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0"/>
  </p:notesMasterIdLst>
  <p:sldIdLst>
    <p:sldId id="256" r:id="rId2"/>
    <p:sldId id="257" r:id="rId3"/>
    <p:sldId id="313" r:id="rId4"/>
    <p:sldId id="311" r:id="rId5"/>
    <p:sldId id="323" r:id="rId6"/>
    <p:sldId id="319" r:id="rId7"/>
    <p:sldId id="327" r:id="rId8"/>
    <p:sldId id="320" r:id="rId9"/>
    <p:sldId id="321" r:id="rId10"/>
    <p:sldId id="322" r:id="rId11"/>
    <p:sldId id="315" r:id="rId12"/>
    <p:sldId id="328" r:id="rId13"/>
    <p:sldId id="307" r:id="rId14"/>
    <p:sldId id="296" r:id="rId15"/>
    <p:sldId id="297" r:id="rId16"/>
    <p:sldId id="324" r:id="rId17"/>
    <p:sldId id="325" r:id="rId18"/>
    <p:sldId id="326" r:id="rId1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E56D"/>
    <a:srgbClr val="8ACA88"/>
    <a:srgbClr val="0066FF"/>
    <a:srgbClr val="006633"/>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5549" autoAdjust="0"/>
  </p:normalViewPr>
  <p:slideViewPr>
    <p:cSldViewPr>
      <p:cViewPr varScale="1">
        <p:scale>
          <a:sx n="87" d="100"/>
          <a:sy n="87" d="100"/>
        </p:scale>
        <p:origin x="123" y="5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ammé Shinshuri" userId="fc8b3004-5a83-4a78-99f2-f75a2ab84926" providerId="ADAL" clId="{C6E5854C-D2E8-41E3-B159-B7FCDA1DEE76}"/>
    <pc:docChg chg="custSel modSld">
      <pc:chgData name="Dr. Tammé Shinshuri" userId="fc8b3004-5a83-4a78-99f2-f75a2ab84926" providerId="ADAL" clId="{C6E5854C-D2E8-41E3-B159-B7FCDA1DEE76}" dt="2024-01-21T20:10:58.019" v="4" actId="478"/>
      <pc:docMkLst>
        <pc:docMk/>
      </pc:docMkLst>
      <pc:sldChg chg="delSp mod delAnim">
        <pc:chgData name="Dr. Tammé Shinshuri" userId="fc8b3004-5a83-4a78-99f2-f75a2ab84926" providerId="ADAL" clId="{C6E5854C-D2E8-41E3-B159-B7FCDA1DEE76}" dt="2024-01-21T20:10:42.876" v="0" actId="478"/>
        <pc:sldMkLst>
          <pc:docMk/>
          <pc:sldMk cId="486133655" sldId="296"/>
        </pc:sldMkLst>
        <pc:spChg chg="del">
          <ac:chgData name="Dr. Tammé Shinshuri" userId="fc8b3004-5a83-4a78-99f2-f75a2ab84926" providerId="ADAL" clId="{C6E5854C-D2E8-41E3-B159-B7FCDA1DEE76}" dt="2024-01-21T20:10:42.876" v="0" actId="478"/>
          <ac:spMkLst>
            <pc:docMk/>
            <pc:sldMk cId="486133655" sldId="296"/>
            <ac:spMk id="10" creationId="{D3F3D660-30B0-02F9-D2E8-3228FDA7D408}"/>
          </ac:spMkLst>
        </pc:spChg>
      </pc:sldChg>
      <pc:sldChg chg="delSp mod delAnim">
        <pc:chgData name="Dr. Tammé Shinshuri" userId="fc8b3004-5a83-4a78-99f2-f75a2ab84926" providerId="ADAL" clId="{C6E5854C-D2E8-41E3-B159-B7FCDA1DEE76}" dt="2024-01-21T20:10:46.814" v="1" actId="478"/>
        <pc:sldMkLst>
          <pc:docMk/>
          <pc:sldMk cId="3188304565" sldId="297"/>
        </pc:sldMkLst>
        <pc:spChg chg="del">
          <ac:chgData name="Dr. Tammé Shinshuri" userId="fc8b3004-5a83-4a78-99f2-f75a2ab84926" providerId="ADAL" clId="{C6E5854C-D2E8-41E3-B159-B7FCDA1DEE76}" dt="2024-01-21T20:10:46.814" v="1" actId="478"/>
          <ac:spMkLst>
            <pc:docMk/>
            <pc:sldMk cId="3188304565" sldId="297"/>
            <ac:spMk id="10" creationId="{D3F3D660-30B0-02F9-D2E8-3228FDA7D408}"/>
          </ac:spMkLst>
        </pc:spChg>
      </pc:sldChg>
      <pc:sldChg chg="delSp mod delAnim">
        <pc:chgData name="Dr. Tammé Shinshuri" userId="fc8b3004-5a83-4a78-99f2-f75a2ab84926" providerId="ADAL" clId="{C6E5854C-D2E8-41E3-B159-B7FCDA1DEE76}" dt="2024-01-21T20:10:50.820" v="2" actId="478"/>
        <pc:sldMkLst>
          <pc:docMk/>
          <pc:sldMk cId="1483644709" sldId="324"/>
        </pc:sldMkLst>
        <pc:spChg chg="del">
          <ac:chgData name="Dr. Tammé Shinshuri" userId="fc8b3004-5a83-4a78-99f2-f75a2ab84926" providerId="ADAL" clId="{C6E5854C-D2E8-41E3-B159-B7FCDA1DEE76}" dt="2024-01-21T20:10:50.820" v="2" actId="478"/>
          <ac:spMkLst>
            <pc:docMk/>
            <pc:sldMk cId="1483644709" sldId="324"/>
            <ac:spMk id="10" creationId="{D3F3D660-30B0-02F9-D2E8-3228FDA7D408}"/>
          </ac:spMkLst>
        </pc:spChg>
      </pc:sldChg>
      <pc:sldChg chg="delSp mod delAnim">
        <pc:chgData name="Dr. Tammé Shinshuri" userId="fc8b3004-5a83-4a78-99f2-f75a2ab84926" providerId="ADAL" clId="{C6E5854C-D2E8-41E3-B159-B7FCDA1DEE76}" dt="2024-01-21T20:10:54.061" v="3" actId="478"/>
        <pc:sldMkLst>
          <pc:docMk/>
          <pc:sldMk cId="1063278572" sldId="325"/>
        </pc:sldMkLst>
        <pc:spChg chg="del">
          <ac:chgData name="Dr. Tammé Shinshuri" userId="fc8b3004-5a83-4a78-99f2-f75a2ab84926" providerId="ADAL" clId="{C6E5854C-D2E8-41E3-B159-B7FCDA1DEE76}" dt="2024-01-21T20:10:54.061" v="3" actId="478"/>
          <ac:spMkLst>
            <pc:docMk/>
            <pc:sldMk cId="1063278572" sldId="325"/>
            <ac:spMk id="10" creationId="{D3F3D660-30B0-02F9-D2E8-3228FDA7D408}"/>
          </ac:spMkLst>
        </pc:spChg>
      </pc:sldChg>
      <pc:sldChg chg="delSp mod delAnim">
        <pc:chgData name="Dr. Tammé Shinshuri" userId="fc8b3004-5a83-4a78-99f2-f75a2ab84926" providerId="ADAL" clId="{C6E5854C-D2E8-41E3-B159-B7FCDA1DEE76}" dt="2024-01-21T20:10:58.019" v="4" actId="478"/>
        <pc:sldMkLst>
          <pc:docMk/>
          <pc:sldMk cId="1546796774" sldId="326"/>
        </pc:sldMkLst>
        <pc:spChg chg="del">
          <ac:chgData name="Dr. Tammé Shinshuri" userId="fc8b3004-5a83-4a78-99f2-f75a2ab84926" providerId="ADAL" clId="{C6E5854C-D2E8-41E3-B159-B7FCDA1DEE76}" dt="2024-01-21T20:10:58.019" v="4" actId="478"/>
          <ac:spMkLst>
            <pc:docMk/>
            <pc:sldMk cId="1546796774" sldId="326"/>
            <ac:spMk id="10" creationId="{D3F3D660-30B0-02F9-D2E8-3228FDA7D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47" tIns="48324" rIns="96647" bIns="48324"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47" tIns="48324" rIns="96647" bIns="48324" rtlCol="0"/>
          <a:lstStyle>
            <a:lvl1pPr algn="r">
              <a:defRPr sz="1300"/>
            </a:lvl1pPr>
          </a:lstStyle>
          <a:p>
            <a:fld id="{CBBEF468-66E0-49D2-BE97-8B376E2E827F}" type="datetimeFigureOut">
              <a:rPr lang="en-US" smtClean="0"/>
              <a:pPr/>
              <a:t>1/20/2024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47" tIns="48324" rIns="96647" bIns="48324"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7" tIns="48324" rIns="96647" bIns="4832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47" tIns="48324" rIns="96647" bIns="48324"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47" tIns="48324" rIns="96647" bIns="48324" rtlCol="0" anchor="b"/>
          <a:lstStyle>
            <a:lvl1pPr algn="r">
              <a:defRPr sz="1300"/>
            </a:lvl1pPr>
          </a:lstStyle>
          <a:p>
            <a:fld id="{BC6D46A4-2652-4C32-9A95-D0C6899D8152}" type="slidenum">
              <a:rPr lang="en-US" smtClean="0"/>
              <a:pPr/>
              <a:t>‹#›</a:t>
            </a:fld>
            <a:endParaRPr lang="en-US"/>
          </a:p>
        </p:txBody>
      </p:sp>
    </p:spTree>
    <p:extLst>
      <p:ext uri="{BB962C8B-B14F-4D97-AF65-F5344CB8AC3E}">
        <p14:creationId xmlns:p14="http://schemas.microsoft.com/office/powerpoint/2010/main" val="147152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Community Carbon Reduction Practices + Review</a:t>
            </a:r>
          </a:p>
          <a:p>
            <a:endParaRPr lang="en-US" dirty="0"/>
          </a:p>
          <a:p>
            <a:pPr marL="250630" indent="-250630">
              <a:buFont typeface="+mj-lt"/>
              <a:buAutoNum type="arabicPeriod"/>
            </a:pPr>
            <a:r>
              <a:rPr lang="en-US" b="1" dirty="0"/>
              <a:t>Introduce </a:t>
            </a:r>
            <a:r>
              <a:rPr lang="en-US" b="0" dirty="0"/>
              <a:t>yourself</a:t>
            </a:r>
            <a:r>
              <a:rPr lang="en-US" b="0" baseline="0" dirty="0"/>
              <a:t>, as needed.</a:t>
            </a:r>
            <a:endParaRPr lang="en-US" b="0" dirty="0"/>
          </a:p>
          <a:p>
            <a:pPr marL="250630" indent="-250630">
              <a:buFont typeface="+mj-lt"/>
              <a:buAutoNum type="arabicPeriod"/>
            </a:pPr>
            <a:r>
              <a:rPr lang="en-US" b="1" dirty="0"/>
              <a:t>Ask </a:t>
            </a:r>
            <a:r>
              <a:rPr lang="en-US" b="0" dirty="0"/>
              <a:t>students</a:t>
            </a:r>
            <a:r>
              <a:rPr lang="en-US" b="0" baseline="0" dirty="0"/>
              <a:t> to introduce themselves, as needed.</a:t>
            </a:r>
          </a:p>
          <a:p>
            <a:pPr marL="250630" indent="-250630">
              <a:buFont typeface="+mj-lt"/>
              <a:buAutoNum type="arabicPeriod"/>
            </a:pPr>
            <a:r>
              <a:rPr lang="en-US" b="1" baseline="0" dirty="0"/>
              <a:t>Ask</a:t>
            </a:r>
            <a:r>
              <a:rPr lang="en-US" b="0" baseline="0" dirty="0"/>
              <a:t> students to share the following:</a:t>
            </a:r>
          </a:p>
          <a:p>
            <a:pPr marL="751830" lvl="1" indent="-250630">
              <a:buFont typeface="Arial" panose="020B0604020202020204" pitchFamily="34" charset="0"/>
              <a:buChar char="•"/>
            </a:pPr>
            <a:r>
              <a:rPr lang="en-US" b="0" baseline="0" dirty="0"/>
              <a:t>What is your name?</a:t>
            </a:r>
          </a:p>
          <a:p>
            <a:pPr marL="751830" lvl="1" indent="-250630">
              <a:buFont typeface="Arial" panose="020B0604020202020204" pitchFamily="34" charset="0"/>
              <a:buChar char="•"/>
            </a:pPr>
            <a:r>
              <a:rPr lang="en-US" b="0" baseline="0" dirty="0"/>
              <a:t>One fun fact about yourself.</a:t>
            </a:r>
          </a:p>
          <a:p>
            <a:pPr marL="751830" lvl="1" indent="-250630">
              <a:buFont typeface="Arial" panose="020B0604020202020204" pitchFamily="34" charset="0"/>
              <a:buChar char="•"/>
            </a:pPr>
            <a:r>
              <a:rPr lang="en-US" b="0" dirty="0"/>
              <a:t>What you hope</a:t>
            </a:r>
            <a:r>
              <a:rPr lang="en-US" b="0" baseline="0" dirty="0"/>
              <a:t> to get out of the training?</a:t>
            </a:r>
            <a:endParaRPr lang="en-US" b="0" dirty="0"/>
          </a:p>
          <a:p>
            <a:endParaRPr lang="en-US" baseline="0" dirty="0"/>
          </a:p>
          <a:p>
            <a:r>
              <a:rPr lang="en-US" b="1" baseline="0" dirty="0"/>
              <a:t>Time: </a:t>
            </a:r>
            <a:r>
              <a:rPr lang="en-US" b="0" baseline="0" dirty="0"/>
              <a:t>3-</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a:t>
            </a:fld>
            <a:endParaRPr lang="en-US"/>
          </a:p>
        </p:txBody>
      </p:sp>
    </p:spTree>
    <p:extLst>
      <p:ext uri="{BB962C8B-B14F-4D97-AF65-F5344CB8AC3E}">
        <p14:creationId xmlns:p14="http://schemas.microsoft.com/office/powerpoint/2010/main" val="413173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Topics Covered</a:t>
            </a:r>
          </a:p>
          <a:p>
            <a:endParaRPr lang="en-US" dirty="0"/>
          </a:p>
          <a:p>
            <a:pPr marL="250630" indent="-250630">
              <a:buFont typeface="+mj-lt"/>
              <a:buAutoNum type="arabicPeriod"/>
            </a:pPr>
            <a:r>
              <a:rPr lang="en-US" b="1" dirty="0"/>
              <a:t>Review </a:t>
            </a:r>
            <a:r>
              <a:rPr lang="en-US" b="0" dirty="0"/>
              <a:t>the topics to be discussed</a:t>
            </a:r>
            <a:r>
              <a:rPr lang="en-US" b="0" baseline="0" dirty="0"/>
              <a:t>.</a:t>
            </a:r>
          </a:p>
          <a:p>
            <a:pPr marL="250630" indent="-250630" defTabSz="966469">
              <a:buFont typeface="+mj-lt"/>
              <a:buAutoNum type="arabicPeriod"/>
              <a:defRPr/>
            </a:pPr>
            <a:r>
              <a:rPr lang="en-US" b="1" baseline="0" dirty="0"/>
              <a:t>Remind</a:t>
            </a:r>
            <a:r>
              <a:rPr lang="en-US" b="0" baseline="0" dirty="0"/>
              <a:t> students that active participation, interaction and inquiry are required actions and they should be self-motivated to engage in lively, provocative discussions.</a:t>
            </a:r>
          </a:p>
          <a:p>
            <a:endParaRPr lang="en-US" b="0" baseline="0" dirty="0"/>
          </a:p>
          <a:p>
            <a:r>
              <a:rPr lang="en-US" b="1" baseline="0" dirty="0"/>
              <a:t>Time: </a:t>
            </a:r>
            <a:r>
              <a:rPr lang="en-US" b="0" baseline="0" dirty="0"/>
              <a:t>2-</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2</a:t>
            </a:fld>
            <a:endParaRPr lang="en-US"/>
          </a:p>
        </p:txBody>
      </p:sp>
    </p:spTree>
    <p:extLst>
      <p:ext uri="{BB962C8B-B14F-4D97-AF65-F5344CB8AC3E}">
        <p14:creationId xmlns:p14="http://schemas.microsoft.com/office/powerpoint/2010/main" val="69467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Time</a:t>
            </a:r>
          </a:p>
          <a:p>
            <a:endParaRPr lang="en-US" dirty="0"/>
          </a:p>
          <a:p>
            <a:pPr marL="250630" indent="-250630">
              <a:buFont typeface="+mj-lt"/>
              <a:buAutoNum type="arabicPeriod"/>
            </a:pPr>
            <a:r>
              <a:rPr lang="en-US" b="1" dirty="0"/>
              <a:t>Ask </a:t>
            </a:r>
            <a:r>
              <a:rPr lang="en-US" b="0" dirty="0"/>
              <a:t>learners to access the RITMO Community and login to their Member Account</a:t>
            </a:r>
            <a:r>
              <a:rPr lang="en-US" b="0" baseline="0" dirty="0"/>
              <a:t>.</a:t>
            </a:r>
          </a:p>
          <a:p>
            <a:pPr marL="250630" indent="-250630">
              <a:buFont typeface="+mj-lt"/>
              <a:buAutoNum type="arabicPeriod"/>
            </a:pPr>
            <a:r>
              <a:rPr lang="en-US" b="1" baseline="0" dirty="0"/>
              <a:t>Ask </a:t>
            </a:r>
            <a:r>
              <a:rPr lang="en-US" b="0" baseline="0" dirty="0"/>
              <a:t>them to go to the Eco-friendly Emissions for Youth and Adults (</a:t>
            </a:r>
            <a:r>
              <a:rPr lang="en-US" b="0" baseline="0" dirty="0" err="1"/>
              <a:t>eModule</a:t>
            </a:r>
            <a:r>
              <a:rPr lang="en-US" b="0" baseline="0" dirty="0"/>
              <a:t>).</a:t>
            </a:r>
          </a:p>
          <a:p>
            <a:pPr marL="250630" indent="-250630">
              <a:buFont typeface="+mj-lt"/>
              <a:buAutoNum type="arabicPeriod"/>
            </a:pPr>
            <a:r>
              <a:rPr lang="en-US" b="1" baseline="0" dirty="0"/>
              <a:t>Ask</a:t>
            </a:r>
            <a:r>
              <a:rPr lang="en-US" b="0" baseline="0" dirty="0"/>
              <a:t> learners to reread Lesson 6: Becoming Eco-friendly Stewards, Part 3.</a:t>
            </a:r>
          </a:p>
          <a:p>
            <a:endParaRPr lang="en-US" b="0" baseline="0" dirty="0"/>
          </a:p>
          <a:p>
            <a:r>
              <a:rPr lang="en-US" b="1" baseline="0" dirty="0"/>
              <a:t>Time: </a:t>
            </a:r>
            <a:r>
              <a:rPr lang="en-US" b="0" baseline="0" dirty="0"/>
              <a:t>5 </a:t>
            </a:r>
            <a:r>
              <a:rPr lang="en-US" baseline="0" dirty="0"/>
              <a:t>minutes</a:t>
            </a:r>
          </a:p>
          <a:p>
            <a:endParaRPr lang="en-US" dirty="0"/>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3</a:t>
            </a:fld>
            <a:endParaRPr lang="en-US"/>
          </a:p>
        </p:txBody>
      </p:sp>
    </p:spTree>
    <p:extLst>
      <p:ext uri="{BB962C8B-B14F-4D97-AF65-F5344CB8AC3E}">
        <p14:creationId xmlns:p14="http://schemas.microsoft.com/office/powerpoint/2010/main" val="14146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Exemplary Leadership Skills</a:t>
            </a:r>
          </a:p>
          <a:p>
            <a:endParaRPr lang="en-US" dirty="0"/>
          </a:p>
          <a:p>
            <a:pPr marL="250630" indent="-250630">
              <a:buFont typeface="+mj-lt"/>
              <a:buAutoNum type="arabicPeriod"/>
            </a:pPr>
            <a:r>
              <a:rPr lang="en-US" b="1" dirty="0"/>
              <a:t>Review</a:t>
            </a:r>
            <a:r>
              <a:rPr lang="en-US" b="0" dirty="0"/>
              <a:t> Exemplary Leadership Skills with learners.</a:t>
            </a:r>
          </a:p>
          <a:p>
            <a:pPr marL="250630" indent="-250630">
              <a:buFont typeface="+mj-lt"/>
              <a:buAutoNum type="arabicPeriod"/>
            </a:pPr>
            <a:r>
              <a:rPr lang="en-US" b="1" baseline="0" dirty="0"/>
              <a:t>Use </a:t>
            </a:r>
            <a:r>
              <a:rPr lang="en-US" b="0" baseline="0" dirty="0"/>
              <a:t>the Exemplary Leadership Skill Handout with descriptions and examples</a:t>
            </a:r>
          </a:p>
          <a:p>
            <a:pPr marL="250630" indent="-250630">
              <a:buFont typeface="+mj-lt"/>
              <a:buAutoNum type="arabicPeriod"/>
            </a:pPr>
            <a:r>
              <a:rPr lang="en-US" b="1" baseline="0" dirty="0"/>
              <a:t>Discuss</a:t>
            </a:r>
            <a:r>
              <a:rPr lang="en-US" b="0" baseline="0" dirty="0"/>
              <a:t> each skill with learners.</a:t>
            </a:r>
          </a:p>
          <a:p>
            <a:pPr marL="250630" indent="-250630">
              <a:buFont typeface="+mj-lt"/>
              <a:buAutoNum type="arabicPeriod"/>
            </a:pPr>
            <a:r>
              <a:rPr lang="en-US" b="1" baseline="0" dirty="0"/>
              <a:t>Answer</a:t>
            </a:r>
            <a:r>
              <a:rPr lang="en-US" b="0" baseline="0" dirty="0"/>
              <a:t> any questions that emerge.</a:t>
            </a:r>
          </a:p>
          <a:p>
            <a:endParaRPr lang="en-US" b="0" baseline="0" dirty="0"/>
          </a:p>
          <a:p>
            <a:r>
              <a:rPr lang="en-US" b="1" baseline="0" dirty="0"/>
              <a:t>Time: </a:t>
            </a:r>
            <a:r>
              <a:rPr lang="en-US" b="0" baseline="0" dirty="0"/>
              <a:t>5-</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4</a:t>
            </a:fld>
            <a:endParaRPr lang="en-US"/>
          </a:p>
        </p:txBody>
      </p:sp>
    </p:spTree>
    <p:extLst>
      <p:ext uri="{BB962C8B-B14F-4D97-AF65-F5344CB8AC3E}">
        <p14:creationId xmlns:p14="http://schemas.microsoft.com/office/powerpoint/2010/main" val="232812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Select a Team Leader</a:t>
            </a:r>
          </a:p>
          <a:p>
            <a:endParaRPr lang="en-US" dirty="0"/>
          </a:p>
          <a:p>
            <a:pPr marL="250630" indent="-250630">
              <a:buFont typeface="+mj-lt"/>
              <a:buAutoNum type="arabicPeriod"/>
            </a:pPr>
            <a:r>
              <a:rPr lang="en-US" b="1" dirty="0"/>
              <a:t>Explain </a:t>
            </a:r>
            <a:r>
              <a:rPr lang="en-US" b="0" dirty="0"/>
              <a:t>the important of the Team Leader/Peer Mentor Role.</a:t>
            </a:r>
          </a:p>
          <a:p>
            <a:pPr marL="250630" indent="-250630">
              <a:buFont typeface="+mj-lt"/>
              <a:buAutoNum type="arabicPeriod"/>
            </a:pPr>
            <a:r>
              <a:rPr lang="en-US" b="1" dirty="0"/>
              <a:t>Divide </a:t>
            </a:r>
            <a:r>
              <a:rPr lang="en-US" b="0" dirty="0"/>
              <a:t>learners into groups. Based on the size of your cohort class. </a:t>
            </a:r>
            <a:r>
              <a:rPr lang="en-US" b="1" i="1" dirty="0"/>
              <a:t>Note: </a:t>
            </a:r>
            <a:r>
              <a:rPr lang="en-US" b="0" i="1" dirty="0"/>
              <a:t>Group sizes can vary (e.g. 3-4 or 4-5 students).</a:t>
            </a:r>
          </a:p>
          <a:p>
            <a:pPr marL="250630" indent="-250630">
              <a:buFont typeface="+mj-lt"/>
              <a:buAutoNum type="arabicPeriod"/>
            </a:pPr>
            <a:r>
              <a:rPr lang="en-US" b="1" dirty="0"/>
              <a:t>Assign </a:t>
            </a:r>
            <a:r>
              <a:rPr lang="en-US" b="0" dirty="0"/>
              <a:t>a Team Letter to each group (e.g., A-D)</a:t>
            </a:r>
          </a:p>
          <a:p>
            <a:pPr marL="250630" indent="-250630">
              <a:buFont typeface="+mj-lt"/>
              <a:buAutoNum type="arabicPeriod"/>
            </a:pPr>
            <a:r>
              <a:rPr lang="en-US" b="1" baseline="0" dirty="0"/>
              <a:t>Ask </a:t>
            </a:r>
            <a:r>
              <a:rPr lang="en-US" b="0" baseline="0" dirty="0"/>
              <a:t>each team to select a Team Leader who will server as the Peer Mentor.</a:t>
            </a:r>
          </a:p>
          <a:p>
            <a:pPr marL="250630" indent="-250630">
              <a:buFont typeface="+mj-lt"/>
              <a:buAutoNum type="arabicPeriod"/>
            </a:pPr>
            <a:r>
              <a:rPr lang="en-US" b="1" baseline="0" dirty="0"/>
              <a:t>Explain</a:t>
            </a:r>
            <a:r>
              <a:rPr lang="en-US" b="0" baseline="0" dirty="0"/>
              <a:t> that the Peer Mentor role is responsible to work with you to share the teams progress and data collected as they complete their assignments together to earn Team Points.</a:t>
            </a:r>
          </a:p>
          <a:p>
            <a:pPr marL="250630" indent="-250630">
              <a:buFont typeface="+mj-lt"/>
              <a:buAutoNum type="arabicPeriod"/>
            </a:pPr>
            <a:r>
              <a:rPr lang="en-US" b="1" baseline="0" dirty="0"/>
              <a:t>Explain</a:t>
            </a:r>
            <a:r>
              <a:rPr lang="en-US" b="0" baseline="0" dirty="0"/>
              <a:t> that all Team Members including the Peer Mentor must complete each team assignment, which include Monitoring Thermal Energy, Monitoring, Light Energy, Monitoring Electrical Energy, and Monitoring Air Pollution.</a:t>
            </a:r>
          </a:p>
          <a:p>
            <a:pPr marL="250630" indent="-250630">
              <a:buFont typeface="+mj-lt"/>
              <a:buAutoNum type="arabicPeriod"/>
            </a:pPr>
            <a:r>
              <a:rPr lang="en-US" b="1" baseline="0" dirty="0"/>
              <a:t>Explain</a:t>
            </a:r>
            <a:r>
              <a:rPr lang="en-US" b="0" baseline="0" dirty="0"/>
              <a:t> that each team will be given each assignment but will take turns sharing the tools for each assignment. </a:t>
            </a:r>
          </a:p>
          <a:p>
            <a:pPr marL="250630" indent="-250630">
              <a:buFont typeface="+mj-lt"/>
              <a:buAutoNum type="arabicPeriod"/>
            </a:pPr>
            <a:r>
              <a:rPr lang="en-US" b="1" baseline="0" dirty="0"/>
              <a:t>Use </a:t>
            </a:r>
            <a:r>
              <a:rPr lang="en-US" b="0" baseline="0" dirty="0"/>
              <a:t>the Team Tool Rotation Handout to discuss how the teams will rotate the tools to share them as they work.</a:t>
            </a:r>
          </a:p>
          <a:p>
            <a:endParaRPr lang="en-US" b="0" baseline="0" dirty="0"/>
          </a:p>
          <a:p>
            <a:r>
              <a:rPr lang="en-US" b="1" baseline="0" dirty="0"/>
              <a:t>Time: </a:t>
            </a:r>
            <a:r>
              <a:rPr lang="en-US" b="0" baseline="0" dirty="0"/>
              <a:t>5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5</a:t>
            </a:fld>
            <a:endParaRPr lang="en-US"/>
          </a:p>
        </p:txBody>
      </p:sp>
    </p:spTree>
    <p:extLst>
      <p:ext uri="{BB962C8B-B14F-4D97-AF65-F5344CB8AC3E}">
        <p14:creationId xmlns:p14="http://schemas.microsoft.com/office/powerpoint/2010/main" val="4150472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How to Use Each Tool</a:t>
            </a:r>
          </a:p>
          <a:p>
            <a:endParaRPr lang="en-US" dirty="0"/>
          </a:p>
          <a:p>
            <a:pPr marL="250630" indent="-250630">
              <a:buFont typeface="+mj-lt"/>
              <a:buAutoNum type="arabicPeriod"/>
            </a:pPr>
            <a:r>
              <a:rPr lang="en-US" b="1" baseline="0" dirty="0"/>
              <a:t>Distribute </a:t>
            </a:r>
            <a:r>
              <a:rPr lang="en-US" b="0" baseline="0" dirty="0"/>
              <a:t>the Monitoring Infrared Thermometer, Monitoring, Light Intensity, Monitoring Electrical Energy, and Monitoring Air Quality to teams.</a:t>
            </a:r>
          </a:p>
          <a:p>
            <a:pPr marL="250630" indent="-250630">
              <a:buFont typeface="+mj-lt"/>
              <a:buAutoNum type="arabicPeriod"/>
            </a:pPr>
            <a:r>
              <a:rPr lang="en-US" b="1" baseline="0" dirty="0"/>
              <a:t>Distribute</a:t>
            </a:r>
            <a:r>
              <a:rPr lang="en-US" b="0" baseline="0" dirty="0"/>
              <a:t> tools to each team based on the rotation schedule outlined in the Team Tool Rotation Handout.</a:t>
            </a:r>
          </a:p>
          <a:p>
            <a:pPr marL="250630" indent="-250630">
              <a:buFont typeface="+mj-lt"/>
              <a:buAutoNum type="arabicPeriod"/>
            </a:pPr>
            <a:r>
              <a:rPr lang="en-US" b="1" baseline="0" dirty="0"/>
              <a:t>Ask </a:t>
            </a:r>
            <a:r>
              <a:rPr lang="en-US" b="0" baseline="0" dirty="0"/>
              <a:t>the Team Leader for each team to read the first assignment assigned to them to complete. </a:t>
            </a:r>
            <a:r>
              <a:rPr lang="en-US" b="1" i="1" baseline="0" dirty="0"/>
              <a:t>Note: </a:t>
            </a:r>
            <a:r>
              <a:rPr lang="en-US" b="0" i="1" baseline="0" dirty="0"/>
              <a:t>Rotate between each team based on the first assignment listed for each team.</a:t>
            </a:r>
          </a:p>
          <a:p>
            <a:pPr marL="250630" indent="-250630">
              <a:buFont typeface="+mj-lt"/>
              <a:buAutoNum type="arabicPeriod"/>
            </a:pPr>
            <a:r>
              <a:rPr lang="en-US" b="1" baseline="0" dirty="0"/>
              <a:t>Demonstrate </a:t>
            </a:r>
            <a:r>
              <a:rPr lang="en-US" b="0" baseline="0" dirty="0"/>
              <a:t>how to use the tool to complete each assignment for each team to observe and ask questions. </a:t>
            </a:r>
            <a:r>
              <a:rPr lang="en-US" b="1" i="1" baseline="0" dirty="0"/>
              <a:t>Note: </a:t>
            </a:r>
            <a:r>
              <a:rPr lang="en-US" b="0" i="1" baseline="0" dirty="0"/>
              <a:t>Use the Team Assignment Answer Key for each assignment to guide teams to completion.</a:t>
            </a:r>
          </a:p>
          <a:p>
            <a:pPr marL="250630" indent="-250630">
              <a:buFont typeface="+mj-lt"/>
              <a:buAutoNum type="arabicPeriod"/>
            </a:pPr>
            <a:r>
              <a:rPr lang="en-US" b="1" baseline="0" dirty="0"/>
              <a:t>Answer </a:t>
            </a:r>
            <a:r>
              <a:rPr lang="en-US" b="0" baseline="0" dirty="0"/>
              <a:t>any questions.</a:t>
            </a:r>
          </a:p>
          <a:p>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6</a:t>
            </a:fld>
            <a:endParaRPr lang="en-US"/>
          </a:p>
        </p:txBody>
      </p:sp>
    </p:spTree>
    <p:extLst>
      <p:ext uri="{BB962C8B-B14F-4D97-AF65-F5344CB8AC3E}">
        <p14:creationId xmlns:p14="http://schemas.microsoft.com/office/powerpoint/2010/main" val="3175407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Monitoring Thermal Energy</a:t>
            </a:r>
          </a:p>
          <a:p>
            <a:endParaRPr lang="en-US" dirty="0"/>
          </a:p>
          <a:p>
            <a:pPr marL="250630" indent="-250630">
              <a:buFont typeface="+mj-lt"/>
              <a:buAutoNum type="arabicPeriod"/>
            </a:pPr>
            <a:r>
              <a:rPr lang="en-US" b="1" baseline="0" dirty="0"/>
              <a:t>Use </a:t>
            </a:r>
            <a:r>
              <a:rPr lang="en-US" b="0" baseline="0" dirty="0"/>
              <a:t>the Team Tool Rotation Handout to rotate the tools to each team based on the assignment they have already completed.</a:t>
            </a:r>
          </a:p>
          <a:p>
            <a:pPr marL="250630" indent="-250630">
              <a:buFont typeface="+mj-lt"/>
              <a:buAutoNum type="arabicPeriod"/>
            </a:pPr>
            <a:r>
              <a:rPr lang="en-US" b="1" baseline="0" dirty="0"/>
              <a:t>Ask</a:t>
            </a:r>
            <a:r>
              <a:rPr lang="en-US" b="0" baseline="0" dirty="0"/>
              <a:t> the Team that is currently set to complete this activity to use the Infrared Thermometer to complete the assignment.</a:t>
            </a:r>
          </a:p>
          <a:p>
            <a:pPr marL="250630" indent="-250630">
              <a:buFont typeface="+mj-lt"/>
              <a:buAutoNum type="arabicPeriod"/>
            </a:pPr>
            <a:r>
              <a:rPr lang="en-US" b="1" dirty="0"/>
              <a:t>Rotate </a:t>
            </a:r>
            <a:r>
              <a:rPr lang="en-US" b="0" dirty="0"/>
              <a:t>the Infrared Thermometer to designated Team.</a:t>
            </a:r>
          </a:p>
          <a:p>
            <a:pPr marL="250630" indent="-250630">
              <a:buFont typeface="+mj-lt"/>
              <a:buAutoNum type="arabicPeriod"/>
            </a:pPr>
            <a:r>
              <a:rPr lang="en-US" b="1" dirty="0"/>
              <a:t>Observe </a:t>
            </a:r>
            <a:r>
              <a:rPr lang="en-US" b="0" dirty="0"/>
              <a:t>teams as they complete their assignment.</a:t>
            </a:r>
          </a:p>
          <a:p>
            <a:pPr marL="250630" indent="-250630">
              <a:buFont typeface="+mj-lt"/>
              <a:buAutoNum type="arabicPeriod"/>
            </a:pPr>
            <a:r>
              <a:rPr lang="en-US" b="1" baseline="0" dirty="0"/>
              <a:t>Collect</a:t>
            </a:r>
            <a:r>
              <a:rPr lang="en-US" b="0" baseline="0" dirty="0"/>
              <a:t> Team Assignment Worksheet at the end of the activity to be graded.</a:t>
            </a:r>
          </a:p>
          <a:p>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7</a:t>
            </a:fld>
            <a:endParaRPr lang="en-US"/>
          </a:p>
        </p:txBody>
      </p:sp>
    </p:spTree>
    <p:extLst>
      <p:ext uri="{BB962C8B-B14F-4D97-AF65-F5344CB8AC3E}">
        <p14:creationId xmlns:p14="http://schemas.microsoft.com/office/powerpoint/2010/main" val="3531138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Monitoring Light Energy</a:t>
            </a:r>
          </a:p>
          <a:p>
            <a:endParaRPr lang="en-US" dirty="0"/>
          </a:p>
          <a:p>
            <a:pPr marL="250630" indent="-250630">
              <a:buFont typeface="+mj-lt"/>
              <a:buAutoNum type="arabicPeriod"/>
            </a:pPr>
            <a:r>
              <a:rPr lang="en-US" b="1" baseline="0" dirty="0"/>
              <a:t>Use </a:t>
            </a:r>
            <a:r>
              <a:rPr lang="en-US" b="0" baseline="0" dirty="0"/>
              <a:t>the Team Tool Rotation Handout to rotate the tools to each team based on the assignment they have already completed.</a:t>
            </a:r>
          </a:p>
          <a:p>
            <a:pPr marL="250630" indent="-250630">
              <a:buFont typeface="+mj-lt"/>
              <a:buAutoNum type="arabicPeriod"/>
            </a:pPr>
            <a:r>
              <a:rPr lang="en-US" b="1" baseline="0" dirty="0"/>
              <a:t>Ask</a:t>
            </a:r>
            <a:r>
              <a:rPr lang="en-US" b="0" baseline="0" dirty="0"/>
              <a:t> the Team that is currently set to complete this activity to use the </a:t>
            </a:r>
            <a:r>
              <a:rPr lang="en-US" b="0" dirty="0"/>
              <a:t>Light Meter/Lux Meter </a:t>
            </a:r>
            <a:r>
              <a:rPr lang="en-US" b="0" baseline="0" dirty="0"/>
              <a:t>to complete the assignment.</a:t>
            </a:r>
          </a:p>
          <a:p>
            <a:pPr marL="250630" indent="-250630">
              <a:buFont typeface="+mj-lt"/>
              <a:buAutoNum type="arabicPeriod"/>
            </a:pPr>
            <a:r>
              <a:rPr lang="en-US" b="1" dirty="0"/>
              <a:t>Rotate </a:t>
            </a:r>
            <a:r>
              <a:rPr lang="en-US" b="0" dirty="0"/>
              <a:t>the Light Meter/Lux Meter to designated Team.</a:t>
            </a:r>
          </a:p>
          <a:p>
            <a:pPr marL="250630" indent="-250630">
              <a:buFont typeface="+mj-lt"/>
              <a:buAutoNum type="arabicPeriod"/>
            </a:pPr>
            <a:r>
              <a:rPr lang="en-US" b="1" dirty="0"/>
              <a:t>Observe </a:t>
            </a:r>
            <a:r>
              <a:rPr lang="en-US" b="0" dirty="0"/>
              <a:t>teams as they complete their assignment.</a:t>
            </a:r>
          </a:p>
          <a:p>
            <a:pPr marL="250630" indent="-250630">
              <a:buFont typeface="+mj-lt"/>
              <a:buAutoNum type="arabicPeriod"/>
            </a:pPr>
            <a:r>
              <a:rPr lang="en-US" b="1" baseline="0" dirty="0"/>
              <a:t>Collect</a:t>
            </a:r>
            <a:r>
              <a:rPr lang="en-US" b="0" baseline="0" dirty="0"/>
              <a:t> Team Assignment Worksheet at the end of the activity to be graded.</a:t>
            </a:r>
          </a:p>
          <a:p>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8</a:t>
            </a:fld>
            <a:endParaRPr lang="en-US"/>
          </a:p>
        </p:txBody>
      </p:sp>
    </p:spTree>
    <p:extLst>
      <p:ext uri="{BB962C8B-B14F-4D97-AF65-F5344CB8AC3E}">
        <p14:creationId xmlns:p14="http://schemas.microsoft.com/office/powerpoint/2010/main" val="394537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Monitoring Electrical Energy</a:t>
            </a:r>
          </a:p>
          <a:p>
            <a:endParaRPr lang="en-US" dirty="0"/>
          </a:p>
          <a:p>
            <a:pPr marL="250630" indent="-250630">
              <a:buFont typeface="+mj-lt"/>
              <a:buAutoNum type="arabicPeriod"/>
            </a:pPr>
            <a:r>
              <a:rPr lang="en-US" b="1" baseline="0" dirty="0"/>
              <a:t>Use </a:t>
            </a:r>
            <a:r>
              <a:rPr lang="en-US" b="0" baseline="0" dirty="0"/>
              <a:t>the Team Tool Rotation Handout to rotate the tools to each team based on the assignment they have already completed.</a:t>
            </a:r>
          </a:p>
          <a:p>
            <a:pPr marL="250630" indent="-250630">
              <a:buFont typeface="+mj-lt"/>
              <a:buAutoNum type="arabicPeriod"/>
            </a:pPr>
            <a:r>
              <a:rPr lang="en-US" b="1" baseline="0" dirty="0"/>
              <a:t>Ask</a:t>
            </a:r>
            <a:r>
              <a:rPr lang="en-US" b="0" baseline="0" dirty="0"/>
              <a:t> the Team that is currently set to complete this activity to use the Watt Meter to complete the assignment.</a:t>
            </a:r>
          </a:p>
          <a:p>
            <a:pPr marL="250630" indent="-250630">
              <a:buFont typeface="+mj-lt"/>
              <a:buAutoNum type="arabicPeriod"/>
            </a:pPr>
            <a:r>
              <a:rPr lang="en-US" b="1" dirty="0"/>
              <a:t>Rotate </a:t>
            </a:r>
            <a:r>
              <a:rPr lang="en-US" b="0" dirty="0"/>
              <a:t>the Watt Meter to designated Team.</a:t>
            </a:r>
          </a:p>
          <a:p>
            <a:pPr marL="250630" indent="-250630">
              <a:buFont typeface="+mj-lt"/>
              <a:buAutoNum type="arabicPeriod"/>
            </a:pPr>
            <a:r>
              <a:rPr lang="en-US" b="1" dirty="0"/>
              <a:t>Observe </a:t>
            </a:r>
            <a:r>
              <a:rPr lang="en-US" b="0" dirty="0"/>
              <a:t>teams as they complete their assignment.</a:t>
            </a:r>
          </a:p>
          <a:p>
            <a:pPr marL="250630" indent="-250630">
              <a:buFont typeface="+mj-lt"/>
              <a:buAutoNum type="arabicPeriod"/>
            </a:pPr>
            <a:r>
              <a:rPr lang="en-US" b="1" baseline="0" dirty="0"/>
              <a:t>Collect</a:t>
            </a:r>
            <a:r>
              <a:rPr lang="en-US" b="0" baseline="0" dirty="0"/>
              <a:t> Team Assignment Worksheet at the end of the activity to be graded.</a:t>
            </a:r>
          </a:p>
          <a:p>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9</a:t>
            </a:fld>
            <a:endParaRPr lang="en-US"/>
          </a:p>
        </p:txBody>
      </p:sp>
    </p:spTree>
    <p:extLst>
      <p:ext uri="{BB962C8B-B14F-4D97-AF65-F5344CB8AC3E}">
        <p14:creationId xmlns:p14="http://schemas.microsoft.com/office/powerpoint/2010/main" val="2399845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Monitoring Air Pollution</a:t>
            </a:r>
          </a:p>
          <a:p>
            <a:endParaRPr lang="en-US" dirty="0"/>
          </a:p>
          <a:p>
            <a:pPr marL="250630" indent="-250630">
              <a:buFont typeface="+mj-lt"/>
              <a:buAutoNum type="arabicPeriod"/>
            </a:pPr>
            <a:r>
              <a:rPr lang="en-US" b="1" baseline="0" dirty="0"/>
              <a:t>Use </a:t>
            </a:r>
            <a:r>
              <a:rPr lang="en-US" b="0" baseline="0" dirty="0"/>
              <a:t>the Team Tool Rotation Handout to rotate the tools to each team based on the assignment they have already completed.</a:t>
            </a:r>
          </a:p>
          <a:p>
            <a:pPr marL="250630" indent="-250630">
              <a:buFont typeface="+mj-lt"/>
              <a:buAutoNum type="arabicPeriod"/>
            </a:pPr>
            <a:r>
              <a:rPr lang="en-US" b="1" baseline="0" dirty="0"/>
              <a:t>Ask</a:t>
            </a:r>
            <a:r>
              <a:rPr lang="en-US" b="0" baseline="0" dirty="0"/>
              <a:t> the Team that is currently set to complete this activity to use the Air Quality Monitor to complete the assignment.</a:t>
            </a:r>
          </a:p>
          <a:p>
            <a:pPr marL="250630" indent="-250630">
              <a:buFont typeface="+mj-lt"/>
              <a:buAutoNum type="arabicPeriod"/>
            </a:pPr>
            <a:r>
              <a:rPr lang="en-US" b="1" dirty="0"/>
              <a:t>Rotate </a:t>
            </a:r>
            <a:r>
              <a:rPr lang="en-US" b="0" dirty="0"/>
              <a:t>the Air Quality Monitor designated Team.</a:t>
            </a:r>
          </a:p>
          <a:p>
            <a:pPr marL="250630" indent="-250630">
              <a:buFont typeface="+mj-lt"/>
              <a:buAutoNum type="arabicPeriod"/>
            </a:pPr>
            <a:r>
              <a:rPr lang="en-US" b="1" dirty="0"/>
              <a:t>Observe </a:t>
            </a:r>
            <a:r>
              <a:rPr lang="en-US" b="0" dirty="0"/>
              <a:t>teams as they complete their assignment.</a:t>
            </a:r>
          </a:p>
          <a:p>
            <a:pPr marL="250630" indent="-250630">
              <a:buFont typeface="+mj-lt"/>
              <a:buAutoNum type="arabicPeriod"/>
            </a:pPr>
            <a:r>
              <a:rPr lang="en-US" b="1" baseline="0" dirty="0"/>
              <a:t>Collect</a:t>
            </a:r>
            <a:r>
              <a:rPr lang="en-US" b="0" baseline="0" dirty="0"/>
              <a:t> Team Assignment Worksheet at the end of the activity to be graded.</a:t>
            </a:r>
          </a:p>
          <a:p>
            <a:endParaRPr lang="en-US" b="0" baseline="0" dirty="0"/>
          </a:p>
          <a:p>
            <a:r>
              <a:rPr lang="en-US" b="1" baseline="0" dirty="0"/>
              <a:t>Time: </a:t>
            </a:r>
            <a:r>
              <a:rPr lang="en-US" b="0" baseline="0" dirty="0"/>
              <a:t>20-</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10</a:t>
            </a:fld>
            <a:endParaRPr lang="en-US"/>
          </a:p>
        </p:txBody>
      </p:sp>
    </p:spTree>
    <p:extLst>
      <p:ext uri="{BB962C8B-B14F-4D97-AF65-F5344CB8AC3E}">
        <p14:creationId xmlns:p14="http://schemas.microsoft.com/office/powerpoint/2010/main" val="171730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Forum Demonstration</a:t>
            </a:r>
          </a:p>
          <a:p>
            <a:endParaRPr lang="en-US" sz="800" dirty="0"/>
          </a:p>
          <a:p>
            <a:r>
              <a:rPr lang="en-US" u="sng" dirty="0"/>
              <a:t>Team Leader Extra Credit (Value: 20 points)</a:t>
            </a:r>
          </a:p>
          <a:p>
            <a:endParaRPr lang="en-US" sz="800" dirty="0"/>
          </a:p>
          <a:p>
            <a:r>
              <a:rPr lang="en-US" dirty="0"/>
              <a:t>This is an opportunity to allow Team Leaders to earn extra points for their Peer Mentor Leadership. Team Leaders must complete the following tasks to earn an additional 20 points for their leadership. </a:t>
            </a:r>
          </a:p>
          <a:p>
            <a:endParaRPr lang="en-US" sz="800" dirty="0"/>
          </a:p>
          <a:p>
            <a:pPr marL="228566" indent="-228566">
              <a:buFont typeface="+mj-lt"/>
              <a:buAutoNum type="arabicPeriod"/>
            </a:pPr>
            <a:r>
              <a:rPr lang="en-US" b="1" dirty="0">
                <a:ea typeface="Calibri" panose="020F0502020204030204" pitchFamily="34" charset="0"/>
              </a:rPr>
              <a:t>Participate </a:t>
            </a:r>
            <a:r>
              <a:rPr lang="en-US" dirty="0">
                <a:ea typeface="Calibri" panose="020F0502020204030204" pitchFamily="34" charset="0"/>
              </a:rPr>
              <a:t>in a work session with Dr. Shinshuri to learn how to access the RITMO Community Forums and post responses to the forum.</a:t>
            </a:r>
          </a:p>
          <a:p>
            <a:pPr marL="228566" indent="-228566">
              <a:buFont typeface="+mj-lt"/>
              <a:buAutoNum type="arabicPeriod"/>
            </a:pPr>
            <a:r>
              <a:rPr lang="en-US" b="1" dirty="0">
                <a:ea typeface="Calibri" panose="020F0502020204030204" pitchFamily="34" charset="0"/>
              </a:rPr>
              <a:t>Lead </a:t>
            </a:r>
            <a:r>
              <a:rPr lang="en-US" dirty="0">
                <a:ea typeface="Calibri" panose="020F0502020204030204" pitchFamily="34" charset="0"/>
              </a:rPr>
              <a:t>their team to successfully completing the Online Team Activity.</a:t>
            </a:r>
          </a:p>
          <a:p>
            <a:pPr marL="228566" indent="-228566">
              <a:buFont typeface="+mj-lt"/>
              <a:buAutoNum type="arabicPeriod"/>
            </a:pPr>
            <a:r>
              <a:rPr lang="en-US" b="1" dirty="0">
                <a:ea typeface="Calibri" panose="020F0502020204030204" pitchFamily="34" charset="0"/>
              </a:rPr>
              <a:t>Receive </a:t>
            </a:r>
            <a:r>
              <a:rPr lang="en-US" dirty="0">
                <a:ea typeface="Calibri" panose="020F0502020204030204" pitchFamily="34" charset="0"/>
              </a:rPr>
              <a:t>constructive feedback from their team about their leadership actions after a 360° Review from all team members and the Flexible Facilitator</a:t>
            </a:r>
            <a:r>
              <a:rPr lang="en-US" dirty="0"/>
              <a:t>.</a:t>
            </a:r>
          </a:p>
          <a:p>
            <a:endParaRPr lang="en-US" sz="800" dirty="0"/>
          </a:p>
          <a:p>
            <a:r>
              <a:rPr lang="en-US" b="1" dirty="0"/>
              <a:t>Time: </a:t>
            </a:r>
            <a:r>
              <a:rPr lang="en-US" dirty="0"/>
              <a:t>30 minutes</a:t>
            </a:r>
          </a:p>
          <a:p>
            <a:endParaRPr lang="en-US" sz="800" dirty="0"/>
          </a:p>
          <a:p>
            <a:r>
              <a:rPr lang="en-US" u="sng" dirty="0"/>
              <a:t>Flexible Facilitator Tasks</a:t>
            </a:r>
          </a:p>
          <a:p>
            <a:endParaRPr lang="en-US" sz="800" dirty="0"/>
          </a:p>
          <a:p>
            <a:pPr marL="250630" indent="-250630">
              <a:buFont typeface="+mj-lt"/>
              <a:buAutoNum type="arabicPeriod"/>
            </a:pPr>
            <a:r>
              <a:rPr lang="en-US" b="1" dirty="0"/>
              <a:t>Use</a:t>
            </a:r>
            <a:r>
              <a:rPr lang="en-US" dirty="0"/>
              <a:t> the Accessing the RITMO Community Forum handout to complete this demonstration with teams.</a:t>
            </a:r>
          </a:p>
          <a:p>
            <a:pPr marL="250630" indent="-250630">
              <a:buFont typeface="+mj-lt"/>
              <a:buAutoNum type="arabicPeriod"/>
            </a:pPr>
            <a:r>
              <a:rPr lang="en-US" b="1" dirty="0"/>
              <a:t>Access</a:t>
            </a:r>
            <a:r>
              <a:rPr lang="en-US" dirty="0"/>
              <a:t> the Eco-friendly Emissions for Youth  and Adults forum.</a:t>
            </a:r>
          </a:p>
          <a:p>
            <a:pPr marL="250630" indent="-250630">
              <a:buFont typeface="+mj-lt"/>
              <a:buAutoNum type="arabicPeriod"/>
            </a:pPr>
            <a:r>
              <a:rPr lang="en-US" b="1" dirty="0"/>
              <a:t>Demonstrate</a:t>
            </a:r>
            <a:r>
              <a:rPr lang="en-US" dirty="0"/>
              <a:t> to teams how to access and post their team assignments. </a:t>
            </a:r>
            <a:r>
              <a:rPr lang="en-US" b="1" i="1" dirty="0"/>
              <a:t>Note: </a:t>
            </a:r>
            <a:r>
              <a:rPr lang="en-US" i="1" dirty="0"/>
              <a:t>There is one assignment thread for each Team Assignment.</a:t>
            </a:r>
          </a:p>
          <a:p>
            <a:endParaRPr lang="en-US" sz="800" i="1" dirty="0"/>
          </a:p>
          <a:p>
            <a:pPr defTabSz="914265">
              <a:defRPr/>
            </a:pPr>
            <a:r>
              <a:rPr lang="en-US" b="1" dirty="0"/>
              <a:t>Time: </a:t>
            </a:r>
            <a:r>
              <a:rPr lang="en-US" dirty="0"/>
              <a:t>10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11</a:t>
            </a:fld>
            <a:endParaRPr lang="en-US"/>
          </a:p>
        </p:txBody>
      </p:sp>
    </p:spTree>
    <p:extLst>
      <p:ext uri="{BB962C8B-B14F-4D97-AF65-F5344CB8AC3E}">
        <p14:creationId xmlns:p14="http://schemas.microsoft.com/office/powerpoint/2010/main" val="2359240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Online Team Activity</a:t>
            </a:r>
          </a:p>
          <a:p>
            <a:endParaRPr lang="en-US" dirty="0"/>
          </a:p>
          <a:p>
            <a:pPr marL="250630" indent="-250630">
              <a:buFont typeface="+mj-lt"/>
              <a:buAutoNum type="arabicPeriod"/>
            </a:pPr>
            <a:r>
              <a:rPr lang="en-US" b="1" dirty="0"/>
              <a:t>Ask</a:t>
            </a:r>
            <a:r>
              <a:rPr lang="en-US" b="0" dirty="0"/>
              <a:t> Team Leaders to select Team Members from their team to write a Forum Post for each Team Assignment..</a:t>
            </a:r>
          </a:p>
          <a:p>
            <a:pPr marL="250630" indent="-250630">
              <a:buFont typeface="+mj-lt"/>
              <a:buAutoNum type="arabicPeriod"/>
            </a:pPr>
            <a:r>
              <a:rPr lang="en-US" b="1" baseline="0" dirty="0"/>
              <a:t>Ask </a:t>
            </a:r>
            <a:r>
              <a:rPr lang="en-US" b="0" baseline="0" dirty="0"/>
              <a:t>Teams to logon and access the RITMO Community. </a:t>
            </a:r>
          </a:p>
          <a:p>
            <a:pPr marL="250630" indent="-250630">
              <a:buFont typeface="+mj-lt"/>
              <a:buAutoNum type="arabicPeriod"/>
            </a:pPr>
            <a:r>
              <a:rPr lang="en-US" b="1" baseline="0" dirty="0"/>
              <a:t>Allow </a:t>
            </a:r>
            <a:r>
              <a:rPr lang="en-US" b="0" baseline="0" dirty="0"/>
              <a:t>Teams to complete their online assignment posts for each Team Assignment.</a:t>
            </a:r>
          </a:p>
          <a:p>
            <a:pPr marL="250630" indent="-250630">
              <a:buFont typeface="+mj-lt"/>
              <a:buAutoNum type="arabicPeriod"/>
            </a:pPr>
            <a:r>
              <a:rPr lang="en-US" b="0" baseline="0" dirty="0"/>
              <a:t>Ask Team Leaders to monitor their team’s progress, mentor and provide support by delegating work tasks to  team members and report completion when the activity is done.</a:t>
            </a:r>
          </a:p>
          <a:p>
            <a:endParaRPr lang="en-US" b="0" baseline="0" dirty="0"/>
          </a:p>
          <a:p>
            <a:r>
              <a:rPr lang="en-US" b="1" baseline="0" dirty="0"/>
              <a:t>Time: </a:t>
            </a:r>
            <a:r>
              <a:rPr lang="en-US" b="0" baseline="0" dirty="0"/>
              <a:t>45 </a:t>
            </a:r>
            <a:r>
              <a:rPr lang="en-US" baseline="0" dirty="0"/>
              <a:t>minutes</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12</a:t>
            </a:fld>
            <a:endParaRPr lang="en-US"/>
          </a:p>
        </p:txBody>
      </p:sp>
    </p:spTree>
    <p:extLst>
      <p:ext uri="{BB962C8B-B14F-4D97-AF65-F5344CB8AC3E}">
        <p14:creationId xmlns:p14="http://schemas.microsoft.com/office/powerpoint/2010/main" val="1830400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Gamification Quiz</a:t>
            </a:r>
          </a:p>
          <a:p>
            <a:endParaRPr lang="en-US" dirty="0"/>
          </a:p>
          <a:p>
            <a:pPr marL="362427" indent="-362427" defTabSz="966469">
              <a:buFont typeface="+mj-lt"/>
              <a:buAutoNum type="arabicPeriod"/>
              <a:defRPr/>
            </a:pPr>
            <a:r>
              <a:rPr lang="en-US" sz="1900" dirty="0">
                <a:latin typeface="Open Sans" panose="020B0606030504020204" pitchFamily="34" charset="0"/>
                <a:ea typeface="Calibri" panose="020F0502020204030204" pitchFamily="34" charset="0"/>
              </a:rPr>
              <a:t>Use the Gamification Point Scale to keep track of each student’s score.</a:t>
            </a:r>
          </a:p>
          <a:p>
            <a:pPr marL="362427" indent="-362427" defTabSz="966469">
              <a:buFont typeface="+mj-lt"/>
              <a:buAutoNum type="arabicPeriod"/>
              <a:defRPr/>
            </a:pPr>
            <a:r>
              <a:rPr lang="en-US" sz="1900" dirty="0">
                <a:latin typeface="Open Sans" panose="020B0606030504020204" pitchFamily="34" charset="0"/>
                <a:ea typeface="Calibri" panose="020F0502020204030204" pitchFamily="34" charset="0"/>
              </a:rPr>
              <a:t>Conduct a round robin with participants and have them answer the questions. Note: A correct answer the participant receives the positive points and value.. An incorrect answer participant receives negative points and value.</a:t>
            </a:r>
          </a:p>
          <a:p>
            <a:pPr marL="362427" indent="-362427" defTabSz="966469">
              <a:buFont typeface="+mj-lt"/>
              <a:buAutoNum type="arabicPeriod"/>
              <a:defRPr/>
            </a:pPr>
            <a:r>
              <a:rPr lang="en-US" sz="1900" dirty="0">
                <a:latin typeface="Open Sans" panose="020B0606030504020204" pitchFamily="34" charset="0"/>
                <a:ea typeface="Calibri" panose="020F0502020204030204" pitchFamily="34" charset="0"/>
              </a:rPr>
              <a:t>Keep a tally of all points and dollar value earned by each participant for each gamification review activity.</a:t>
            </a:r>
          </a:p>
          <a:p>
            <a:pPr marL="362427" indent="-362427" defTabSz="966469">
              <a:buFont typeface="+mj-lt"/>
              <a:buAutoNum type="arabicPeriod"/>
              <a:defRPr/>
            </a:pPr>
            <a:r>
              <a:rPr lang="en-US" sz="1900" dirty="0">
                <a:latin typeface="Open Sans" panose="020B0606030504020204" pitchFamily="34" charset="0"/>
                <a:ea typeface="Calibri" panose="020F0502020204030204" pitchFamily="34" charset="0"/>
              </a:rPr>
              <a:t>Participants must complete the full </a:t>
            </a:r>
            <a:r>
              <a:rPr lang="en-US" sz="1900" dirty="0" err="1">
                <a:latin typeface="Open Sans" panose="020B0606030504020204" pitchFamily="34" charset="0"/>
                <a:ea typeface="Calibri" panose="020F0502020204030204" pitchFamily="34" charset="0"/>
              </a:rPr>
              <a:t>eCourse</a:t>
            </a:r>
            <a:r>
              <a:rPr lang="en-US" sz="1900" dirty="0">
                <a:latin typeface="Open Sans" panose="020B0606030504020204" pitchFamily="34" charset="0"/>
                <a:ea typeface="Calibri" panose="020F0502020204030204" pitchFamily="34" charset="0"/>
              </a:rPr>
              <a:t> (</a:t>
            </a:r>
            <a:r>
              <a:rPr lang="en-US" sz="1900" dirty="0" err="1">
                <a:latin typeface="Open Sans" panose="020B0606030504020204" pitchFamily="34" charset="0"/>
                <a:ea typeface="Calibri" panose="020F0502020204030204" pitchFamily="34" charset="0"/>
              </a:rPr>
              <a:t>eModule</a:t>
            </a:r>
            <a:r>
              <a:rPr lang="en-US" sz="1900" dirty="0">
                <a:latin typeface="Open Sans" panose="020B0606030504020204" pitchFamily="34" charset="0"/>
                <a:ea typeface="Calibri" panose="020F0502020204030204" pitchFamily="34" charset="0"/>
              </a:rPr>
              <a:t> + </a:t>
            </a:r>
            <a:r>
              <a:rPr lang="en-US" sz="1900" dirty="0" err="1">
                <a:latin typeface="Open Sans" panose="020B0606030504020204" pitchFamily="34" charset="0"/>
                <a:ea typeface="Calibri" panose="020F0502020204030204" pitchFamily="34" charset="0"/>
              </a:rPr>
              <a:t>eClass</a:t>
            </a:r>
            <a:r>
              <a:rPr lang="en-US" sz="1900" dirty="0">
                <a:latin typeface="Open Sans" panose="020B0606030504020204" pitchFamily="34" charset="0"/>
                <a:ea typeface="Calibri" panose="020F0502020204030204" pitchFamily="34" charset="0"/>
              </a:rPr>
              <a:t>) to earn their stipend at the end of the training</a:t>
            </a:r>
          </a:p>
          <a:p>
            <a:pPr marL="362427" indent="-362427" defTabSz="966469">
              <a:buFont typeface="+mj-lt"/>
              <a:buAutoNum type="arabicPeriod"/>
              <a:defRPr/>
            </a:pPr>
            <a:endParaRPr lang="en-US" sz="1900" dirty="0">
              <a:latin typeface="Calibri" panose="020F0502020204030204" pitchFamily="34" charset="0"/>
              <a:ea typeface="Calibri" panose="020F0502020204030204" pitchFamily="34" charset="0"/>
            </a:endParaRPr>
          </a:p>
          <a:p>
            <a:pPr defTabSz="966469">
              <a:defRPr/>
            </a:pPr>
            <a:r>
              <a:rPr lang="en-US" b="1" dirty="0"/>
              <a:t>Time: </a:t>
            </a:r>
            <a:r>
              <a:rPr lang="en-US" b="0" dirty="0"/>
              <a:t>15</a:t>
            </a:r>
            <a:r>
              <a:rPr lang="en-US" dirty="0"/>
              <a:t> minutes</a:t>
            </a:r>
          </a:p>
        </p:txBody>
      </p:sp>
      <p:sp>
        <p:nvSpPr>
          <p:cNvPr id="4" name="Slide Number Placeholder 3"/>
          <p:cNvSpPr>
            <a:spLocks noGrp="1"/>
          </p:cNvSpPr>
          <p:nvPr>
            <p:ph type="sldNum" sz="quarter" idx="5"/>
          </p:nvPr>
        </p:nvSpPr>
        <p:spPr/>
        <p:txBody>
          <a:bodyPr/>
          <a:lstStyle/>
          <a:p>
            <a:fld id="{BC6D46A4-2652-4C32-9A95-D0C6899D8152}" type="slidenum">
              <a:rPr lang="en-US" smtClean="0"/>
              <a:pPr/>
              <a:t>13</a:t>
            </a:fld>
            <a:endParaRPr lang="en-US"/>
          </a:p>
        </p:txBody>
      </p:sp>
    </p:spTree>
    <p:extLst>
      <p:ext uri="{BB962C8B-B14F-4D97-AF65-F5344CB8AC3E}">
        <p14:creationId xmlns:p14="http://schemas.microsoft.com/office/powerpoint/2010/main" val="47077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#1</a:t>
            </a:r>
          </a:p>
          <a:p>
            <a:endParaRPr lang="en-US" dirty="0"/>
          </a:p>
          <a:p>
            <a:pPr marL="241617" indent="-241617">
              <a:buFont typeface="+mj-lt"/>
              <a:buAutoNum type="arabicPeriod"/>
            </a:pPr>
            <a:r>
              <a:rPr lang="en-US" dirty="0"/>
              <a:t>Present the question to all participants. The first hand raised gets to answer the question.</a:t>
            </a:r>
          </a:p>
          <a:p>
            <a:pPr marL="241617" indent="-241617">
              <a:buFont typeface="+mj-lt"/>
              <a:buAutoNum type="arabicPeriod"/>
            </a:pPr>
            <a:r>
              <a:rPr lang="en-US" dirty="0"/>
              <a:t>If answered correctly, participant earns points and value. Tally points and value for the participant. Go to next question. </a:t>
            </a:r>
          </a:p>
          <a:p>
            <a:pPr marL="241617" indent="-241617">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17" indent="-241617">
              <a:buFont typeface="+mj-lt"/>
              <a:buAutoNum type="arabicPeriod"/>
            </a:pPr>
            <a:r>
              <a:rPr lang="en-US" dirty="0"/>
              <a:t>Show the correct answer after the second failed attempt to answer the question.</a:t>
            </a:r>
          </a:p>
          <a:p>
            <a:pPr marL="241617" indent="-241617">
              <a:buFont typeface="+mj-lt"/>
              <a:buAutoNum type="arabicPeriod"/>
            </a:pPr>
            <a:r>
              <a:rPr lang="en-US" dirty="0"/>
              <a:t>Go to next question.</a:t>
            </a:r>
          </a:p>
          <a:p>
            <a:endParaRPr lang="en-US" dirty="0"/>
          </a:p>
          <a:p>
            <a:pPr defTabSz="966469">
              <a:defRPr/>
            </a:pPr>
            <a:r>
              <a:rPr lang="en-US" b="1" dirty="0"/>
              <a:t>Time: </a:t>
            </a:r>
            <a:r>
              <a:rPr lang="en-US" dirty="0"/>
              <a:t>1 minute</a:t>
            </a:r>
          </a:p>
          <a:p>
            <a:endParaRPr lang="en-US" dirty="0"/>
          </a:p>
        </p:txBody>
      </p:sp>
      <p:sp>
        <p:nvSpPr>
          <p:cNvPr id="4" name="Slide Number Placeholder 3"/>
          <p:cNvSpPr>
            <a:spLocks noGrp="1"/>
          </p:cNvSpPr>
          <p:nvPr>
            <p:ph type="sldNum" sz="quarter" idx="5"/>
          </p:nvPr>
        </p:nvSpPr>
        <p:spPr/>
        <p:txBody>
          <a:bodyPr/>
          <a:lstStyle/>
          <a:p>
            <a:fld id="{BC6D46A4-2652-4C32-9A95-D0C6899D8152}" type="slidenum">
              <a:rPr lang="en-US" smtClean="0"/>
              <a:pPr/>
              <a:t>14</a:t>
            </a:fld>
            <a:endParaRPr lang="en-US"/>
          </a:p>
        </p:txBody>
      </p:sp>
    </p:spTree>
    <p:extLst>
      <p:ext uri="{BB962C8B-B14F-4D97-AF65-F5344CB8AC3E}">
        <p14:creationId xmlns:p14="http://schemas.microsoft.com/office/powerpoint/2010/main" val="870960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17" indent="-241617">
              <a:buFont typeface="+mj-lt"/>
              <a:buAutoNum type="arabicPeriod"/>
            </a:pPr>
            <a:r>
              <a:rPr lang="en-US" dirty="0"/>
              <a:t>Present the question to all participants. The first hand raised gets to answer the question.</a:t>
            </a:r>
          </a:p>
          <a:p>
            <a:pPr marL="241617" indent="-241617">
              <a:buFont typeface="+mj-lt"/>
              <a:buAutoNum type="arabicPeriod"/>
            </a:pPr>
            <a:r>
              <a:rPr lang="en-US" dirty="0"/>
              <a:t>If answered correctly, participant earns points and value. Tally points and value for the participant. Go to next question. </a:t>
            </a:r>
          </a:p>
          <a:p>
            <a:pPr marL="241617" indent="-241617">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17" indent="-241617">
              <a:buFont typeface="+mj-lt"/>
              <a:buAutoNum type="arabicPeriod"/>
            </a:pPr>
            <a:r>
              <a:rPr lang="en-US" dirty="0"/>
              <a:t>Show the correct answer after the second failed attempt to answer the question.</a:t>
            </a:r>
          </a:p>
          <a:p>
            <a:pPr marL="241617" indent="-241617">
              <a:buFont typeface="+mj-lt"/>
              <a:buAutoNum type="arabicPeriod"/>
            </a:pPr>
            <a:r>
              <a:rPr lang="en-US" dirty="0"/>
              <a:t>Go to next question.</a:t>
            </a:r>
          </a:p>
          <a:p>
            <a:endParaRPr lang="en-US" dirty="0"/>
          </a:p>
          <a:p>
            <a:pPr defTabSz="966469">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15</a:t>
            </a:fld>
            <a:endParaRPr lang="en-US"/>
          </a:p>
        </p:txBody>
      </p:sp>
    </p:spTree>
    <p:extLst>
      <p:ext uri="{BB962C8B-B14F-4D97-AF65-F5344CB8AC3E}">
        <p14:creationId xmlns:p14="http://schemas.microsoft.com/office/powerpoint/2010/main" val="845372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17" indent="-241617">
              <a:buFont typeface="+mj-lt"/>
              <a:buAutoNum type="arabicPeriod"/>
            </a:pPr>
            <a:r>
              <a:rPr lang="en-US" dirty="0"/>
              <a:t>Present the question to all participants. The first hand raised gets to answer the question.</a:t>
            </a:r>
          </a:p>
          <a:p>
            <a:pPr marL="241617" indent="-241617">
              <a:buFont typeface="+mj-lt"/>
              <a:buAutoNum type="arabicPeriod"/>
            </a:pPr>
            <a:r>
              <a:rPr lang="en-US" dirty="0"/>
              <a:t>If answered correctly, participant earns points and value. Tally points and value for the participant. Go to next question. </a:t>
            </a:r>
          </a:p>
          <a:p>
            <a:pPr marL="241617" indent="-241617">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17" indent="-241617">
              <a:buFont typeface="+mj-lt"/>
              <a:buAutoNum type="arabicPeriod"/>
            </a:pPr>
            <a:r>
              <a:rPr lang="en-US" dirty="0"/>
              <a:t>Show the correct answer after the second failed attempt to answer the question.</a:t>
            </a:r>
          </a:p>
          <a:p>
            <a:pPr marL="241617" indent="-241617">
              <a:buFont typeface="+mj-lt"/>
              <a:buAutoNum type="arabicPeriod"/>
            </a:pPr>
            <a:r>
              <a:rPr lang="en-US" dirty="0"/>
              <a:t>Go to next question.</a:t>
            </a:r>
          </a:p>
          <a:p>
            <a:endParaRPr lang="en-US" dirty="0"/>
          </a:p>
          <a:p>
            <a:pPr defTabSz="966469">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16</a:t>
            </a:fld>
            <a:endParaRPr lang="en-US"/>
          </a:p>
        </p:txBody>
      </p:sp>
    </p:spTree>
    <p:extLst>
      <p:ext uri="{BB962C8B-B14F-4D97-AF65-F5344CB8AC3E}">
        <p14:creationId xmlns:p14="http://schemas.microsoft.com/office/powerpoint/2010/main" val="1689138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17" indent="-241617">
              <a:buFont typeface="+mj-lt"/>
              <a:buAutoNum type="arabicPeriod"/>
            </a:pPr>
            <a:r>
              <a:rPr lang="en-US" dirty="0"/>
              <a:t>Present the question to all participants. The first hand raised gets to answer the question.</a:t>
            </a:r>
          </a:p>
          <a:p>
            <a:pPr marL="241617" indent="-241617">
              <a:buFont typeface="+mj-lt"/>
              <a:buAutoNum type="arabicPeriod"/>
            </a:pPr>
            <a:r>
              <a:rPr lang="en-US" dirty="0"/>
              <a:t>If answered correctly, participant earns points and value. Tally points and value for the participant. Go to next question. </a:t>
            </a:r>
          </a:p>
          <a:p>
            <a:pPr marL="241617" indent="-241617">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17" indent="-241617">
              <a:buFont typeface="+mj-lt"/>
              <a:buAutoNum type="arabicPeriod"/>
            </a:pPr>
            <a:r>
              <a:rPr lang="en-US" dirty="0"/>
              <a:t>Show the correct answer after the second failed attempt to answer the question.</a:t>
            </a:r>
          </a:p>
          <a:p>
            <a:pPr marL="241617" indent="-241617">
              <a:buFont typeface="+mj-lt"/>
              <a:buAutoNum type="arabicPeriod"/>
            </a:pPr>
            <a:r>
              <a:rPr lang="en-US" dirty="0"/>
              <a:t>Go to next question.</a:t>
            </a:r>
          </a:p>
          <a:p>
            <a:endParaRPr lang="en-US" dirty="0"/>
          </a:p>
          <a:p>
            <a:pPr defTabSz="966469">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17</a:t>
            </a:fld>
            <a:endParaRPr lang="en-US"/>
          </a:p>
        </p:txBody>
      </p:sp>
    </p:spTree>
    <p:extLst>
      <p:ext uri="{BB962C8B-B14F-4D97-AF65-F5344CB8AC3E}">
        <p14:creationId xmlns:p14="http://schemas.microsoft.com/office/powerpoint/2010/main" val="3668386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 #2</a:t>
            </a:r>
          </a:p>
          <a:p>
            <a:endParaRPr lang="en-US" dirty="0"/>
          </a:p>
          <a:p>
            <a:pPr marL="241617" indent="-241617">
              <a:buFont typeface="+mj-lt"/>
              <a:buAutoNum type="arabicPeriod"/>
            </a:pPr>
            <a:r>
              <a:rPr lang="en-US" dirty="0"/>
              <a:t>Present the question to all participants. The first hand raised gets to answer the question.</a:t>
            </a:r>
          </a:p>
          <a:p>
            <a:pPr marL="241617" indent="-241617">
              <a:buFont typeface="+mj-lt"/>
              <a:buAutoNum type="arabicPeriod"/>
            </a:pPr>
            <a:r>
              <a:rPr lang="en-US" dirty="0"/>
              <a:t>If answered correctly, participant earns points and value. Tally points and value for the participant. Go to next question. </a:t>
            </a:r>
          </a:p>
          <a:p>
            <a:pPr marL="241617" indent="-241617">
              <a:buFont typeface="+mj-lt"/>
              <a:buAutoNum type="arabicPeriod"/>
            </a:pPr>
            <a:r>
              <a:rPr lang="en-US" dirty="0"/>
              <a:t>If answered incorrectly participant loses points and value. Tally points and value. Allow another participant a chance to answer the question. If the second participant answers correctly, participant. Earns points and value. Tally points and value. If answered incorrectly participant loses points and value. Tally points and value.</a:t>
            </a:r>
          </a:p>
          <a:p>
            <a:pPr marL="241617" indent="-241617">
              <a:buFont typeface="+mj-lt"/>
              <a:buAutoNum type="arabicPeriod"/>
            </a:pPr>
            <a:r>
              <a:rPr lang="en-US" dirty="0"/>
              <a:t>Show the correct answer after the second failed attempt to answer the question.</a:t>
            </a:r>
          </a:p>
          <a:p>
            <a:pPr marL="241617" indent="-241617">
              <a:buFont typeface="+mj-lt"/>
              <a:buAutoNum type="arabicPeriod"/>
            </a:pPr>
            <a:r>
              <a:rPr lang="en-US" dirty="0"/>
              <a:t>Go to next question.</a:t>
            </a:r>
          </a:p>
          <a:p>
            <a:endParaRPr lang="en-US" dirty="0"/>
          </a:p>
          <a:p>
            <a:pPr defTabSz="966469">
              <a:defRPr/>
            </a:pPr>
            <a:r>
              <a:rPr lang="en-US" b="1" dirty="0"/>
              <a:t>Time: </a:t>
            </a:r>
            <a:r>
              <a:rPr lang="en-US" dirty="0"/>
              <a:t>1 minute</a:t>
            </a:r>
          </a:p>
        </p:txBody>
      </p:sp>
      <p:sp>
        <p:nvSpPr>
          <p:cNvPr id="4" name="Slide Number Placeholder 3"/>
          <p:cNvSpPr>
            <a:spLocks noGrp="1"/>
          </p:cNvSpPr>
          <p:nvPr>
            <p:ph type="sldNum" sz="quarter" idx="5"/>
          </p:nvPr>
        </p:nvSpPr>
        <p:spPr/>
        <p:txBody>
          <a:bodyPr/>
          <a:lstStyle/>
          <a:p>
            <a:fld id="{BC6D46A4-2652-4C32-9A95-D0C6899D8152}" type="slidenum">
              <a:rPr lang="en-US" smtClean="0"/>
              <a:pPr/>
              <a:t>18</a:t>
            </a:fld>
            <a:endParaRPr lang="en-US"/>
          </a:p>
        </p:txBody>
      </p:sp>
    </p:spTree>
    <p:extLst>
      <p:ext uri="{BB962C8B-B14F-4D97-AF65-F5344CB8AC3E}">
        <p14:creationId xmlns:p14="http://schemas.microsoft.com/office/powerpoint/2010/main" val="21392912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p>
        </p:txBody>
      </p:sp>
      <p:sp>
        <p:nvSpPr>
          <p:cNvPr id="8" name="Title 7"/>
          <p:cNvSpPr>
            <a:spLocks noGrp="1"/>
          </p:cNvSpPr>
          <p:nvPr>
            <p:ph type="ctrTitle" hasCustomPrompt="1"/>
          </p:nvPr>
        </p:nvSpPr>
        <p:spPr>
          <a:xfrm>
            <a:off x="609600" y="2971800"/>
            <a:ext cx="10871200" cy="1204912"/>
          </a:xfrm>
        </p:spPr>
        <p:txBody>
          <a:bodyPr anchor="ctr">
            <a:normAutofit/>
          </a:bodyPr>
          <a:lstStyle>
            <a:lvl1pPr algn="ctr">
              <a:defRPr sz="4000" baseline="0">
                <a:solidFill>
                  <a:schemeClr val="bg1"/>
                </a:solidFill>
                <a:latin typeface="Open Sans" pitchFamily="34" charset="0"/>
                <a:ea typeface="Open Sans" pitchFamily="34" charset="0"/>
                <a:cs typeface="Open Sans" pitchFamily="34" charset="0"/>
              </a:defRPr>
            </a:lvl1pPr>
          </a:lstStyle>
          <a:p>
            <a:r>
              <a:rPr kumimoji="0" lang="en-US" dirty="0"/>
              <a:t>Click to Enter </a:t>
            </a:r>
            <a:r>
              <a:rPr kumimoji="0" lang="en-US" dirty="0" err="1"/>
              <a:t>eCourse</a:t>
            </a:r>
            <a:r>
              <a:rPr kumimoji="0" lang="en-US" dirty="0"/>
              <a:t> Title</a:t>
            </a:r>
          </a:p>
        </p:txBody>
      </p:sp>
      <p:sp>
        <p:nvSpPr>
          <p:cNvPr id="9" name="Subtitle 8"/>
          <p:cNvSpPr>
            <a:spLocks noGrp="1"/>
          </p:cNvSpPr>
          <p:nvPr>
            <p:ph type="subTitle" idx="1" hasCustomPrompt="1"/>
          </p:nvPr>
        </p:nvSpPr>
        <p:spPr>
          <a:xfrm>
            <a:off x="609600" y="4240832"/>
            <a:ext cx="10871200" cy="976862"/>
          </a:xfrm>
          <a:effectLst>
            <a:outerShdw blurRad="50800" dist="38100" dir="2700000" algn="tl" rotWithShape="0">
              <a:prstClr val="black">
                <a:alpha val="40000"/>
              </a:prstClr>
            </a:outerShdw>
          </a:effectLst>
        </p:spPr>
        <p:txBody>
          <a:bodyPr anchor="ctr">
            <a:normAutofit/>
          </a:bodyPr>
          <a:lstStyle>
            <a:lvl1pPr marL="64008" indent="0" algn="ctr">
              <a:buNone/>
              <a:defRPr sz="3200" baseline="0">
                <a:solidFill>
                  <a:srgbClr val="8ACA88"/>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a:t>
            </a:r>
            <a:r>
              <a:rPr kumimoji="0" lang="en-US" dirty="0" err="1"/>
              <a:t>eClass</a:t>
            </a:r>
            <a:r>
              <a:rPr kumimoji="0" lang="en-US" dirty="0"/>
              <a:t> Session Title</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1975293E-86E6-4AA9-A6E2-319EFF645405}" type="datetime1">
              <a:rPr lang="en-US" smtClean="0"/>
              <a:t>1/20/2024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chemeClr val="bg1"/>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sp>
        <p:nvSpPr>
          <p:cNvPr id="21" name="Subtitle 8"/>
          <p:cNvSpPr txBox="1">
            <a:spLocks/>
          </p:cNvSpPr>
          <p:nvPr userDrawn="1"/>
        </p:nvSpPr>
        <p:spPr>
          <a:xfrm>
            <a:off x="609600" y="5302186"/>
            <a:ext cx="10871200" cy="565214"/>
          </a:xfrm>
          <a:prstGeom prst="rect">
            <a:avLst/>
          </a:prstGeom>
          <a:effectLst>
            <a:outerShdw blurRad="50800" dist="38100" dir="2700000" algn="tl" rotWithShape="0">
              <a:prstClr val="black">
                <a:alpha val="40000"/>
              </a:prstClr>
            </a:outerShdw>
          </a:effectLst>
        </p:spPr>
        <p:txBody>
          <a:bodyPr vert="horz" anchor="ctr">
            <a:normAutofit/>
          </a:bodyPr>
          <a:lstStyle>
            <a:lvl1pPr marL="64008" indent="0" algn="ctr" rtl="0" eaLnBrk="1" latinLnBrk="0" hangingPunct="1">
              <a:spcBef>
                <a:spcPts val="300"/>
              </a:spcBef>
              <a:buClr>
                <a:srgbClr val="006633"/>
              </a:buClr>
              <a:buFont typeface="Georgia"/>
              <a:buNone/>
              <a:defRPr kumimoji="0" sz="3200" kern="1200" baseline="0">
                <a:solidFill>
                  <a:srgbClr val="8ACA88"/>
                </a:solidFill>
                <a:latin typeface="Open Sans" pitchFamily="34" charset="0"/>
                <a:ea typeface="Open Sans" pitchFamily="34" charset="0"/>
                <a:cs typeface="Open Sans" pitchFamily="34" charset="0"/>
              </a:defRPr>
            </a:lvl1pPr>
            <a:lvl2pPr marL="457200" indent="0" algn="ctr" rtl="0" eaLnBrk="1" latinLnBrk="0" hangingPunct="1">
              <a:spcBef>
                <a:spcPts val="300"/>
              </a:spcBef>
              <a:buClr>
                <a:srgbClr val="009933"/>
              </a:buClr>
              <a:buFont typeface="Georgia"/>
              <a:buNone/>
              <a:defRPr kumimoji="0" sz="2600" kern="1200">
                <a:solidFill>
                  <a:schemeClr val="tx1"/>
                </a:solidFill>
                <a:latin typeface="Open Sans" pitchFamily="34" charset="0"/>
                <a:ea typeface="Open Sans" pitchFamily="34" charset="0"/>
                <a:cs typeface="Open Sans" pitchFamily="34" charset="0"/>
              </a:defRPr>
            </a:lvl2pPr>
            <a:lvl3pPr marL="914400" indent="0" algn="ctr" rtl="0" eaLnBrk="1" latinLnBrk="0" hangingPunct="1">
              <a:spcBef>
                <a:spcPts val="300"/>
              </a:spcBef>
              <a:buClr>
                <a:srgbClr val="006633"/>
              </a:buClr>
              <a:buFont typeface="Wingdings 2"/>
              <a:buNone/>
              <a:defRPr kumimoji="0" sz="2400" kern="1200">
                <a:solidFill>
                  <a:schemeClr val="tx1"/>
                </a:solidFill>
                <a:latin typeface="Open Sans" pitchFamily="34" charset="0"/>
                <a:ea typeface="Open Sans" pitchFamily="34" charset="0"/>
                <a:cs typeface="Open Sans" pitchFamily="34" charset="0"/>
              </a:defRPr>
            </a:lvl3pPr>
            <a:lvl4pPr marL="1371600" indent="0" algn="ctr" rtl="0" eaLnBrk="1" latinLnBrk="0" hangingPunct="1">
              <a:spcBef>
                <a:spcPts val="300"/>
              </a:spcBef>
              <a:buClr>
                <a:srgbClr val="009933"/>
              </a:buClr>
              <a:buFont typeface="Wingdings 2"/>
              <a:buNone/>
              <a:defRPr kumimoji="0" sz="2200" kern="1200">
                <a:solidFill>
                  <a:schemeClr val="tx1"/>
                </a:solidFill>
                <a:latin typeface="Open Sans" pitchFamily="34" charset="0"/>
                <a:ea typeface="Open Sans" pitchFamily="34" charset="0"/>
                <a:cs typeface="Open Sans" pitchFamily="34" charset="0"/>
              </a:defRPr>
            </a:lvl4pPr>
            <a:lvl5pPr marL="1828800" indent="0" algn="ctr" rtl="0" eaLnBrk="1" latinLnBrk="0" hangingPunct="1">
              <a:spcBef>
                <a:spcPts val="300"/>
              </a:spcBef>
              <a:buClr>
                <a:srgbClr val="006633"/>
              </a:buClr>
              <a:buFont typeface="Georgia"/>
              <a:buNone/>
              <a:defRPr kumimoji="0" sz="2000" kern="1200">
                <a:solidFill>
                  <a:schemeClr val="tx1"/>
                </a:solidFill>
                <a:latin typeface="Open Sans" pitchFamily="34" charset="0"/>
                <a:ea typeface="Open Sans" pitchFamily="34" charset="0"/>
                <a:cs typeface="Open Sans" pitchFamily="34" charset="0"/>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pPr>
              <a:defRPr/>
            </a:pPr>
            <a:r>
              <a:rPr lang="en-US" sz="18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Notice: </a:t>
            </a:r>
            <a:r>
              <a:rPr lang="en-US" sz="18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 teleconference bridge may be recorded</a:t>
            </a:r>
          </a:p>
        </p:txBody>
      </p:sp>
      <p:grpSp>
        <p:nvGrpSpPr>
          <p:cNvPr id="11" name="Group 10"/>
          <p:cNvGrpSpPr/>
          <p:nvPr userDrawn="1"/>
        </p:nvGrpSpPr>
        <p:grpSpPr>
          <a:xfrm>
            <a:off x="4737100" y="457864"/>
            <a:ext cx="2819399" cy="2056073"/>
            <a:chOff x="1218586" y="304800"/>
            <a:chExt cx="2819399" cy="2056073"/>
          </a:xfrm>
        </p:grpSpPr>
        <p:pic>
          <p:nvPicPr>
            <p:cNvPr id="12" name="Picture 11" descr="OAT_LogoEmblem_v2.png"/>
            <p:cNvPicPr>
              <a:picLocks noChangeAspect="1"/>
            </p:cNvPicPr>
            <p:nvPr/>
          </p:nvPicPr>
          <p:blipFill>
            <a:blip r:embed="rId2"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3" name="Picture 2" descr="C:\Users\Test\Desktop\Untitled-1-01.png"/>
            <p:cNvPicPr>
              <a:picLocks noChangeAspect="1" noChangeArrowheads="1"/>
            </p:cNvPicPr>
            <p:nvPr/>
          </p:nvPicPr>
          <p:blipFill>
            <a:blip r:embed="rId3" cstate="print"/>
            <a:srcRect/>
            <a:stretch>
              <a:fillRect/>
            </a:stretch>
          </p:blipFill>
          <p:spPr bwMode="auto">
            <a:xfrm>
              <a:off x="1218586" y="1766003"/>
              <a:ext cx="2819399" cy="594870"/>
            </a:xfrm>
            <a:prstGeom prst="rect">
              <a:avLst/>
            </a:prstGeom>
            <a:noFill/>
          </p:spPr>
        </p:pic>
      </p:grpSp>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5886" y="4091872"/>
            <a:ext cx="2009254" cy="2448478"/>
          </a:xfrm>
          <a:prstGeom prst="rect">
            <a:avLst/>
          </a:prstGeom>
        </p:spPr>
      </p:pic>
      <p:sp>
        <p:nvSpPr>
          <p:cNvPr id="15" name="Oval Callout 7"/>
          <p:cNvSpPr/>
          <p:nvPr userDrawn="1"/>
        </p:nvSpPr>
        <p:spPr>
          <a:xfrm>
            <a:off x="10659994" y="3156343"/>
            <a:ext cx="1150292" cy="1048908"/>
          </a:xfrm>
          <a:prstGeom prst="wedgeEllipseCallout">
            <a:avLst/>
          </a:prstGeom>
          <a:ln>
            <a:solidFill>
              <a:srgbClr val="0099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Hi I’m Ory!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9" name="Rectangle 18"/>
          <p:cNvSpPr/>
          <p:nvPr/>
        </p:nvSpPr>
        <p:spPr>
          <a:xfrm>
            <a:off x="0" y="-144379"/>
            <a:ext cx="12192000" cy="3591678"/>
          </a:xfrm>
          <a:prstGeom prst="rect">
            <a:avLst/>
          </a:prstGeom>
          <a:solidFill>
            <a:srgbClr val="006633"/>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hasCustomPrompt="1"/>
          </p:nvPr>
        </p:nvSpPr>
        <p:spPr>
          <a:xfrm>
            <a:off x="609600" y="2590800"/>
            <a:ext cx="10871200" cy="747712"/>
          </a:xfrm>
          <a:effectLst>
            <a:outerShdw blurRad="50800" dist="38100" dir="2700000" algn="tl" rotWithShape="0">
              <a:prstClr val="black">
                <a:alpha val="40000"/>
              </a:prstClr>
            </a:outerShdw>
          </a:effectLst>
        </p:spPr>
        <p:txBody>
          <a:bodyPr anchor="ctr">
            <a:normAutofit/>
          </a:bodyPr>
          <a:lstStyle>
            <a:lvl1pPr algn="ctr">
              <a:defRPr sz="3200" baseline="0">
                <a:solidFill>
                  <a:srgbClr val="8ACA88"/>
                </a:solidFill>
                <a:latin typeface="Open Sans" pitchFamily="34" charset="0"/>
                <a:ea typeface="Open Sans" pitchFamily="34" charset="0"/>
                <a:cs typeface="Open Sans" pitchFamily="34" charset="0"/>
              </a:defRPr>
            </a:lvl1pPr>
          </a:lstStyle>
          <a:p>
            <a:r>
              <a:rPr kumimoji="0" lang="en-US" dirty="0"/>
              <a:t>Click to Enter Session Title</a:t>
            </a:r>
          </a:p>
        </p:txBody>
      </p:sp>
      <p:sp>
        <p:nvSpPr>
          <p:cNvPr id="9" name="Subtitle 8"/>
          <p:cNvSpPr>
            <a:spLocks noGrp="1"/>
          </p:cNvSpPr>
          <p:nvPr>
            <p:ph type="subTitle" idx="1" hasCustomPrompt="1"/>
          </p:nvPr>
        </p:nvSpPr>
        <p:spPr>
          <a:xfrm>
            <a:off x="609600" y="3644642"/>
            <a:ext cx="10871200" cy="2451361"/>
          </a:xfrm>
          <a:effectLst/>
        </p:spPr>
        <p:txBody>
          <a:bodyPr anchor="t">
            <a:normAutofit/>
          </a:bodyPr>
          <a:lstStyle>
            <a:lvl1pPr marL="225425" indent="-225425" algn="l">
              <a:buFontTx/>
              <a:buBlip>
                <a:blip r:embed="rId2"/>
              </a:buBlip>
              <a:defRPr sz="2000" baseline="0">
                <a:solidFill>
                  <a:schemeClr val="tx1">
                    <a:lumMod val="75000"/>
                    <a:lumOff val="25000"/>
                  </a:schemeClr>
                </a:solidFill>
                <a:latin typeface="Open Sans" pitchFamily="34" charset="0"/>
                <a:ea typeface="Open Sans" pitchFamily="34" charset="0"/>
                <a:cs typeface="Open Sans"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Enter Session Topics</a:t>
            </a:r>
          </a:p>
        </p:txBody>
      </p:sp>
      <p:sp>
        <p:nvSpPr>
          <p:cNvPr id="28" name="Date Placeholder 27"/>
          <p:cNvSpPr>
            <a:spLocks noGrp="1"/>
          </p:cNvSpPr>
          <p:nvPr>
            <p:ph type="dt" sz="half" idx="10"/>
          </p:nvPr>
        </p:nvSpPr>
        <p:spPr>
          <a:xfrm>
            <a:off x="609600" y="6172200"/>
            <a:ext cx="128016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306A7479-4690-466C-B1DE-A0C8BBE34336}" type="datetime1">
              <a:rPr lang="en-US" smtClean="0"/>
              <a:t>1/20/2024</a:t>
            </a:fld>
            <a:endParaRPr lang="en-US"/>
          </a:p>
        </p:txBody>
      </p:sp>
      <p:sp>
        <p:nvSpPr>
          <p:cNvPr id="17" name="Footer Placeholder 16"/>
          <p:cNvSpPr>
            <a:spLocks noGrp="1"/>
          </p:cNvSpPr>
          <p:nvPr>
            <p:ph type="ftr" sz="quarter" idx="11"/>
          </p:nvPr>
        </p:nvSpPr>
        <p:spPr>
          <a:xfrm>
            <a:off x="3860800" y="6172200"/>
            <a:ext cx="4572000" cy="45720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9" name="Slide Number Placeholder 28"/>
          <p:cNvSpPr>
            <a:spLocks noGrp="1"/>
          </p:cNvSpPr>
          <p:nvPr>
            <p:ph type="sldNum" sz="quarter" idx="12"/>
          </p:nvPr>
        </p:nvSpPr>
        <p:spPr>
          <a:xfrm>
            <a:off x="10464800" y="6172200"/>
            <a:ext cx="996949" cy="441960"/>
          </a:xfrm>
        </p:spPr>
        <p:txBody>
          <a:bodyPr/>
          <a:lstStyle>
            <a:lvl1pPr algn="ctr">
              <a:defRPr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dirty="0"/>
          </a:p>
        </p:txBody>
      </p:sp>
      <p:grpSp>
        <p:nvGrpSpPr>
          <p:cNvPr id="10" name="Group 9"/>
          <p:cNvGrpSpPr/>
          <p:nvPr userDrawn="1"/>
        </p:nvGrpSpPr>
        <p:grpSpPr>
          <a:xfrm>
            <a:off x="4737100" y="195174"/>
            <a:ext cx="2819399" cy="2056073"/>
            <a:chOff x="1218586" y="304800"/>
            <a:chExt cx="2819399" cy="2056073"/>
          </a:xfrm>
        </p:grpSpPr>
        <p:pic>
          <p:nvPicPr>
            <p:cNvPr id="11" name="Picture 10" descr="OAT_LogoEmblem_v2.png"/>
            <p:cNvPicPr>
              <a:picLocks noChangeAspect="1"/>
            </p:cNvPicPr>
            <p:nvPr/>
          </p:nvPicPr>
          <p:blipFill>
            <a:blip r:embed="rId3" cstate="print"/>
            <a:stretch>
              <a:fillRect/>
            </a:stretch>
          </p:blipFill>
          <p:spPr>
            <a:xfrm>
              <a:off x="2056785" y="304800"/>
              <a:ext cx="1144230" cy="1144230"/>
            </a:xfrm>
            <a:prstGeom prst="rect">
              <a:avLst/>
            </a:prstGeom>
            <a:effectLst>
              <a:outerShdw blurRad="50800" dist="38100" dir="2700000" algn="tl" rotWithShape="0">
                <a:prstClr val="black">
                  <a:alpha val="40000"/>
                </a:prstClr>
              </a:outerShdw>
            </a:effectLst>
          </p:spPr>
        </p:pic>
        <p:pic>
          <p:nvPicPr>
            <p:cNvPr id="12" name="Picture 2" descr="C:\Users\Test\Desktop\Untitled-1-01.png"/>
            <p:cNvPicPr>
              <a:picLocks noChangeAspect="1" noChangeArrowheads="1"/>
            </p:cNvPicPr>
            <p:nvPr/>
          </p:nvPicPr>
          <p:blipFill>
            <a:blip r:embed="rId4" cstate="print"/>
            <a:srcRect/>
            <a:stretch>
              <a:fillRect/>
            </a:stretch>
          </p:blipFill>
          <p:spPr bwMode="auto">
            <a:xfrm>
              <a:off x="1218586" y="1766003"/>
              <a:ext cx="2819399" cy="594870"/>
            </a:xfrm>
            <a:prstGeom prst="rect">
              <a:avLst/>
            </a:prstGeom>
            <a:noFill/>
          </p:spPr>
        </p:pic>
      </p:grpSp>
    </p:spTree>
    <p:extLst>
      <p:ext uri="{BB962C8B-B14F-4D97-AF65-F5344CB8AC3E}">
        <p14:creationId xmlns:p14="http://schemas.microsoft.com/office/powerpoint/2010/main" val="338344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kumimoji="0" lang="en-US"/>
              <a:t>Click to edit Master title style</a:t>
            </a:r>
            <a:endParaRPr kumimoji="0" lang="en-US" dirty="0"/>
          </a:p>
        </p:txBody>
      </p:sp>
      <p:sp>
        <p:nvSpPr>
          <p:cNvPr id="3" name="Content Placeholder 2"/>
          <p:cNvSpPr>
            <a:spLocks noGrp="1"/>
          </p:cNvSpPr>
          <p:nvPr>
            <p:ph idx="1"/>
          </p:nvPr>
        </p:nvSpPr>
        <p:spPr>
          <a:xfrm>
            <a:off x="609600" y="1313688"/>
            <a:ext cx="10972800" cy="4934712"/>
          </a:xfrm>
        </p:spPr>
        <p:txBody>
          <a:bodyPr/>
          <a:lstStyle>
            <a:lvl1pPr marL="225425" indent="-225425">
              <a:buFontTx/>
              <a:buBlip>
                <a:blip r:embed="rId2"/>
              </a:buBlip>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50000"/>
                    <a:lumOff val="50000"/>
                  </a:schemeClr>
                </a:solidFill>
              </a:defRPr>
            </a:lvl4pPr>
            <a:lvl5pPr>
              <a:defRPr>
                <a:solidFill>
                  <a:schemeClr val="bg1">
                    <a:lumMod val="50000"/>
                  </a:schemeClr>
                </a:solidFill>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09600" y="6324600"/>
            <a:ext cx="1276352" cy="381000"/>
          </a:xfrm>
        </p:spPr>
        <p:txBody>
          <a:bodyPr/>
          <a:lstStyle/>
          <a:p>
            <a:fld id="{A94B6BB9-CF0B-406A-82E7-D3875490259F}" type="datetime1">
              <a:rPr lang="en-US" smtClean="0"/>
              <a:t>1/20/2024</a:t>
            </a:fld>
            <a:endParaRPr lang="en-US"/>
          </a:p>
        </p:txBody>
      </p:sp>
      <p:sp>
        <p:nvSpPr>
          <p:cNvPr id="5" name="Footer Placeholder 4"/>
          <p:cNvSpPr>
            <a:spLocks noGrp="1"/>
          </p:cNvSpPr>
          <p:nvPr>
            <p:ph type="ftr" sz="quarter" idx="11"/>
          </p:nvPr>
        </p:nvSpPr>
        <p:spPr>
          <a:xfrm>
            <a:off x="3962400" y="6324600"/>
            <a:ext cx="4368800" cy="381000"/>
          </a:xfrm>
        </p:spPr>
        <p:txBody>
          <a:bodyPr/>
          <a:lstStyle/>
          <a:p>
            <a:r>
              <a:rPr lang="en-US"/>
              <a:t>© 2015-present Pedageo Media</a:t>
            </a:r>
            <a:endParaRPr lang="en-US" dirty="0"/>
          </a:p>
        </p:txBody>
      </p:sp>
      <p:sp>
        <p:nvSpPr>
          <p:cNvPr id="6" name="Slide Number Placeholder 5"/>
          <p:cNvSpPr>
            <a:spLocks noGrp="1"/>
          </p:cNvSpPr>
          <p:nvPr>
            <p:ph type="sldNum" sz="quarter" idx="12"/>
          </p:nvPr>
        </p:nvSpPr>
        <p:spPr>
          <a:xfrm>
            <a:off x="10566400" y="6324600"/>
            <a:ext cx="1016000" cy="381000"/>
          </a:xfrm>
        </p:spPr>
        <p:txBody>
          <a:bodyPr/>
          <a:lstStyle/>
          <a:p>
            <a:fld id="{4C802FFF-FF7E-41D4-93FE-7ED82BE4B0B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037061"/>
            <a:ext cx="10972800" cy="1306217"/>
          </a:xfrm>
          <a:effectLst/>
        </p:spPr>
        <p:txBody>
          <a:bodyPr anchor="b">
            <a:noAutofit/>
          </a:bodyPr>
          <a:lstStyle>
            <a:lvl1pPr algn="l">
              <a:buNone/>
              <a:defRPr sz="4300" b="1" cap="none" baseline="0">
                <a:ln w="12700">
                  <a:solidFill>
                    <a:schemeClr val="accent2">
                      <a:shade val="90000"/>
                      <a:satMod val="150000"/>
                    </a:schemeClr>
                  </a:solidFill>
                </a:ln>
                <a:solidFill>
                  <a:srgbClr val="006633"/>
                </a:solidFill>
                <a:effectLst>
                  <a:outerShdw blurRad="38100" dist="38100" dir="5400000" algn="tl" rotWithShape="0">
                    <a:srgbClr val="000000">
                      <a:alpha val="25000"/>
                    </a:srgbClr>
                  </a:outerShdw>
                </a:effectLst>
                <a:latin typeface="Open Sans" pitchFamily="34" charset="0"/>
                <a:ea typeface="Open Sans" pitchFamily="34" charset="0"/>
                <a:cs typeface="Open Sans" pitchFamily="34" charset="0"/>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09600" y="3429000"/>
            <a:ext cx="10972800" cy="1447800"/>
          </a:xfrm>
        </p:spPr>
        <p:txBody>
          <a:bodyPr anchor="t"/>
          <a:lstStyle>
            <a:lvl1pPr marL="45720" indent="0">
              <a:buNone/>
              <a:defRPr sz="2100" b="0">
                <a:solidFill>
                  <a:srgbClr val="006633"/>
                </a:solidFill>
                <a:latin typeface="Open Sans" pitchFamily="34" charset="0"/>
                <a:ea typeface="Open Sans" pitchFamily="34" charset="0"/>
                <a:cs typeface="Open Sans"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lvl1pPr>
              <a:defRPr>
                <a:latin typeface="Open Sans" pitchFamily="34" charset="0"/>
                <a:ea typeface="Open Sans" pitchFamily="34" charset="0"/>
                <a:cs typeface="Open Sans" pitchFamily="34" charset="0"/>
              </a:defRPr>
            </a:lvl1pPr>
          </a:lstStyle>
          <a:p>
            <a:fld id="{81E023D3-C9D3-4FFA-AD82-9F6FC5CC40B9}" type="datetime1">
              <a:rPr lang="en-US" smtClean="0"/>
              <a:t>1/20/2024</a:t>
            </a:fld>
            <a:endParaRPr lang="en-US"/>
          </a:p>
        </p:txBody>
      </p:sp>
      <p:sp>
        <p:nvSpPr>
          <p:cNvPr id="5" name="Footer Placeholder 4"/>
          <p:cNvSpPr>
            <a:spLocks noGrp="1"/>
          </p:cNvSpPr>
          <p:nvPr>
            <p:ph type="ftr" sz="quarter" idx="11"/>
          </p:nvPr>
        </p:nvSpPr>
        <p:spPr/>
        <p:txBody>
          <a:bodyPr/>
          <a:lstStyle>
            <a:lvl1pPr>
              <a:defRPr>
                <a:latin typeface="Open Sans" pitchFamily="34" charset="0"/>
                <a:ea typeface="Open Sans" pitchFamily="34" charset="0"/>
                <a:cs typeface="Open Sans" pitchFamily="34" charset="0"/>
              </a:defRPr>
            </a:lvl1pPr>
          </a:lstStyle>
          <a:p>
            <a:r>
              <a:rPr lang="en-US"/>
              <a:t>© 2015-present Pedageo Media</a:t>
            </a:r>
          </a:p>
        </p:txBody>
      </p:sp>
      <p:sp>
        <p:nvSpPr>
          <p:cNvPr id="6" name="Slide Number Placeholder 5"/>
          <p:cNvSpPr>
            <a:spLocks noGrp="1"/>
          </p:cNvSpPr>
          <p:nvPr>
            <p:ph type="sldNum" sz="quarter" idx="12"/>
          </p:nvPr>
        </p:nvSpPr>
        <p:spPr/>
        <p:txBody>
          <a:bodyPr/>
          <a:lstStyle>
            <a:lvl1pPr>
              <a:defRPr>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609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1447803"/>
            <a:ext cx="5384800" cy="4724401"/>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663D0-BD11-4631-AE72-EEC627DCE201}" type="datetime1">
              <a:rPr lang="en-US" smtClean="0"/>
              <a:t>1/20/2024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5287264"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9" y="1371600"/>
            <a:ext cx="5287433" cy="457200"/>
          </a:xfrm>
          <a:solidFill>
            <a:srgbClr val="8ACA88"/>
          </a:solidFill>
          <a:ln w="12700">
            <a:solidFill>
              <a:schemeClr val="accent2"/>
            </a:solidFill>
          </a:ln>
        </p:spPr>
        <p:txBody>
          <a:bodyPr anchor="ctr">
            <a:noAutofit/>
          </a:bodyPr>
          <a:lstStyle>
            <a:lvl1pPr marL="45720" indent="0">
              <a:buNone/>
              <a:defRPr sz="1900" b="1">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835149"/>
            <a:ext cx="5287264"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6291074" y="1835149"/>
            <a:ext cx="5287433" cy="43370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37859291-C6E9-468F-A501-D590515F64C3}" type="datetime1">
              <a:rPr lang="en-US" smtClean="0"/>
              <a:t>1/20/2024</a:t>
            </a:fld>
            <a:endParaRPr lang="en-US"/>
          </a:p>
        </p:txBody>
      </p:sp>
      <p:sp>
        <p:nvSpPr>
          <p:cNvPr id="27" name="Slide Number Placeholder 26"/>
          <p:cNvSpPr>
            <a:spLocks noGrp="1"/>
          </p:cNvSpPr>
          <p:nvPr>
            <p:ph type="sldNum" sz="quarter" idx="11"/>
          </p:nvPr>
        </p:nvSpPr>
        <p:spPr/>
        <p:txBody>
          <a:bodyPr rtlCol="0"/>
          <a:lstStyle/>
          <a:p>
            <a:fld id="{4C802FFF-FF7E-41D4-93FE-7ED82BE4B0B9}" type="slidenum">
              <a:rPr lang="en-US" smtClean="0"/>
              <a:pPr/>
              <a:t>‹#›</a:t>
            </a:fld>
            <a:endParaRPr lang="en-US"/>
          </a:p>
        </p:txBody>
      </p:sp>
      <p:sp>
        <p:nvSpPr>
          <p:cNvPr id="28" name="Footer Placeholder 27"/>
          <p:cNvSpPr>
            <a:spLocks noGrp="1"/>
          </p:cNvSpPr>
          <p:nvPr>
            <p:ph type="ftr" sz="quarter" idx="12"/>
          </p:nvPr>
        </p:nvSpPr>
        <p:spPr/>
        <p:txBody>
          <a:bodyPr rtlCol="0"/>
          <a:lstStyle/>
          <a:p>
            <a:r>
              <a:rPr lang="en-US"/>
              <a:t>© 2015-present Pedageo Media</a:t>
            </a:r>
          </a:p>
        </p:txBody>
      </p:sp>
      <p:sp>
        <p:nvSpPr>
          <p:cNvPr id="10" name="Title 1"/>
          <p:cNvSpPr>
            <a:spLocks noGrp="1"/>
          </p:cNvSpPr>
          <p:nvPr>
            <p:ph type="title"/>
          </p:nvPr>
        </p:nvSpPr>
        <p:spPr>
          <a:xfrm>
            <a:off x="508000" y="207264"/>
            <a:ext cx="10261600" cy="783336"/>
          </a:xfrm>
        </p:spPr>
        <p:txBody>
          <a:bodyPr/>
          <a:lstStyle/>
          <a:p>
            <a:r>
              <a:rPr kumimoji="0" lang="en-US"/>
              <a:t>Click to edit Master title style</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25"/>
          <p:cNvSpPr>
            <a:spLocks noGrp="1"/>
          </p:cNvSpPr>
          <p:nvPr>
            <p:ph type="dt" sz="half" idx="10"/>
          </p:nvPr>
        </p:nvSpPr>
        <p:spPr>
          <a:xfrm>
            <a:off x="609600" y="6248400"/>
            <a:ext cx="1276352" cy="457200"/>
          </a:xfrm>
        </p:spPr>
        <p:txBody>
          <a:bodyPr rtlCol="0"/>
          <a:lstStyle/>
          <a:p>
            <a:fld id="{D1BCAA41-3800-4C9D-A01D-9797A5F9D355}" type="datetime1">
              <a:rPr lang="en-US" smtClean="0"/>
              <a:t>1/20/2024</a:t>
            </a:fld>
            <a:endParaRPr lang="en-US"/>
          </a:p>
        </p:txBody>
      </p:sp>
      <p:sp>
        <p:nvSpPr>
          <p:cNvPr id="8" name="Slide Number Placeholder 26"/>
          <p:cNvSpPr>
            <a:spLocks noGrp="1"/>
          </p:cNvSpPr>
          <p:nvPr>
            <p:ph type="sldNum" sz="quarter" idx="11"/>
          </p:nvPr>
        </p:nvSpPr>
        <p:spPr>
          <a:xfrm>
            <a:off x="10566400" y="6339840"/>
            <a:ext cx="1016000" cy="365760"/>
          </a:xfrm>
        </p:spPr>
        <p:txBody>
          <a:bodyPr rtlCol="0"/>
          <a:lstStyle/>
          <a:p>
            <a:fld id="{4C802FFF-FF7E-41D4-93FE-7ED82BE4B0B9}" type="slidenum">
              <a:rPr lang="en-US" smtClean="0"/>
              <a:pPr/>
              <a:t>‹#›</a:t>
            </a:fld>
            <a:endParaRPr lang="en-US"/>
          </a:p>
        </p:txBody>
      </p:sp>
      <p:sp>
        <p:nvSpPr>
          <p:cNvPr id="9" name="Footer Placeholder 27"/>
          <p:cNvSpPr>
            <a:spLocks noGrp="1"/>
          </p:cNvSpPr>
          <p:nvPr>
            <p:ph type="ftr" sz="quarter" idx="12"/>
          </p:nvPr>
        </p:nvSpPr>
        <p:spPr>
          <a:xfrm>
            <a:off x="3962400" y="6248400"/>
            <a:ext cx="4368800" cy="457200"/>
          </a:xfrm>
        </p:spPr>
        <p:txBody>
          <a:bodyPr rtlCol="0"/>
          <a:lstStyle/>
          <a:p>
            <a:r>
              <a:rPr lang="en-US"/>
              <a:t>© 2015-present Pedageo Media</a:t>
            </a:r>
          </a:p>
        </p:txBody>
      </p:sp>
      <p:sp>
        <p:nvSpPr>
          <p:cNvPr id="10"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3F665-FF4C-4CAB-B2F9-14117F79FA60}" type="datetime1">
              <a:rPr lang="en-US" smtClean="0"/>
              <a:t>1/20/2024</a:t>
            </a:fld>
            <a:endParaRPr lang="en-US"/>
          </a:p>
        </p:txBody>
      </p:sp>
      <p:sp>
        <p:nvSpPr>
          <p:cNvPr id="3" name="Footer Placeholder 2"/>
          <p:cNvSpPr>
            <a:spLocks noGrp="1"/>
          </p:cNvSpPr>
          <p:nvPr>
            <p:ph type="ftr" sz="quarter" idx="11"/>
          </p:nvPr>
        </p:nvSpPr>
        <p:spPr/>
        <p:txBody>
          <a:bodyPr/>
          <a:lstStyle/>
          <a:p>
            <a:r>
              <a:rPr lang="en-US"/>
              <a:t>© 2015-present Pedageo Media</a:t>
            </a:r>
          </a:p>
        </p:txBody>
      </p:sp>
      <p:sp>
        <p:nvSpPr>
          <p:cNvPr id="4" name="Slide Number Placeholder 3"/>
          <p:cNvSpPr>
            <a:spLocks noGrp="1"/>
          </p:cNvSpPr>
          <p:nvPr>
            <p:ph type="sldNum" sz="quarter" idx="12"/>
          </p:nvPr>
        </p:nvSpPr>
        <p:spPr/>
        <p:txBody>
          <a:bodyPr/>
          <a:lstStyle/>
          <a:p>
            <a:fld id="{4C802FFF-FF7E-41D4-93FE-7ED82BE4B0B9}" type="slidenum">
              <a:rPr lang="en-US" smtClean="0"/>
              <a:pPr/>
              <a:t>‹#›</a:t>
            </a:fld>
            <a:endParaRPr lang="en-US"/>
          </a:p>
        </p:txBody>
      </p:sp>
      <p:sp>
        <p:nvSpPr>
          <p:cNvPr id="5" name="Title Placeholder 21"/>
          <p:cNvSpPr>
            <a:spLocks noGrp="1"/>
          </p:cNvSpPr>
          <p:nvPr>
            <p:ph type="title"/>
          </p:nvPr>
        </p:nvSpPr>
        <p:spPr>
          <a:xfrm>
            <a:off x="609600" y="207264"/>
            <a:ext cx="10160000" cy="783336"/>
          </a:xfrm>
          <a:prstGeom prst="rect">
            <a:avLst/>
          </a:prstGeom>
        </p:spPr>
        <p:txBody>
          <a:bodyPr vert="horz" anchor="ctr">
            <a:normAutofit/>
          </a:bodyPr>
          <a:lstStyle/>
          <a:p>
            <a:r>
              <a:rPr kumimoji="0" lang="en-US"/>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6" y="1295400"/>
            <a:ext cx="4444405" cy="68439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6" y="2010730"/>
            <a:ext cx="4444405" cy="41614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1295399"/>
            <a:ext cx="6803136" cy="4876801"/>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FB2908-932C-4FDB-ABA4-B0D22811FD4A}" type="datetime1">
              <a:rPr lang="en-US" smtClean="0"/>
              <a:t>1/20/2024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4" y="1371601"/>
            <a:ext cx="782404" cy="441919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371600"/>
            <a:ext cx="6096000" cy="43434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11"/>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6416A07-555D-4829-BDC7-308BE029C3FE}" type="datetime1">
              <a:rPr lang="en-US" smtClean="0"/>
              <a:t>1/20/2024</a:t>
            </a:fld>
            <a:endParaRPr lang="en-US"/>
          </a:p>
        </p:txBody>
      </p:sp>
      <p:sp>
        <p:nvSpPr>
          <p:cNvPr id="6" name="Footer Placeholder 5"/>
          <p:cNvSpPr>
            <a:spLocks noGrp="1"/>
          </p:cNvSpPr>
          <p:nvPr>
            <p:ph type="ftr" sz="quarter" idx="11"/>
          </p:nvPr>
        </p:nvSpPr>
        <p:spPr/>
        <p:txBody>
          <a:bodyPr/>
          <a:lstStyle/>
          <a:p>
            <a:r>
              <a:rPr lang="en-US"/>
              <a:t>© 2015-present Pedageo Media</a:t>
            </a:r>
          </a:p>
        </p:txBody>
      </p:sp>
      <p:sp>
        <p:nvSpPr>
          <p:cNvPr id="7" name="Slide Number Placeholder 6"/>
          <p:cNvSpPr>
            <a:spLocks noGrp="1"/>
          </p:cNvSpPr>
          <p:nvPr>
            <p:ph type="sldNum" sz="quarter" idx="12"/>
          </p:nvPr>
        </p:nvSpPr>
        <p:spPr/>
        <p:txBody>
          <a:bodyPr/>
          <a:lstStyle/>
          <a:p>
            <a:fld id="{4C802FFF-FF7E-41D4-93FE-7ED82BE4B0B9}" type="slidenum">
              <a:rPr lang="en-US" smtClean="0"/>
              <a:pPr/>
              <a:t>‹#›</a:t>
            </a:fld>
            <a:endParaRPr lang="en-US"/>
          </a:p>
        </p:txBody>
      </p:sp>
      <p:sp>
        <p:nvSpPr>
          <p:cNvPr id="8"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4343DF-7615-4034-88E8-099B2A8BB027}" type="datetime1">
              <a:rPr lang="en-US" smtClean="0"/>
              <a:t>1/20/2024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295400"/>
            <a:ext cx="2540000" cy="4876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295400"/>
            <a:ext cx="8331200" cy="4876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35A2C0-7AB1-498E-B58D-FB8823F195A9}" type="datetime1">
              <a:rPr lang="en-US" smtClean="0"/>
              <a:t>1/20/2024</a:t>
            </a:fld>
            <a:endParaRPr lang="en-US"/>
          </a:p>
        </p:txBody>
      </p:sp>
      <p:sp>
        <p:nvSpPr>
          <p:cNvPr id="5" name="Footer Placeholder 4"/>
          <p:cNvSpPr>
            <a:spLocks noGrp="1"/>
          </p:cNvSpPr>
          <p:nvPr>
            <p:ph type="ftr" sz="quarter" idx="11"/>
          </p:nvPr>
        </p:nvSpPr>
        <p:spPr/>
        <p:txBody>
          <a:bodyPr/>
          <a:lstStyle/>
          <a:p>
            <a:r>
              <a:rPr lang="en-US"/>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a:t>
            </a:fld>
            <a:endParaRPr lang="en-US"/>
          </a:p>
        </p:txBody>
      </p:sp>
      <p:sp>
        <p:nvSpPr>
          <p:cNvPr id="7" name="Title Placeholder 21"/>
          <p:cNvSpPr txBox="1">
            <a:spLocks/>
          </p:cNvSpPr>
          <p:nvPr userDrawn="1"/>
        </p:nvSpPr>
        <p:spPr>
          <a:xfrm>
            <a:off x="609600" y="207264"/>
            <a:ext cx="10160000" cy="783336"/>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Open Sans" pitchFamily="34" charset="0"/>
                <a:ea typeface="Open Sans" pitchFamily="34" charset="0"/>
                <a:cs typeface="Open Sans" pitchFamily="34" charset="0"/>
              </a:rPr>
              <a:t>Click to edit Master title style</a:t>
            </a:r>
            <a:endParaRPr kumimoji="0" lang="en-US" sz="4000" b="0" i="0" u="none" strike="noStrike" kern="1200" cap="none" spc="0" normalizeH="0" baseline="0" noProof="0" dirty="0">
              <a:ln>
                <a:noFill/>
              </a:ln>
              <a:solidFill>
                <a:schemeClr val="bg1"/>
              </a:solidFill>
              <a:effectLst/>
              <a:uLnTx/>
              <a:uFillTx/>
              <a:latin typeface="Open Sans" pitchFamily="34" charset="0"/>
              <a:ea typeface="Open Sans" pitchFamily="34" charset="0"/>
              <a:cs typeface="Open Sans"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12527"/>
            <a:ext cx="12192000" cy="1143001"/>
          </a:xfrm>
          <a:prstGeom prst="rect">
            <a:avLst/>
          </a:prstGeom>
          <a:solidFill>
            <a:srgbClr val="006633"/>
          </a:solidFill>
          <a:ln w="50800" cap="rnd" cmpd="thickThin" algn="ctr">
            <a:noFill/>
            <a:prstDash val="solid"/>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latin typeface="Open Sans" pitchFamily="34" charset="0"/>
              <a:ea typeface="Open Sans" pitchFamily="34" charset="0"/>
              <a:cs typeface="Open Sans" pitchFamily="34" charset="0"/>
            </a:endParaRPr>
          </a:p>
        </p:txBody>
      </p:sp>
      <p:sp>
        <p:nvSpPr>
          <p:cNvPr id="22" name="Title Placeholder 21"/>
          <p:cNvSpPr>
            <a:spLocks noGrp="1"/>
          </p:cNvSpPr>
          <p:nvPr>
            <p:ph type="title"/>
          </p:nvPr>
        </p:nvSpPr>
        <p:spPr>
          <a:xfrm>
            <a:off x="609600" y="207264"/>
            <a:ext cx="10363200" cy="783336"/>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1313688"/>
            <a:ext cx="10972800" cy="4858512"/>
          </a:xfrm>
          <a:prstGeom prst="rect">
            <a:avLst/>
          </a:prstGeom>
        </p:spPr>
        <p:txBody>
          <a:bodyPr vert="horz">
            <a:normAutofit/>
          </a:bodyPr>
          <a:lstStyle/>
          <a:p>
            <a:pPr lvl="0" eaLnBrk="1" latinLnBrk="0" hangingPunct="1"/>
            <a:r>
              <a:rPr kumimoji="0" lang="en-US" dirty="0"/>
              <a:t>Click to enter content here</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 y="6248400"/>
            <a:ext cx="1276352"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fld id="{480A0464-9F30-4C4B-93C3-E6D41683E6C0}" type="datetime1">
              <a:rPr lang="en-US" smtClean="0"/>
              <a:t>1/20/2024</a:t>
            </a:fld>
            <a:endParaRPr lang="en-US"/>
          </a:p>
        </p:txBody>
      </p:sp>
      <p:sp>
        <p:nvSpPr>
          <p:cNvPr id="3" name="Footer Placeholder 2"/>
          <p:cNvSpPr>
            <a:spLocks noGrp="1"/>
          </p:cNvSpPr>
          <p:nvPr>
            <p:ph type="ftr" sz="quarter" idx="3"/>
          </p:nvPr>
        </p:nvSpPr>
        <p:spPr>
          <a:xfrm>
            <a:off x="3962400" y="6248400"/>
            <a:ext cx="4368800" cy="457200"/>
          </a:xfrm>
          <a:prstGeom prst="rect">
            <a:avLst/>
          </a:prstGeom>
        </p:spPr>
        <p:txBody>
          <a:bodyPr vert="horz" anchor="ctr"/>
          <a:lstStyle>
            <a:lvl1pPr algn="ctr" eaLnBrk="1" latinLnBrk="0" hangingPunct="1">
              <a:defRPr kumimoji="0" sz="1000">
                <a:solidFill>
                  <a:srgbClr val="006633"/>
                </a:solidFill>
                <a:latin typeface="Open Sans" pitchFamily="34" charset="0"/>
                <a:ea typeface="Open Sans" pitchFamily="34" charset="0"/>
                <a:cs typeface="Open Sans" pitchFamily="34" charset="0"/>
              </a:defRPr>
            </a:lvl1pPr>
          </a:lstStyle>
          <a:p>
            <a:r>
              <a:rPr lang="en-US"/>
              <a:t>© 2015-present Pedageo Media</a:t>
            </a:r>
            <a:endParaRPr lang="en-US" dirty="0"/>
          </a:p>
        </p:txBody>
      </p:sp>
      <p:sp>
        <p:nvSpPr>
          <p:cNvPr id="23" name="Slide Number Placeholder 22"/>
          <p:cNvSpPr>
            <a:spLocks noGrp="1"/>
          </p:cNvSpPr>
          <p:nvPr>
            <p:ph type="sldNum" sz="quarter" idx="4"/>
          </p:nvPr>
        </p:nvSpPr>
        <p:spPr>
          <a:xfrm>
            <a:off x="10566400" y="6248400"/>
            <a:ext cx="1016000" cy="457200"/>
          </a:xfrm>
          <a:prstGeom prst="rect">
            <a:avLst/>
          </a:prstGeom>
        </p:spPr>
        <p:txBody>
          <a:bodyPr vert="horz" anchor="ctr"/>
          <a:lstStyle>
            <a:lvl1pPr algn="r" eaLnBrk="1" latinLnBrk="0" hangingPunct="1">
              <a:defRPr kumimoji="0" sz="1000">
                <a:solidFill>
                  <a:srgbClr val="006633"/>
                </a:solidFill>
                <a:latin typeface="Open Sans" pitchFamily="34" charset="0"/>
                <a:ea typeface="Open Sans" pitchFamily="34" charset="0"/>
                <a:cs typeface="Open Sans" pitchFamily="34" charset="0"/>
              </a:defRPr>
            </a:lvl1pPr>
          </a:lstStyle>
          <a:p>
            <a:fld id="{4C802FFF-FF7E-41D4-93FE-7ED82BE4B0B9}" type="slidenum">
              <a:rPr lang="en-US" smtClean="0"/>
              <a:pPr/>
              <a:t>‹#›</a:t>
            </a:fld>
            <a:endParaRPr lang="en-US"/>
          </a:p>
        </p:txBody>
      </p:sp>
      <p:pic>
        <p:nvPicPr>
          <p:cNvPr id="9" name="Picture 8" descr="OAT_LogoEmblem_v2.png"/>
          <p:cNvPicPr>
            <a:picLocks noChangeAspect="1"/>
          </p:cNvPicPr>
          <p:nvPr userDrawn="1"/>
        </p:nvPicPr>
        <p:blipFill>
          <a:blip r:embed="rId14" cstate="print"/>
          <a:stretch>
            <a:fillRect/>
          </a:stretch>
        </p:blipFill>
        <p:spPr>
          <a:xfrm>
            <a:off x="11137900" y="217661"/>
            <a:ext cx="685800" cy="685800"/>
          </a:xfrm>
          <a:prstGeom prst="rect">
            <a:avLst/>
          </a:prstGeom>
          <a:effectLst>
            <a:outerShdw blurRad="50800" dist="38100" dir="2700000" algn="tl"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793" r:id="rId1"/>
    <p:sldLayoutId id="2147483804"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p:txStyles>
    <p:titleStyle>
      <a:lvl1pPr algn="l" rtl="0" eaLnBrk="1" latinLnBrk="0" hangingPunct="1">
        <a:spcBef>
          <a:spcPct val="0"/>
        </a:spcBef>
        <a:buNone/>
        <a:defRPr kumimoji="0" sz="4000" kern="1200">
          <a:solidFill>
            <a:schemeClr val="bg1"/>
          </a:solidFill>
          <a:latin typeface="Open Sans" pitchFamily="34" charset="0"/>
          <a:ea typeface="Open Sans" pitchFamily="34" charset="0"/>
          <a:cs typeface="Open Sans" pitchFamily="34" charset="0"/>
        </a:defRPr>
      </a:lvl1pPr>
    </p:titleStyle>
    <p:bodyStyle>
      <a:lvl1pPr marL="365125" indent="-365125" algn="l" rtl="0" eaLnBrk="1" latinLnBrk="0" hangingPunct="1">
        <a:spcBef>
          <a:spcPts val="300"/>
        </a:spcBef>
        <a:buClr>
          <a:srgbClr val="006633"/>
        </a:buClr>
        <a:buFontTx/>
        <a:buBlip>
          <a:blip r:embed="rId15"/>
        </a:buBlip>
        <a:defRPr kumimoji="0" sz="2800" kern="1200">
          <a:solidFill>
            <a:srgbClr val="006633"/>
          </a:solidFill>
          <a:latin typeface="Open Sans" pitchFamily="34" charset="0"/>
          <a:ea typeface="Open Sans" pitchFamily="34" charset="0"/>
          <a:cs typeface="Open Sans" pitchFamily="34" charset="0"/>
        </a:defRPr>
      </a:lvl1pPr>
      <a:lvl2pPr marL="658368" indent="-246888" algn="l" rtl="0" eaLnBrk="1" latinLnBrk="0" hangingPunct="1">
        <a:spcBef>
          <a:spcPts val="300"/>
        </a:spcBef>
        <a:buClr>
          <a:srgbClr val="009933"/>
        </a:buClr>
        <a:buFont typeface="Georgia"/>
        <a:buChar char="▫"/>
        <a:defRPr kumimoji="0" sz="2600" kern="1200">
          <a:solidFill>
            <a:schemeClr val="tx1">
              <a:lumMod val="75000"/>
              <a:lumOff val="25000"/>
            </a:schemeClr>
          </a:solidFill>
          <a:latin typeface="Open Sans" pitchFamily="34" charset="0"/>
          <a:ea typeface="Open Sans" pitchFamily="34" charset="0"/>
          <a:cs typeface="Open Sans" pitchFamily="34" charset="0"/>
        </a:defRPr>
      </a:lvl2pPr>
      <a:lvl3pPr marL="923544" indent="-219456" algn="l" rtl="0" eaLnBrk="1" latinLnBrk="0" hangingPunct="1">
        <a:spcBef>
          <a:spcPts val="300"/>
        </a:spcBef>
        <a:buClr>
          <a:srgbClr val="006633"/>
        </a:buClr>
        <a:buFont typeface="Wingdings 2"/>
        <a:buChar char=""/>
        <a:defRPr kumimoji="0" sz="2400" kern="1200">
          <a:solidFill>
            <a:schemeClr val="tx1">
              <a:lumMod val="65000"/>
              <a:lumOff val="35000"/>
            </a:schemeClr>
          </a:solidFill>
          <a:latin typeface="Open Sans" pitchFamily="34" charset="0"/>
          <a:ea typeface="Open Sans" pitchFamily="34" charset="0"/>
          <a:cs typeface="Open Sans" pitchFamily="34" charset="0"/>
        </a:defRPr>
      </a:lvl3pPr>
      <a:lvl4pPr marL="1179576" indent="-201168" algn="l" rtl="0" eaLnBrk="1" latinLnBrk="0" hangingPunct="1">
        <a:spcBef>
          <a:spcPts val="300"/>
        </a:spcBef>
        <a:buClr>
          <a:srgbClr val="009933"/>
        </a:buClr>
        <a:buFont typeface="Wingdings 2"/>
        <a:buChar char=""/>
        <a:defRPr kumimoji="0" sz="2200" kern="1200">
          <a:solidFill>
            <a:schemeClr val="tx1">
              <a:lumMod val="50000"/>
              <a:lumOff val="50000"/>
            </a:schemeClr>
          </a:solidFill>
          <a:latin typeface="Open Sans" pitchFamily="34" charset="0"/>
          <a:ea typeface="Open Sans" pitchFamily="34" charset="0"/>
          <a:cs typeface="Open Sans" pitchFamily="34" charset="0"/>
        </a:defRPr>
      </a:lvl4pPr>
      <a:lvl5pPr marL="1389888" indent="-182880" algn="l" rtl="0" eaLnBrk="1" latinLnBrk="0" hangingPunct="1">
        <a:spcBef>
          <a:spcPts val="300"/>
        </a:spcBef>
        <a:buClr>
          <a:srgbClr val="006633"/>
        </a:buClr>
        <a:buFont typeface="Georgia"/>
        <a:buChar char="▫"/>
        <a:defRPr kumimoji="0" sz="2000" kern="1200">
          <a:solidFill>
            <a:schemeClr val="bg1">
              <a:lumMod val="50000"/>
            </a:schemeClr>
          </a:solidFill>
          <a:latin typeface="Open Sans" pitchFamily="34" charset="0"/>
          <a:ea typeface="Open Sans" pitchFamily="34" charset="0"/>
          <a:cs typeface="Open Sans"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drshinshuri.com/forums/eco-friendly-emissions-for-youth-adult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Community Carbon Reduction Practices</a:t>
            </a:r>
            <a:br>
              <a:rPr lang="en-US" dirty="0"/>
            </a:br>
            <a:r>
              <a:rPr lang="en-US" dirty="0"/>
              <a:t>+ Review</a:t>
            </a:r>
          </a:p>
        </p:txBody>
      </p:sp>
      <p:sp>
        <p:nvSpPr>
          <p:cNvPr id="3" name="Subtitle 2"/>
          <p:cNvSpPr>
            <a:spLocks noGrp="1"/>
          </p:cNvSpPr>
          <p:nvPr>
            <p:ph type="subTitle" idx="1"/>
          </p:nvPr>
        </p:nvSpPr>
        <p:spPr/>
        <p:txBody>
          <a:bodyPr>
            <a:normAutofit/>
          </a:bodyPr>
          <a:lstStyle/>
          <a:p>
            <a:r>
              <a:rPr lang="en-US" sz="2400" dirty="0"/>
              <a:t>What’s Your Community Carbon Footprint and </a:t>
            </a:r>
          </a:p>
          <a:p>
            <a:r>
              <a:rPr lang="en-US" sz="2400" dirty="0"/>
              <a:t>Carbon Handprint?</a:t>
            </a:r>
          </a:p>
        </p:txBody>
      </p:sp>
      <p:sp>
        <p:nvSpPr>
          <p:cNvPr id="6" name="Date Placeholder 5"/>
          <p:cNvSpPr>
            <a:spLocks noGrp="1"/>
          </p:cNvSpPr>
          <p:nvPr>
            <p:ph type="dt" sz="half" idx="10"/>
          </p:nvPr>
        </p:nvSpPr>
        <p:spPr/>
        <p:txBody>
          <a:bodyPr/>
          <a:lstStyle/>
          <a:p>
            <a:fld id="{0DD594AE-388C-4DF7-B194-5BBFDE110EDF}" type="datetime1">
              <a:rPr lang="en-US" smtClean="0"/>
              <a:t>1/20/2024</a:t>
            </a:fld>
            <a:endParaRPr lang="en-US"/>
          </a:p>
        </p:txBody>
      </p:sp>
      <p:sp>
        <p:nvSpPr>
          <p:cNvPr id="7" name="Slide Number Placeholder 6"/>
          <p:cNvSpPr>
            <a:spLocks noGrp="1"/>
          </p:cNvSpPr>
          <p:nvPr>
            <p:ph type="sldNum" sz="quarter" idx="12"/>
          </p:nvPr>
        </p:nvSpPr>
        <p:spPr/>
        <p:txBody>
          <a:bodyPr/>
          <a:lstStyle/>
          <a:p>
            <a:fld id="{4C802FFF-FF7E-41D4-93FE-7ED82BE4B0B9}" type="slidenum">
              <a:rPr lang="en-US" smtClean="0"/>
              <a:pPr/>
              <a:t>1</a:t>
            </a:fld>
            <a:endParaRPr lang="en-US" dirty="0"/>
          </a:p>
        </p:txBody>
      </p:sp>
      <p:sp>
        <p:nvSpPr>
          <p:cNvPr id="8" name="Footer Placeholder 7"/>
          <p:cNvSpPr>
            <a:spLocks noGrp="1"/>
          </p:cNvSpPr>
          <p:nvPr>
            <p:ph type="ftr" sz="quarter" idx="11"/>
          </p:nvPr>
        </p:nvSpPr>
        <p:spPr/>
        <p:txBody>
          <a:bodyPr/>
          <a:lstStyle/>
          <a:p>
            <a:r>
              <a:rPr lang="en-US"/>
              <a:t>© 2015-present Pedageo Media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idx="1"/>
          </p:nvPr>
        </p:nvSpPr>
        <p:spPr>
          <a:xfrm>
            <a:off x="609600" y="1600200"/>
            <a:ext cx="6324600" cy="4648200"/>
          </a:xfrm>
        </p:spPr>
        <p:txBody>
          <a:bodyPr>
            <a:normAutofit fontScale="92500" lnSpcReduction="10000"/>
          </a:bodyPr>
          <a:lstStyle/>
          <a:p>
            <a:pPr marL="463550" indent="-354013"/>
            <a:r>
              <a:rPr lang="en-US" dirty="0"/>
              <a:t>Review Time</a:t>
            </a:r>
          </a:p>
          <a:p>
            <a:pPr marL="463550" indent="-354013"/>
            <a:r>
              <a:rPr lang="en-US" dirty="0"/>
              <a:t>Exemplary Leadership Skills</a:t>
            </a:r>
          </a:p>
          <a:p>
            <a:pPr marL="463550" indent="-354013"/>
            <a:r>
              <a:rPr lang="en-US" dirty="0"/>
              <a:t>Select Team Leader</a:t>
            </a:r>
          </a:p>
          <a:p>
            <a:pPr marL="463550" indent="-354013"/>
            <a:r>
              <a:rPr lang="en-US" dirty="0"/>
              <a:t>Review How to Use Each Tool</a:t>
            </a:r>
          </a:p>
          <a:p>
            <a:pPr marL="463550" indent="-354013"/>
            <a:r>
              <a:rPr lang="en-US" dirty="0"/>
              <a:t>Monitoring Thermal Energy</a:t>
            </a:r>
          </a:p>
          <a:p>
            <a:pPr marL="463550" indent="-354013"/>
            <a:r>
              <a:rPr lang="en-US" dirty="0"/>
              <a:t>Monitoring Light Energy</a:t>
            </a:r>
          </a:p>
          <a:p>
            <a:pPr marL="463550" indent="-354013"/>
            <a:r>
              <a:rPr lang="en-US" dirty="0"/>
              <a:t>Monitoring Electrical Energy</a:t>
            </a:r>
          </a:p>
          <a:p>
            <a:pPr marL="463550" indent="-354013"/>
            <a:r>
              <a:rPr lang="en-US" dirty="0"/>
              <a:t>Monitoring Air Pollution</a:t>
            </a:r>
          </a:p>
          <a:p>
            <a:pPr marL="463550" indent="-354013"/>
            <a:r>
              <a:rPr lang="en-US" dirty="0"/>
              <a:t>Forum Demonstration</a:t>
            </a:r>
          </a:p>
          <a:p>
            <a:pPr marL="463550" indent="-354013"/>
            <a:r>
              <a:rPr lang="en-US" dirty="0"/>
              <a:t>Online Team Activity</a:t>
            </a:r>
          </a:p>
          <a:p>
            <a:pPr marL="463550" indent="-354013"/>
            <a:r>
              <a:rPr lang="en-US" dirty="0"/>
              <a:t>Gamification Quiz</a:t>
            </a:r>
          </a:p>
        </p:txBody>
      </p:sp>
      <p:sp>
        <p:nvSpPr>
          <p:cNvPr id="4" name="Date Placeholder 3"/>
          <p:cNvSpPr>
            <a:spLocks noGrp="1"/>
          </p:cNvSpPr>
          <p:nvPr>
            <p:ph type="dt" sz="half" idx="10"/>
          </p:nvPr>
        </p:nvSpPr>
        <p:spPr/>
        <p:txBody>
          <a:bodyPr/>
          <a:lstStyle/>
          <a:p>
            <a:fld id="{0E3F3F5F-D66A-4D96-9A47-A77FC6ABAF42}" type="datetime1">
              <a:rPr lang="en-US" smtClean="0"/>
              <a:t>1/20/2024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2</a:t>
            </a:fld>
            <a:endParaRPr lang="en-US"/>
          </a:p>
        </p:txBody>
      </p:sp>
      <p:pic>
        <p:nvPicPr>
          <p:cNvPr id="9" name="Picture 8" descr="A shoe covered in plants&#10;&#10;Description automatically generated">
            <a:extLst>
              <a:ext uri="{FF2B5EF4-FFF2-40B4-BE49-F238E27FC236}">
                <a16:creationId xmlns:a16="http://schemas.microsoft.com/office/drawing/2014/main" id="{A91F0800-3CED-AB6D-828D-BAAEE435EC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000" y="1600200"/>
            <a:ext cx="4343812" cy="28956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90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322F-6F0A-5090-7128-57881F367F72}"/>
              </a:ext>
            </a:extLst>
          </p:cNvPr>
          <p:cNvSpPr>
            <a:spLocks noGrp="1"/>
          </p:cNvSpPr>
          <p:nvPr>
            <p:ph type="title"/>
          </p:nvPr>
        </p:nvSpPr>
        <p:spPr/>
        <p:txBody>
          <a:bodyPr/>
          <a:lstStyle/>
          <a:p>
            <a:r>
              <a:rPr lang="en-US" dirty="0"/>
              <a:t>review time</a:t>
            </a:r>
          </a:p>
        </p:txBody>
      </p:sp>
      <p:sp>
        <p:nvSpPr>
          <p:cNvPr id="3" name="Content Placeholder 2">
            <a:extLst>
              <a:ext uri="{FF2B5EF4-FFF2-40B4-BE49-F238E27FC236}">
                <a16:creationId xmlns:a16="http://schemas.microsoft.com/office/drawing/2014/main" id="{9AC926F0-1924-FB17-6FCB-6A183155DFD9}"/>
              </a:ext>
            </a:extLst>
          </p:cNvPr>
          <p:cNvSpPr>
            <a:spLocks noGrp="1"/>
          </p:cNvSpPr>
          <p:nvPr>
            <p:ph idx="1"/>
          </p:nvPr>
        </p:nvSpPr>
        <p:spPr>
          <a:xfrm>
            <a:off x="609600" y="1313688"/>
            <a:ext cx="6400800" cy="4934712"/>
          </a:xfrm>
        </p:spPr>
        <p:txBody>
          <a:bodyPr/>
          <a:lstStyle/>
          <a:p>
            <a:pPr marL="344488" indent="-344488"/>
            <a:r>
              <a:rPr lang="en-US" dirty="0"/>
              <a:t>Access the RITMO Community.</a:t>
            </a:r>
          </a:p>
          <a:p>
            <a:pPr marL="344488" indent="-344488"/>
            <a:r>
              <a:rPr lang="en-US" dirty="0"/>
              <a:t>Log in to your account.</a:t>
            </a:r>
          </a:p>
          <a:p>
            <a:pPr marL="344488" indent="-344488"/>
            <a:r>
              <a:rPr lang="en-US" dirty="0"/>
              <a:t>Go to the Eco-friendly Emissions for Youth and Adults (</a:t>
            </a:r>
            <a:r>
              <a:rPr lang="en-US" dirty="0" err="1"/>
              <a:t>eModule</a:t>
            </a:r>
            <a:r>
              <a:rPr lang="en-US" dirty="0"/>
              <a:t>).</a:t>
            </a:r>
          </a:p>
          <a:p>
            <a:pPr marL="344488" indent="-344488"/>
            <a:r>
              <a:rPr lang="en-US" dirty="0"/>
              <a:t>Reread Lesson 8: Becoming Eco-friendly Stewards, Part 3.</a:t>
            </a:r>
          </a:p>
        </p:txBody>
      </p:sp>
      <p:sp>
        <p:nvSpPr>
          <p:cNvPr id="4" name="Date Placeholder 3">
            <a:extLst>
              <a:ext uri="{FF2B5EF4-FFF2-40B4-BE49-F238E27FC236}">
                <a16:creationId xmlns:a16="http://schemas.microsoft.com/office/drawing/2014/main" id="{E811ADCE-680D-2DAF-56A2-31EF2E6DC1EF}"/>
              </a:ext>
            </a:extLst>
          </p:cNvPr>
          <p:cNvSpPr>
            <a:spLocks noGrp="1"/>
          </p:cNvSpPr>
          <p:nvPr>
            <p:ph type="dt" sz="half" idx="10"/>
          </p:nvPr>
        </p:nvSpPr>
        <p:spPr/>
        <p:txBody>
          <a:bodyPr/>
          <a:lstStyle/>
          <a:p>
            <a:fld id="{A94B6BB9-CF0B-406A-82E7-D3875490259F}" type="datetime1">
              <a:rPr lang="en-US" smtClean="0"/>
              <a:t>1/20/2024</a:t>
            </a:fld>
            <a:endParaRPr lang="en-US"/>
          </a:p>
        </p:txBody>
      </p:sp>
      <p:sp>
        <p:nvSpPr>
          <p:cNvPr id="5" name="Footer Placeholder 4">
            <a:extLst>
              <a:ext uri="{FF2B5EF4-FFF2-40B4-BE49-F238E27FC236}">
                <a16:creationId xmlns:a16="http://schemas.microsoft.com/office/drawing/2014/main" id="{B99783E0-76AA-90AD-2684-6F484D6F97F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3FB9655E-716E-F106-A151-48C2F834A0CF}"/>
              </a:ext>
            </a:extLst>
          </p:cNvPr>
          <p:cNvSpPr>
            <a:spLocks noGrp="1"/>
          </p:cNvSpPr>
          <p:nvPr>
            <p:ph type="sldNum" sz="quarter" idx="12"/>
          </p:nvPr>
        </p:nvSpPr>
        <p:spPr/>
        <p:txBody>
          <a:bodyPr/>
          <a:lstStyle/>
          <a:p>
            <a:fld id="{4C802FFF-FF7E-41D4-93FE-7ED82BE4B0B9}" type="slidenum">
              <a:rPr lang="en-US" smtClean="0"/>
              <a:pPr/>
              <a:t>3</a:t>
            </a:fld>
            <a:endParaRPr lang="en-US"/>
          </a:p>
        </p:txBody>
      </p:sp>
      <p:pic>
        <p:nvPicPr>
          <p:cNvPr id="10" name="Picture 9" descr="A colorful brush strokes with white text&#10;&#10;Description automatically generated">
            <a:extLst>
              <a:ext uri="{FF2B5EF4-FFF2-40B4-BE49-F238E27FC236}">
                <a16:creationId xmlns:a16="http://schemas.microsoft.com/office/drawing/2014/main" id="{00C4B855-7954-33F8-BF4A-F1D601ACB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260289"/>
            <a:ext cx="4862835" cy="3911911"/>
          </a:xfrm>
          <a:prstGeom prst="rect">
            <a:avLst/>
          </a:prstGeom>
        </p:spPr>
      </p:pic>
      <p:sp>
        <p:nvSpPr>
          <p:cNvPr id="11" name="TextBox 10">
            <a:extLst>
              <a:ext uri="{FF2B5EF4-FFF2-40B4-BE49-F238E27FC236}">
                <a16:creationId xmlns:a16="http://schemas.microsoft.com/office/drawing/2014/main" id="{0F5A86CF-0041-7C06-F777-6673170EBF5C}"/>
              </a:ext>
            </a:extLst>
          </p:cNvPr>
          <p:cNvSpPr txBox="1"/>
          <p:nvPr/>
        </p:nvSpPr>
        <p:spPr>
          <a:xfrm>
            <a:off x="7765633" y="1447800"/>
            <a:ext cx="2800767" cy="58477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10 minutes</a:t>
            </a:r>
          </a:p>
        </p:txBody>
      </p:sp>
    </p:spTree>
    <p:extLst>
      <p:ext uri="{BB962C8B-B14F-4D97-AF65-F5344CB8AC3E}">
        <p14:creationId xmlns:p14="http://schemas.microsoft.com/office/powerpoint/2010/main" val="26168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exemplary leadership skills</a:t>
            </a:r>
          </a:p>
        </p:txBody>
      </p:sp>
      <p:sp>
        <p:nvSpPr>
          <p:cNvPr id="3" name="Content Placeholder 2"/>
          <p:cNvSpPr>
            <a:spLocks noGrp="1"/>
          </p:cNvSpPr>
          <p:nvPr>
            <p:ph idx="1"/>
          </p:nvPr>
        </p:nvSpPr>
        <p:spPr>
          <a:xfrm>
            <a:off x="609600" y="1600200"/>
            <a:ext cx="6039395" cy="4800600"/>
          </a:xfrm>
        </p:spPr>
        <p:txBody>
          <a:bodyPr>
            <a:normAutofit lnSpcReduction="10000"/>
          </a:bodyPr>
          <a:lstStyle/>
          <a:p>
            <a:pPr marL="463550" indent="-354013"/>
            <a:r>
              <a:rPr lang="en-US" dirty="0"/>
              <a:t>To earn points in this phase of the </a:t>
            </a:r>
            <a:r>
              <a:rPr lang="en-US" dirty="0" err="1"/>
              <a:t>eCourse</a:t>
            </a:r>
            <a:r>
              <a:rPr lang="en-US" dirty="0"/>
              <a:t> you must develop and use the following leadership skills:</a:t>
            </a:r>
          </a:p>
          <a:p>
            <a:pPr marL="920750" lvl="1" indent="-457200">
              <a:buFont typeface="Georgia" panose="02040502050405020303" pitchFamily="18" charset="0"/>
              <a:buChar char="□"/>
            </a:pPr>
            <a:r>
              <a:rPr lang="en-US" sz="2400" dirty="0"/>
              <a:t>Hear</a:t>
            </a:r>
          </a:p>
          <a:p>
            <a:pPr marL="920750" lvl="1" indent="-457200">
              <a:buFont typeface="Georgia" panose="02040502050405020303" pitchFamily="18" charset="0"/>
              <a:buChar char="□"/>
            </a:pPr>
            <a:r>
              <a:rPr lang="en-US" sz="2400" dirty="0"/>
              <a:t>Listen</a:t>
            </a:r>
          </a:p>
          <a:p>
            <a:pPr marL="920750" lvl="1" indent="-457200">
              <a:buFont typeface="Georgia" panose="02040502050405020303" pitchFamily="18" charset="0"/>
              <a:buChar char="□"/>
            </a:pPr>
            <a:r>
              <a:rPr lang="en-US" sz="2400" dirty="0"/>
              <a:t>Follow directions</a:t>
            </a:r>
          </a:p>
          <a:p>
            <a:pPr marL="920750" lvl="1" indent="-457200">
              <a:buFont typeface="Georgia" panose="02040502050405020303" pitchFamily="18" charset="0"/>
              <a:buChar char="□"/>
            </a:pPr>
            <a:r>
              <a:rPr lang="en-US" sz="2400" dirty="0"/>
              <a:t>Pay attention</a:t>
            </a:r>
          </a:p>
          <a:p>
            <a:pPr marL="920750" lvl="1" indent="-457200">
              <a:buFont typeface="Georgia" panose="02040502050405020303" pitchFamily="18" charset="0"/>
              <a:buChar char="□"/>
            </a:pPr>
            <a:r>
              <a:rPr lang="en-US" sz="2400" dirty="0"/>
              <a:t>Pace yourself</a:t>
            </a:r>
          </a:p>
          <a:p>
            <a:pPr marL="920750" lvl="1" indent="-457200">
              <a:buFont typeface="Georgia" panose="02040502050405020303" pitchFamily="18" charset="0"/>
              <a:buChar char="□"/>
            </a:pPr>
            <a:r>
              <a:rPr lang="en-US" sz="2400" dirty="0"/>
              <a:t>Raise your hand before speaking an answer</a:t>
            </a:r>
          </a:p>
          <a:p>
            <a:pPr marL="920750" lvl="1" indent="-457200">
              <a:buFont typeface="Georgia" panose="02040502050405020303" pitchFamily="18" charset="0"/>
              <a:buChar char="□"/>
            </a:pPr>
            <a:r>
              <a:rPr lang="en-US" sz="2400" dirty="0"/>
              <a:t>Work as a team</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1/20/2024</a:t>
            </a:fld>
            <a:endParaRPr lang="en-US"/>
          </a:p>
        </p:txBody>
      </p:sp>
      <p:sp>
        <p:nvSpPr>
          <p:cNvPr id="5" name="Footer Placeholder 4"/>
          <p:cNvSpPr>
            <a:spLocks noGrp="1"/>
          </p:cNvSpPr>
          <p:nvPr>
            <p:ph type="ftr" sz="quarter" idx="11"/>
          </p:nvPr>
        </p:nvSpPr>
        <p:spPr/>
        <p:txBody>
          <a:bodyPr/>
          <a:lstStyle/>
          <a:p>
            <a:r>
              <a:rPr lang="en-US" dirty="0"/>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4</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group of children looking at a computer&#10;&#10;Description automatically generated">
            <a:extLst>
              <a:ext uri="{FF2B5EF4-FFF2-40B4-BE49-F238E27FC236}">
                <a16:creationId xmlns:a16="http://schemas.microsoft.com/office/drawing/2014/main" id="{59D686F3-ECD9-9BB3-9C35-E14ACE1DE3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1752600"/>
            <a:ext cx="4648200" cy="33877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97513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 a team leader</a:t>
            </a:r>
          </a:p>
        </p:txBody>
      </p:sp>
      <p:sp>
        <p:nvSpPr>
          <p:cNvPr id="3" name="Content Placeholder 2"/>
          <p:cNvSpPr>
            <a:spLocks noGrp="1"/>
          </p:cNvSpPr>
          <p:nvPr>
            <p:ph idx="1"/>
          </p:nvPr>
        </p:nvSpPr>
        <p:spPr>
          <a:xfrm>
            <a:off x="609600" y="1600200"/>
            <a:ext cx="6039395" cy="4800600"/>
          </a:xfrm>
        </p:spPr>
        <p:txBody>
          <a:bodyPr>
            <a:normAutofit/>
          </a:bodyPr>
          <a:lstStyle/>
          <a:p>
            <a:pPr marL="463550" indent="-354013"/>
            <a:r>
              <a:rPr lang="en-US" dirty="0"/>
              <a:t>Each team must select a </a:t>
            </a:r>
            <a:r>
              <a:rPr lang="en-US" b="1" dirty="0"/>
              <a:t>Team Leader</a:t>
            </a:r>
            <a:r>
              <a:rPr lang="en-US" dirty="0"/>
              <a:t> who will serve as the team’s </a:t>
            </a:r>
            <a:r>
              <a:rPr lang="en-US" b="1" dirty="0"/>
              <a:t>Peer Mentor</a:t>
            </a:r>
            <a:r>
              <a:rPr lang="en-US" dirty="0"/>
              <a:t>.</a:t>
            </a:r>
          </a:p>
          <a:p>
            <a:pPr marL="463550" indent="-354013"/>
            <a:r>
              <a:rPr lang="en-US" dirty="0"/>
              <a:t>The Team Leader will work with the </a:t>
            </a:r>
            <a:r>
              <a:rPr lang="en-US" b="1" dirty="0"/>
              <a:t>Flexible Facilitator </a:t>
            </a:r>
            <a:r>
              <a:rPr lang="en-US" dirty="0"/>
              <a:t>to report the team’s progress and data for each team assignment.</a:t>
            </a:r>
          </a:p>
          <a:p>
            <a:pPr marL="463550" indent="-354013"/>
            <a:r>
              <a:rPr lang="en-US" b="1" dirty="0"/>
              <a:t>Team Members </a:t>
            </a:r>
            <a:r>
              <a:rPr lang="en-US" dirty="0"/>
              <a:t>work together to measure and collect data to complete each activity.</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dirty="0"/>
              <a:t>© 2015-present Pedageo Media</a:t>
            </a:r>
          </a:p>
        </p:txBody>
      </p:sp>
      <p:sp>
        <p:nvSpPr>
          <p:cNvPr id="6" name="Slide Number Placeholder 5"/>
          <p:cNvSpPr>
            <a:spLocks noGrp="1"/>
          </p:cNvSpPr>
          <p:nvPr>
            <p:ph type="sldNum" sz="quarter" idx="12"/>
          </p:nvPr>
        </p:nvSpPr>
        <p:spPr/>
        <p:txBody>
          <a:bodyPr/>
          <a:lstStyle/>
          <a:p>
            <a:fld id="{4C802FFF-FF7E-41D4-93FE-7ED82BE4B0B9}" type="slidenum">
              <a:rPr lang="en-US" smtClean="0"/>
              <a:pPr/>
              <a:t>5</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with her arms up in the air&#10;&#10;Description automatically generated">
            <a:extLst>
              <a:ext uri="{FF2B5EF4-FFF2-40B4-BE49-F238E27FC236}">
                <a16:creationId xmlns:a16="http://schemas.microsoft.com/office/drawing/2014/main" id="{5FF79EF9-0A85-83A7-A889-03DC73E073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1600200"/>
            <a:ext cx="4724400" cy="3149600"/>
          </a:xfrm>
          <a:prstGeom prst="rect">
            <a:avLst/>
          </a:prstGeom>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A2A9E6B2-C2FB-7143-4049-DD2A1E71543A}"/>
              </a:ext>
            </a:extLst>
          </p:cNvPr>
          <p:cNvSpPr txBox="1"/>
          <p:nvPr/>
        </p:nvSpPr>
        <p:spPr>
          <a:xfrm>
            <a:off x="6934201" y="5182350"/>
            <a:ext cx="4648199" cy="830997"/>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Points for each activity are earned as a team.</a:t>
            </a:r>
          </a:p>
        </p:txBody>
      </p:sp>
    </p:spTree>
    <p:extLst>
      <p:ext uri="{BB962C8B-B14F-4D97-AF65-F5344CB8AC3E}">
        <p14:creationId xmlns:p14="http://schemas.microsoft.com/office/powerpoint/2010/main" val="2258456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how to use each tool</a:t>
            </a:r>
          </a:p>
        </p:txBody>
      </p:sp>
      <p:sp>
        <p:nvSpPr>
          <p:cNvPr id="3" name="Content Placeholder 2"/>
          <p:cNvSpPr>
            <a:spLocks noGrp="1"/>
          </p:cNvSpPr>
          <p:nvPr>
            <p:ph idx="1"/>
          </p:nvPr>
        </p:nvSpPr>
        <p:spPr>
          <a:xfrm>
            <a:off x="609600" y="1600200"/>
            <a:ext cx="11353800" cy="4724400"/>
          </a:xfrm>
        </p:spPr>
        <p:txBody>
          <a:bodyPr>
            <a:normAutofit/>
          </a:bodyPr>
          <a:lstStyle/>
          <a:p>
            <a:pPr marL="463550" indent="-354013"/>
            <a:r>
              <a:rPr lang="en-US" dirty="0"/>
              <a:t>Review how to measure and record data using each tool using the Team Assignment handout for each tool. </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6</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up of a thermometer&#10;&#10;Description automatically generated">
            <a:extLst>
              <a:ext uri="{FF2B5EF4-FFF2-40B4-BE49-F238E27FC236}">
                <a16:creationId xmlns:a16="http://schemas.microsoft.com/office/drawing/2014/main" id="{E651C174-3CB0-6879-6F39-841CABE3F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768" y="3079007"/>
            <a:ext cx="1739870" cy="2275215"/>
          </a:xfrm>
          <a:prstGeom prst="rect">
            <a:avLst/>
          </a:prstGeom>
        </p:spPr>
      </p:pic>
      <p:pic>
        <p:nvPicPr>
          <p:cNvPr id="16" name="Picture 15" descr="A digital light meter with a cord&#10;&#10;Description automatically generated">
            <a:extLst>
              <a:ext uri="{FF2B5EF4-FFF2-40B4-BE49-F238E27FC236}">
                <a16:creationId xmlns:a16="http://schemas.microsoft.com/office/drawing/2014/main" id="{A632A65E-E879-C677-7885-21A228A273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8278" y="3039931"/>
            <a:ext cx="2768275" cy="2275214"/>
          </a:xfrm>
          <a:prstGeom prst="rect">
            <a:avLst/>
          </a:prstGeom>
        </p:spPr>
      </p:pic>
      <p:pic>
        <p:nvPicPr>
          <p:cNvPr id="17" name="Picture 16" descr="A close-up of a power meter&#10;&#10;Description automatically generated">
            <a:extLst>
              <a:ext uri="{FF2B5EF4-FFF2-40B4-BE49-F238E27FC236}">
                <a16:creationId xmlns:a16="http://schemas.microsoft.com/office/drawing/2014/main" id="{DCC77060-2941-E498-75AB-27D48F98C7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4029" y="2971800"/>
            <a:ext cx="1432947" cy="2382421"/>
          </a:xfrm>
          <a:prstGeom prst="rect">
            <a:avLst/>
          </a:prstGeom>
        </p:spPr>
      </p:pic>
      <p:pic>
        <p:nvPicPr>
          <p:cNvPr id="18" name="Picture 17" descr="A white electronic device with colorful graphics&#10;&#10;Description automatically generated">
            <a:extLst>
              <a:ext uri="{FF2B5EF4-FFF2-40B4-BE49-F238E27FC236}">
                <a16:creationId xmlns:a16="http://schemas.microsoft.com/office/drawing/2014/main" id="{23FC9088-2F88-15E2-ABD5-78512B9378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85422" y="3331016"/>
            <a:ext cx="3485255" cy="1771195"/>
          </a:xfrm>
          <a:prstGeom prst="rect">
            <a:avLst/>
          </a:prstGeom>
        </p:spPr>
      </p:pic>
      <p:sp>
        <p:nvSpPr>
          <p:cNvPr id="19" name="TextBox 18">
            <a:extLst>
              <a:ext uri="{FF2B5EF4-FFF2-40B4-BE49-F238E27FC236}">
                <a16:creationId xmlns:a16="http://schemas.microsoft.com/office/drawing/2014/main" id="{51F240E7-FF1A-E170-B0A5-BA0A5718BBC4}"/>
              </a:ext>
            </a:extLst>
          </p:cNvPr>
          <p:cNvSpPr txBox="1"/>
          <p:nvPr/>
        </p:nvSpPr>
        <p:spPr>
          <a:xfrm>
            <a:off x="685800" y="5561111"/>
            <a:ext cx="2077813" cy="307777"/>
          </a:xfrm>
          <a:prstGeom prst="rect">
            <a:avLst/>
          </a:prstGeom>
          <a:noFill/>
          <a:ln w="12700">
            <a:solidFill>
              <a:schemeClr val="bg1"/>
            </a:solidFill>
          </a:ln>
          <a:effectLst/>
        </p:spPr>
        <p:txBody>
          <a:bodyPr wrap="none" rtlCol="0">
            <a:spAutoFit/>
          </a:bodyPr>
          <a:lstStyle/>
          <a:p>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Infrared Thermometer</a:t>
            </a:r>
          </a:p>
        </p:txBody>
      </p:sp>
      <p:sp>
        <p:nvSpPr>
          <p:cNvPr id="20" name="TextBox 19">
            <a:extLst>
              <a:ext uri="{FF2B5EF4-FFF2-40B4-BE49-F238E27FC236}">
                <a16:creationId xmlns:a16="http://schemas.microsoft.com/office/drawing/2014/main" id="{0F4DC55A-BFA3-870D-BB6E-2F6992F2A2F8}"/>
              </a:ext>
            </a:extLst>
          </p:cNvPr>
          <p:cNvSpPr txBox="1"/>
          <p:nvPr/>
        </p:nvSpPr>
        <p:spPr>
          <a:xfrm>
            <a:off x="3504729" y="5561111"/>
            <a:ext cx="2055371" cy="307777"/>
          </a:xfrm>
          <a:prstGeom prst="rect">
            <a:avLst/>
          </a:prstGeom>
          <a:noFill/>
          <a:ln w="12700">
            <a:solidFill>
              <a:schemeClr val="bg1"/>
            </a:solidFill>
          </a:ln>
          <a:effectLst/>
        </p:spPr>
        <p:txBody>
          <a:bodyPr wrap="none" rtlCol="0">
            <a:spAutoFit/>
          </a:bodyPr>
          <a:lstStyle/>
          <a:p>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Light Meter/Lux Meter</a:t>
            </a:r>
          </a:p>
        </p:txBody>
      </p:sp>
      <p:sp>
        <p:nvSpPr>
          <p:cNvPr id="21" name="TextBox 20">
            <a:extLst>
              <a:ext uri="{FF2B5EF4-FFF2-40B4-BE49-F238E27FC236}">
                <a16:creationId xmlns:a16="http://schemas.microsoft.com/office/drawing/2014/main" id="{48463D85-42E0-991A-28CD-38B7E84AA007}"/>
              </a:ext>
            </a:extLst>
          </p:cNvPr>
          <p:cNvSpPr txBox="1"/>
          <p:nvPr/>
        </p:nvSpPr>
        <p:spPr>
          <a:xfrm>
            <a:off x="6516886" y="5559517"/>
            <a:ext cx="1127232" cy="307777"/>
          </a:xfrm>
          <a:prstGeom prst="rect">
            <a:avLst/>
          </a:prstGeom>
          <a:noFill/>
          <a:ln w="12700">
            <a:solidFill>
              <a:schemeClr val="bg1"/>
            </a:solidFill>
          </a:ln>
          <a:effectLst/>
        </p:spPr>
        <p:txBody>
          <a:bodyPr wrap="none" rtlCol="0">
            <a:spAutoFit/>
          </a:bodyPr>
          <a:lstStyle/>
          <a:p>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Watt Meter</a:t>
            </a:r>
          </a:p>
        </p:txBody>
      </p:sp>
      <p:sp>
        <p:nvSpPr>
          <p:cNvPr id="22" name="TextBox 21">
            <a:extLst>
              <a:ext uri="{FF2B5EF4-FFF2-40B4-BE49-F238E27FC236}">
                <a16:creationId xmlns:a16="http://schemas.microsoft.com/office/drawing/2014/main" id="{0B2BDBBC-E4E2-0298-23DF-1D432A7B4320}"/>
              </a:ext>
            </a:extLst>
          </p:cNvPr>
          <p:cNvSpPr txBox="1"/>
          <p:nvPr/>
        </p:nvSpPr>
        <p:spPr>
          <a:xfrm>
            <a:off x="8995128" y="5559517"/>
            <a:ext cx="1776448" cy="307777"/>
          </a:xfrm>
          <a:prstGeom prst="rect">
            <a:avLst/>
          </a:prstGeom>
          <a:noFill/>
          <a:ln w="12700">
            <a:solidFill>
              <a:schemeClr val="bg1"/>
            </a:solidFill>
          </a:ln>
          <a:effectLst/>
        </p:spPr>
        <p:txBody>
          <a:bodyPr wrap="none" rtlCol="0">
            <a:spAutoFit/>
          </a:bodyPr>
          <a:lstStyle/>
          <a:p>
            <a:r>
              <a:rPr lang="en-US"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Air Quality Monitor</a:t>
            </a:r>
          </a:p>
        </p:txBody>
      </p:sp>
    </p:spTree>
    <p:extLst>
      <p:ext uri="{BB962C8B-B14F-4D97-AF65-F5344CB8AC3E}">
        <p14:creationId xmlns:p14="http://schemas.microsoft.com/office/powerpoint/2010/main" val="3045605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thermal energy</a:t>
            </a:r>
          </a:p>
        </p:txBody>
      </p:sp>
      <p:sp>
        <p:nvSpPr>
          <p:cNvPr id="3" name="Content Placeholder 2"/>
          <p:cNvSpPr>
            <a:spLocks noGrp="1"/>
          </p:cNvSpPr>
          <p:nvPr>
            <p:ph idx="1"/>
          </p:nvPr>
        </p:nvSpPr>
        <p:spPr>
          <a:xfrm>
            <a:off x="609600" y="1600200"/>
            <a:ext cx="6934200" cy="4724400"/>
          </a:xfrm>
        </p:spPr>
        <p:txBody>
          <a:bodyPr>
            <a:normAutofit/>
          </a:bodyPr>
          <a:lstStyle/>
          <a:p>
            <a:pPr marL="463550" indent="-354013"/>
            <a:r>
              <a:rPr lang="en-US" dirty="0"/>
              <a:t>Use the </a:t>
            </a:r>
            <a:r>
              <a:rPr lang="en-US" b="1" dirty="0"/>
              <a:t>Infrared Thermometer </a:t>
            </a:r>
            <a:r>
              <a:rPr lang="en-US" dirty="0"/>
              <a:t>to measure the temperature of the various objects listed on the practice activity sheet.</a:t>
            </a:r>
          </a:p>
          <a:p>
            <a:pPr marL="463550" indent="-354013"/>
            <a:r>
              <a:rPr lang="en-US" dirty="0"/>
              <a:t>Document the </a:t>
            </a:r>
            <a:r>
              <a:rPr lang="en-US" b="1" dirty="0"/>
              <a:t>temperature</a:t>
            </a:r>
            <a:r>
              <a:rPr lang="en-US" dirty="0"/>
              <a:t> in degrees Celsius (C°) and Fahrenheit (F°).</a:t>
            </a:r>
          </a:p>
          <a:p>
            <a:pPr marL="463550" indent="-354013"/>
            <a:r>
              <a:rPr lang="en-US" dirty="0"/>
              <a:t>Each </a:t>
            </a:r>
            <a:r>
              <a:rPr lang="en-US" b="1" dirty="0"/>
              <a:t>Team Member </a:t>
            </a:r>
            <a:r>
              <a:rPr lang="en-US" dirty="0"/>
              <a:t>should take turns using the infrared thermometer to measure an object.</a:t>
            </a:r>
          </a:p>
          <a:p>
            <a:pPr marL="463550" indent="-354013"/>
            <a:endParaRPr lang="en-US" dirty="0"/>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7</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up of a thermometer&#10;&#10;Description automatically generated">
            <a:extLst>
              <a:ext uri="{FF2B5EF4-FFF2-40B4-BE49-F238E27FC236}">
                <a16:creationId xmlns:a16="http://schemas.microsoft.com/office/drawing/2014/main" id="{E651C174-3CB0-6879-6F39-841CABE3F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1389184"/>
            <a:ext cx="3307977" cy="4325816"/>
          </a:xfrm>
          <a:prstGeom prst="rect">
            <a:avLst/>
          </a:prstGeom>
        </p:spPr>
      </p:pic>
      <p:sp>
        <p:nvSpPr>
          <p:cNvPr id="15" name="TextBox 14">
            <a:extLst>
              <a:ext uri="{FF2B5EF4-FFF2-40B4-BE49-F238E27FC236}">
                <a16:creationId xmlns:a16="http://schemas.microsoft.com/office/drawing/2014/main" id="{03B5A59B-9D9F-578E-CB53-51467C0B001F}"/>
              </a:ext>
            </a:extLst>
          </p:cNvPr>
          <p:cNvSpPr txBox="1"/>
          <p:nvPr/>
        </p:nvSpPr>
        <p:spPr>
          <a:xfrm>
            <a:off x="8299260" y="5884673"/>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10 points</a:t>
            </a:r>
          </a:p>
        </p:txBody>
      </p:sp>
    </p:spTree>
    <p:extLst>
      <p:ext uri="{BB962C8B-B14F-4D97-AF65-F5344CB8AC3E}">
        <p14:creationId xmlns:p14="http://schemas.microsoft.com/office/powerpoint/2010/main" val="2652914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light energy</a:t>
            </a:r>
          </a:p>
        </p:txBody>
      </p:sp>
      <p:sp>
        <p:nvSpPr>
          <p:cNvPr id="3" name="Content Placeholder 2"/>
          <p:cNvSpPr>
            <a:spLocks noGrp="1"/>
          </p:cNvSpPr>
          <p:nvPr>
            <p:ph idx="1"/>
          </p:nvPr>
        </p:nvSpPr>
        <p:spPr>
          <a:xfrm>
            <a:off x="609600" y="1600200"/>
            <a:ext cx="6781800" cy="4724400"/>
          </a:xfrm>
        </p:spPr>
        <p:txBody>
          <a:bodyPr>
            <a:normAutofit lnSpcReduction="10000"/>
          </a:bodyPr>
          <a:lstStyle/>
          <a:p>
            <a:pPr marL="463550" indent="-354013"/>
            <a:r>
              <a:rPr lang="en-US" dirty="0"/>
              <a:t>Use the </a:t>
            </a:r>
            <a:r>
              <a:rPr lang="en-US" b="1" dirty="0"/>
              <a:t>Light Meter </a:t>
            </a:r>
            <a:r>
              <a:rPr lang="en-US" dirty="0"/>
              <a:t>or </a:t>
            </a:r>
            <a:r>
              <a:rPr lang="en-US" b="1" dirty="0"/>
              <a:t>Lux Meter </a:t>
            </a:r>
            <a:r>
              <a:rPr lang="en-US" dirty="0"/>
              <a:t>to measure luminosity of the space/room listed on the practice activity sheet.</a:t>
            </a:r>
          </a:p>
          <a:p>
            <a:pPr marL="463550" indent="-354013"/>
            <a:r>
              <a:rPr lang="en-US" dirty="0"/>
              <a:t>Document the </a:t>
            </a:r>
            <a:r>
              <a:rPr lang="en-US" b="1" dirty="0"/>
              <a:t>temperature</a:t>
            </a:r>
            <a:r>
              <a:rPr lang="en-US" dirty="0"/>
              <a:t> in degrees Celsius (C°) and Fahrenheit (F°) and the </a:t>
            </a:r>
            <a:r>
              <a:rPr lang="en-US" b="1" dirty="0"/>
              <a:t>Lux Number </a:t>
            </a:r>
            <a:r>
              <a:rPr lang="en-US" dirty="0"/>
              <a:t>of each space.</a:t>
            </a:r>
          </a:p>
          <a:p>
            <a:pPr marL="463550" indent="-354013"/>
            <a:r>
              <a:rPr lang="en-US" dirty="0"/>
              <a:t>Each </a:t>
            </a:r>
            <a:r>
              <a:rPr lang="en-US" b="1" dirty="0"/>
              <a:t>Team Member </a:t>
            </a:r>
            <a:r>
              <a:rPr lang="en-US" dirty="0"/>
              <a:t>should take turns using the infrared thermometer to measure an object.</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8</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digital light meter with a cord&#10;&#10;Description automatically generated">
            <a:extLst>
              <a:ext uri="{FF2B5EF4-FFF2-40B4-BE49-F238E27FC236}">
                <a16:creationId xmlns:a16="http://schemas.microsoft.com/office/drawing/2014/main" id="{69B7F5C7-1F23-332F-9678-E35DF838C8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0" y="1981200"/>
            <a:ext cx="4307700" cy="3540449"/>
          </a:xfrm>
          <a:prstGeom prst="rect">
            <a:avLst/>
          </a:prstGeom>
        </p:spPr>
      </p:pic>
      <p:sp>
        <p:nvSpPr>
          <p:cNvPr id="10" name="TextBox 9">
            <a:extLst>
              <a:ext uri="{FF2B5EF4-FFF2-40B4-BE49-F238E27FC236}">
                <a16:creationId xmlns:a16="http://schemas.microsoft.com/office/drawing/2014/main" id="{B5AB0182-4CAD-0D27-C342-4D8E0837F2CD}"/>
              </a:ext>
            </a:extLst>
          </p:cNvPr>
          <p:cNvSpPr txBox="1"/>
          <p:nvPr/>
        </p:nvSpPr>
        <p:spPr>
          <a:xfrm>
            <a:off x="8462239" y="5674048"/>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10 points</a:t>
            </a:r>
          </a:p>
        </p:txBody>
      </p:sp>
    </p:spTree>
    <p:extLst>
      <p:ext uri="{BB962C8B-B14F-4D97-AF65-F5344CB8AC3E}">
        <p14:creationId xmlns:p14="http://schemas.microsoft.com/office/powerpoint/2010/main" val="2186806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electrical energy</a:t>
            </a:r>
          </a:p>
        </p:txBody>
      </p:sp>
      <p:sp>
        <p:nvSpPr>
          <p:cNvPr id="3" name="Content Placeholder 2"/>
          <p:cNvSpPr>
            <a:spLocks noGrp="1"/>
          </p:cNvSpPr>
          <p:nvPr>
            <p:ph idx="1"/>
          </p:nvPr>
        </p:nvSpPr>
        <p:spPr>
          <a:xfrm>
            <a:off x="609600" y="1600200"/>
            <a:ext cx="6886072" cy="4724400"/>
          </a:xfrm>
        </p:spPr>
        <p:txBody>
          <a:bodyPr>
            <a:normAutofit/>
          </a:bodyPr>
          <a:lstStyle/>
          <a:p>
            <a:pPr marL="463550" indent="-354013"/>
            <a:r>
              <a:rPr lang="en-US" dirty="0"/>
              <a:t>Use the </a:t>
            </a:r>
            <a:r>
              <a:rPr lang="en-US" b="1" dirty="0"/>
              <a:t>Watt Meter </a:t>
            </a:r>
            <a:r>
              <a:rPr lang="en-US" dirty="0"/>
              <a:t>to measure the electrical energy and cost of the items listed on the practice activity sheet.</a:t>
            </a:r>
          </a:p>
          <a:p>
            <a:pPr marL="463550" indent="-354013"/>
            <a:r>
              <a:rPr lang="en-US" dirty="0"/>
              <a:t>Document the </a:t>
            </a:r>
            <a:r>
              <a:rPr lang="en-US" b="1" dirty="0"/>
              <a:t>Time, Watt Number, </a:t>
            </a:r>
            <a:r>
              <a:rPr lang="en-US" dirty="0"/>
              <a:t>and </a:t>
            </a:r>
            <a:r>
              <a:rPr lang="en-US" b="1" dirty="0"/>
              <a:t>Cost </a:t>
            </a:r>
            <a:r>
              <a:rPr lang="en-US" dirty="0"/>
              <a:t>of each item.</a:t>
            </a:r>
          </a:p>
          <a:p>
            <a:pPr marL="463550" indent="-354013"/>
            <a:r>
              <a:rPr lang="en-US" dirty="0"/>
              <a:t>Each </a:t>
            </a:r>
            <a:r>
              <a:rPr lang="en-US" b="1" dirty="0"/>
              <a:t>Team Member </a:t>
            </a:r>
            <a:r>
              <a:rPr lang="en-US" dirty="0"/>
              <a:t>should take turns using the infrared thermometer to measure an object.</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9</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up of a power meter&#10;&#10;Description automatically generated">
            <a:extLst>
              <a:ext uri="{FF2B5EF4-FFF2-40B4-BE49-F238E27FC236}">
                <a16:creationId xmlns:a16="http://schemas.microsoft.com/office/drawing/2014/main" id="{9FC76F37-0348-2E08-0800-5ED5E6F5E7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6188" y="1390787"/>
            <a:ext cx="2576612" cy="4283880"/>
          </a:xfrm>
          <a:prstGeom prst="rect">
            <a:avLst/>
          </a:prstGeom>
        </p:spPr>
      </p:pic>
      <p:sp>
        <p:nvSpPr>
          <p:cNvPr id="10" name="TextBox 9">
            <a:extLst>
              <a:ext uri="{FF2B5EF4-FFF2-40B4-BE49-F238E27FC236}">
                <a16:creationId xmlns:a16="http://schemas.microsoft.com/office/drawing/2014/main" id="{9C4BD225-F59F-A94B-55F8-D98A4EE5AD08}"/>
              </a:ext>
            </a:extLst>
          </p:cNvPr>
          <p:cNvSpPr txBox="1"/>
          <p:nvPr/>
        </p:nvSpPr>
        <p:spPr>
          <a:xfrm>
            <a:off x="8447617" y="5768801"/>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10 points</a:t>
            </a:r>
          </a:p>
        </p:txBody>
      </p:sp>
    </p:spTree>
    <p:extLst>
      <p:ext uri="{BB962C8B-B14F-4D97-AF65-F5344CB8AC3E}">
        <p14:creationId xmlns:p14="http://schemas.microsoft.com/office/powerpoint/2010/main" val="2718425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air pollution</a:t>
            </a:r>
          </a:p>
        </p:txBody>
      </p:sp>
      <p:sp>
        <p:nvSpPr>
          <p:cNvPr id="3" name="Content Placeholder 2"/>
          <p:cNvSpPr>
            <a:spLocks noGrp="1"/>
          </p:cNvSpPr>
          <p:nvPr>
            <p:ph idx="1"/>
          </p:nvPr>
        </p:nvSpPr>
        <p:spPr>
          <a:xfrm>
            <a:off x="609600" y="1600200"/>
            <a:ext cx="6629400" cy="4724400"/>
          </a:xfrm>
        </p:spPr>
        <p:txBody>
          <a:bodyPr>
            <a:normAutofit/>
          </a:bodyPr>
          <a:lstStyle/>
          <a:p>
            <a:pPr marL="463550" indent="-354013"/>
            <a:r>
              <a:rPr lang="en-US" dirty="0"/>
              <a:t>Use the </a:t>
            </a:r>
            <a:r>
              <a:rPr lang="en-US" b="1" dirty="0"/>
              <a:t>Air Quality Monitor </a:t>
            </a:r>
            <a:r>
              <a:rPr lang="en-US" dirty="0"/>
              <a:t>to measure the air quality indoors and outdoors of the items listed on the practice activity sheet.</a:t>
            </a:r>
          </a:p>
          <a:p>
            <a:pPr marL="463550" indent="-354013"/>
            <a:r>
              <a:rPr lang="en-US" dirty="0"/>
              <a:t>Document the </a:t>
            </a:r>
            <a:r>
              <a:rPr lang="en-US" b="1" dirty="0"/>
              <a:t>AQ Index, CO</a:t>
            </a:r>
            <a:r>
              <a:rPr lang="en-US" b="1" baseline="-25000" dirty="0"/>
              <a:t>2</a:t>
            </a:r>
            <a:r>
              <a:rPr lang="en-US" b="1" dirty="0"/>
              <a:t> Level, Humidity, </a:t>
            </a:r>
            <a:r>
              <a:rPr lang="en-US" dirty="0"/>
              <a:t>and </a:t>
            </a:r>
            <a:r>
              <a:rPr lang="en-US" b="1" dirty="0"/>
              <a:t>Temperature</a:t>
            </a:r>
            <a:r>
              <a:rPr lang="en-US" dirty="0"/>
              <a:t> of each item.</a:t>
            </a:r>
          </a:p>
          <a:p>
            <a:pPr marL="463550" indent="-354013"/>
            <a:r>
              <a:rPr lang="en-US" dirty="0"/>
              <a:t>Each </a:t>
            </a:r>
            <a:r>
              <a:rPr lang="en-US" b="1" dirty="0"/>
              <a:t>Team Member </a:t>
            </a:r>
            <a:r>
              <a:rPr lang="en-US" dirty="0"/>
              <a:t>should take turns using the infrared thermometer to measure an object.</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10</a:t>
            </a:fld>
            <a:endParaRPr lang="en-US"/>
          </a:p>
        </p:txBody>
      </p:sp>
      <p:sp>
        <p:nvSpPr>
          <p:cNvPr id="9" name="Arrow: Down 8">
            <a:extLst>
              <a:ext uri="{FF2B5EF4-FFF2-40B4-BE49-F238E27FC236}">
                <a16:creationId xmlns:a16="http://schemas.microsoft.com/office/drawing/2014/main" id="{0C04BDED-2515-4798-691F-3897ECE452D2}"/>
              </a:ext>
            </a:extLst>
          </p:cNvPr>
          <p:cNvSpPr/>
          <p:nvPr/>
        </p:nvSpPr>
        <p:spPr>
          <a:xfrm>
            <a:off x="10109200" y="3039931"/>
            <a:ext cx="457200" cy="183116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white electronic device with colorful graphics&#10;&#10;Description automatically generated">
            <a:extLst>
              <a:ext uri="{FF2B5EF4-FFF2-40B4-BE49-F238E27FC236}">
                <a16:creationId xmlns:a16="http://schemas.microsoft.com/office/drawing/2014/main" id="{66FB2FD6-4447-6F73-BCD1-2E841BB23A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3981" y="1858831"/>
            <a:ext cx="4648200" cy="2362200"/>
          </a:xfrm>
          <a:prstGeom prst="rect">
            <a:avLst/>
          </a:prstGeom>
        </p:spPr>
      </p:pic>
      <p:sp>
        <p:nvSpPr>
          <p:cNvPr id="10" name="TextBox 9">
            <a:extLst>
              <a:ext uri="{FF2B5EF4-FFF2-40B4-BE49-F238E27FC236}">
                <a16:creationId xmlns:a16="http://schemas.microsoft.com/office/drawing/2014/main" id="{7474DA3A-9549-0837-7A5B-A52678E40AFF}"/>
              </a:ext>
            </a:extLst>
          </p:cNvPr>
          <p:cNvSpPr txBox="1"/>
          <p:nvPr/>
        </p:nvSpPr>
        <p:spPr>
          <a:xfrm>
            <a:off x="8321204" y="4409432"/>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10 points</a:t>
            </a:r>
          </a:p>
        </p:txBody>
      </p:sp>
    </p:spTree>
    <p:extLst>
      <p:ext uri="{BB962C8B-B14F-4D97-AF65-F5344CB8AC3E}">
        <p14:creationId xmlns:p14="http://schemas.microsoft.com/office/powerpoint/2010/main" val="2027452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forum demonstration</a:t>
            </a:r>
          </a:p>
        </p:txBody>
      </p:sp>
      <p:sp>
        <p:nvSpPr>
          <p:cNvPr id="3" name="Content Placeholder 2"/>
          <p:cNvSpPr>
            <a:spLocks noGrp="1"/>
          </p:cNvSpPr>
          <p:nvPr>
            <p:ph idx="1"/>
          </p:nvPr>
        </p:nvSpPr>
        <p:spPr>
          <a:xfrm>
            <a:off x="609600" y="1600200"/>
            <a:ext cx="6858000" cy="4802832"/>
          </a:xfrm>
        </p:spPr>
        <p:txBody>
          <a:bodyPr>
            <a:normAutofit/>
          </a:bodyPr>
          <a:lstStyle/>
          <a:p>
            <a:pPr marL="463550" indent="-354013"/>
            <a:r>
              <a:rPr lang="en-US" dirty="0"/>
              <a:t>Use the </a:t>
            </a:r>
            <a:r>
              <a:rPr lang="en-US" b="1" baseline="0" dirty="0"/>
              <a:t>Accessing the RITMO Community Forum </a:t>
            </a:r>
            <a:r>
              <a:rPr lang="en-US" b="0" baseline="0" dirty="0"/>
              <a:t>handout.</a:t>
            </a:r>
            <a:r>
              <a:rPr lang="en-US" dirty="0"/>
              <a:t> </a:t>
            </a:r>
          </a:p>
          <a:p>
            <a:pPr marL="463550" indent="-354013"/>
            <a:r>
              <a:rPr lang="en-US" b="1" dirty="0"/>
              <a:t>Access</a:t>
            </a:r>
            <a:r>
              <a:rPr lang="en-US" dirty="0"/>
              <a:t> the RITMO Community Forum.</a:t>
            </a:r>
          </a:p>
          <a:p>
            <a:pPr marL="463550" indent="-354013"/>
            <a:r>
              <a:rPr lang="en-US" b="1" dirty="0"/>
              <a:t>Demonstrate</a:t>
            </a:r>
            <a:r>
              <a:rPr lang="en-US" dirty="0"/>
              <a:t> how to access each Team Assignment.</a:t>
            </a:r>
          </a:p>
          <a:p>
            <a:pPr marL="463550" indent="-354013"/>
            <a:r>
              <a:rPr lang="en-US" b="1" dirty="0"/>
              <a:t>Demonstrate</a:t>
            </a:r>
            <a:r>
              <a:rPr lang="en-US" dirty="0"/>
              <a:t> how to post their answers to the Team Assignment Thread.</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11</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Team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17989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team activity</a:t>
            </a:r>
          </a:p>
        </p:txBody>
      </p:sp>
      <p:sp>
        <p:nvSpPr>
          <p:cNvPr id="3" name="Content Placeholder 2"/>
          <p:cNvSpPr>
            <a:spLocks noGrp="1"/>
          </p:cNvSpPr>
          <p:nvPr>
            <p:ph idx="1"/>
          </p:nvPr>
        </p:nvSpPr>
        <p:spPr>
          <a:xfrm>
            <a:off x="609600" y="1600200"/>
            <a:ext cx="6858000" cy="4802832"/>
          </a:xfrm>
        </p:spPr>
        <p:txBody>
          <a:bodyPr>
            <a:normAutofit/>
          </a:bodyPr>
          <a:lstStyle/>
          <a:p>
            <a:pPr marL="463550" indent="-354013"/>
            <a:r>
              <a:rPr lang="en-US" dirty="0"/>
              <a:t>The </a:t>
            </a:r>
            <a:r>
              <a:rPr lang="en-US" b="1" dirty="0"/>
              <a:t>Team Leader </a:t>
            </a:r>
            <a:r>
              <a:rPr lang="en-US" dirty="0"/>
              <a:t>must assign one team member to each assignment completed.</a:t>
            </a:r>
          </a:p>
          <a:p>
            <a:pPr marL="463550" indent="-354013"/>
            <a:r>
              <a:rPr lang="en-US" dirty="0"/>
              <a:t>Each assigned </a:t>
            </a:r>
            <a:r>
              <a:rPr lang="en-US" b="1" dirty="0"/>
              <a:t>Team Member </a:t>
            </a:r>
            <a:r>
              <a:rPr lang="en-US" dirty="0"/>
              <a:t>must write a post in the online forum to share the data collected for the team activity assigned to him or her.</a:t>
            </a:r>
          </a:p>
          <a:p>
            <a:pPr marL="463550" indent="-354013"/>
            <a:r>
              <a:rPr lang="en-US" dirty="0"/>
              <a:t>All Team Members must participate and support the person writing the post.</a:t>
            </a:r>
          </a:p>
        </p:txBody>
      </p:sp>
      <p:sp>
        <p:nvSpPr>
          <p:cNvPr id="4" name="Date Placeholder 3"/>
          <p:cNvSpPr>
            <a:spLocks noGrp="1"/>
          </p:cNvSpPr>
          <p:nvPr>
            <p:ph type="dt" sz="half" idx="10"/>
          </p:nvPr>
        </p:nvSpPr>
        <p:spPr/>
        <p:txBody>
          <a:bodyPr/>
          <a:lstStyle/>
          <a:p>
            <a:fld id="{0E3F3F5F-D66A-4D96-9A47-A77FC6ABAF42}" type="datetime1">
              <a:rPr lang="en-US" smtClean="0"/>
              <a:t>1/21/2024</a:t>
            </a:fld>
            <a:endParaRPr lang="en-US"/>
          </a:p>
        </p:txBody>
      </p:sp>
      <p:sp>
        <p:nvSpPr>
          <p:cNvPr id="5" name="Footer Placeholder 4"/>
          <p:cNvSpPr>
            <a:spLocks noGrp="1"/>
          </p:cNvSpPr>
          <p:nvPr>
            <p:ph type="ftr" sz="quarter" idx="11"/>
          </p:nvPr>
        </p:nvSpPr>
        <p:spPr/>
        <p:txBody>
          <a:bodyPr/>
          <a:lstStyle/>
          <a:p>
            <a:r>
              <a:rPr lang="en-US"/>
              <a:t>© 2015-present Pedageo Media</a:t>
            </a:r>
            <a:endParaRPr lang="en-US" dirty="0"/>
          </a:p>
        </p:txBody>
      </p:sp>
      <p:sp>
        <p:nvSpPr>
          <p:cNvPr id="6" name="Slide Number Placeholder 5"/>
          <p:cNvSpPr>
            <a:spLocks noGrp="1"/>
          </p:cNvSpPr>
          <p:nvPr>
            <p:ph type="sldNum" sz="quarter" idx="12"/>
          </p:nvPr>
        </p:nvSpPr>
        <p:spPr/>
        <p:txBody>
          <a:bodyPr/>
          <a:lstStyle/>
          <a:p>
            <a:fld id="{4C802FFF-FF7E-41D4-93FE-7ED82BE4B0B9}" type="slidenum">
              <a:rPr lang="en-US" smtClean="0"/>
              <a:pPr/>
              <a:t>12</a:t>
            </a:fld>
            <a:endParaRPr lang="en-US"/>
          </a:p>
        </p:txBody>
      </p:sp>
      <p:pic>
        <p:nvPicPr>
          <p:cNvPr id="13" name="Picture 12" descr="A picture containing object&#10;&#10;Description generated with high confidence">
            <a:extLst>
              <a:ext uri="{FF2B5EF4-FFF2-40B4-BE49-F238E27FC236}">
                <a16:creationId xmlns:a16="http://schemas.microsoft.com/office/drawing/2014/main" id="{ED73ACEA-9ED4-DFE5-6266-724066B3BBF3}"/>
              </a:ext>
            </a:extLst>
          </p:cNvPr>
          <p:cNvPicPr>
            <a:picLocks noChangeAspect="1"/>
          </p:cNvPicPr>
          <p:nvPr/>
        </p:nvPicPr>
        <p:blipFill>
          <a:blip r:embed="rId3"/>
          <a:stretch>
            <a:fillRect/>
          </a:stretch>
        </p:blipFill>
        <p:spPr>
          <a:xfrm>
            <a:off x="7391400" y="1638300"/>
            <a:ext cx="4135444" cy="2895600"/>
          </a:xfrm>
          <a:prstGeom prst="rect">
            <a:avLst/>
          </a:prstGeom>
        </p:spPr>
      </p:pic>
      <p:sp>
        <p:nvSpPr>
          <p:cNvPr id="7" name="Rectangle: Rounded Corners 6">
            <a:extLst>
              <a:ext uri="{FF2B5EF4-FFF2-40B4-BE49-F238E27FC236}">
                <a16:creationId xmlns:a16="http://schemas.microsoft.com/office/drawing/2014/main" id="{6AB257E0-53E5-31A1-C420-9345BE01C2A3}"/>
              </a:ext>
            </a:extLst>
          </p:cNvPr>
          <p:cNvSpPr/>
          <p:nvPr/>
        </p:nvSpPr>
        <p:spPr>
          <a:xfrm>
            <a:off x="7543800" y="5029200"/>
            <a:ext cx="3733800" cy="6096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Post and Share Team Data in the RITMO Community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72D3B54C-0630-CCAC-B511-CCEBBDAD7B1D}"/>
              </a:ext>
            </a:extLst>
          </p:cNvPr>
          <p:cNvSpPr txBox="1"/>
          <p:nvPr/>
        </p:nvSpPr>
        <p:spPr>
          <a:xfrm>
            <a:off x="8194246" y="5862935"/>
            <a:ext cx="2473754" cy="461665"/>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50 points</a:t>
            </a:r>
          </a:p>
        </p:txBody>
      </p:sp>
    </p:spTree>
    <p:extLst>
      <p:ext uri="{BB962C8B-B14F-4D97-AF65-F5344CB8AC3E}">
        <p14:creationId xmlns:p14="http://schemas.microsoft.com/office/powerpoint/2010/main" val="1456241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F55C-E7BC-7E84-73BA-39DE5BACFD34}"/>
              </a:ext>
            </a:extLst>
          </p:cNvPr>
          <p:cNvSpPr>
            <a:spLocks noGrp="1"/>
          </p:cNvSpPr>
          <p:nvPr>
            <p:ph type="ctrTitle"/>
          </p:nvPr>
        </p:nvSpPr>
        <p:spPr/>
        <p:txBody>
          <a:bodyPr/>
          <a:lstStyle/>
          <a:p>
            <a:r>
              <a:rPr lang="en-US" dirty="0"/>
              <a:t>Gamification Quiz</a:t>
            </a:r>
          </a:p>
        </p:txBody>
      </p:sp>
      <p:sp>
        <p:nvSpPr>
          <p:cNvPr id="3" name="Subtitle 2">
            <a:extLst>
              <a:ext uri="{FF2B5EF4-FFF2-40B4-BE49-F238E27FC236}">
                <a16:creationId xmlns:a16="http://schemas.microsoft.com/office/drawing/2014/main" id="{EB1C9E37-B4AC-9A3C-B6B4-C58665F4A8DD}"/>
              </a:ext>
            </a:extLst>
          </p:cNvPr>
          <p:cNvSpPr>
            <a:spLocks noGrp="1"/>
          </p:cNvSpPr>
          <p:nvPr>
            <p:ph type="subTitle" idx="1"/>
          </p:nvPr>
        </p:nvSpPr>
        <p:spPr>
          <a:xfrm>
            <a:off x="609600" y="3644642"/>
            <a:ext cx="6629400" cy="2451361"/>
          </a:xfrm>
        </p:spPr>
        <p:txBody>
          <a:bodyPr>
            <a:normAutofit/>
          </a:bodyPr>
          <a:lstStyle/>
          <a:p>
            <a:pPr marL="344488" indent="-339725"/>
            <a:r>
              <a:rPr lang="en-US" sz="2400" dirty="0"/>
              <a:t>A correct answer participant receives points and value.</a:t>
            </a:r>
          </a:p>
          <a:p>
            <a:pPr marL="344488" indent="-339725"/>
            <a:r>
              <a:rPr lang="en-US" sz="2400" dirty="0"/>
              <a:t>An incorrect answer participant loses points and value.</a:t>
            </a:r>
          </a:p>
        </p:txBody>
      </p:sp>
      <p:sp>
        <p:nvSpPr>
          <p:cNvPr id="4" name="Date Placeholder 3">
            <a:extLst>
              <a:ext uri="{FF2B5EF4-FFF2-40B4-BE49-F238E27FC236}">
                <a16:creationId xmlns:a16="http://schemas.microsoft.com/office/drawing/2014/main" id="{D78A1D8D-1933-5367-BD62-0DFA7CE5CE47}"/>
              </a:ext>
            </a:extLst>
          </p:cNvPr>
          <p:cNvSpPr>
            <a:spLocks noGrp="1"/>
          </p:cNvSpPr>
          <p:nvPr>
            <p:ph type="dt" sz="half" idx="10"/>
          </p:nvPr>
        </p:nvSpPr>
        <p:spPr/>
        <p:txBody>
          <a:bodyPr/>
          <a:lstStyle/>
          <a:p>
            <a:fld id="{306A7479-4690-466C-B1DE-A0C8BBE34336}" type="datetime1">
              <a:rPr lang="en-US" smtClean="0"/>
              <a:t>1/20/2024</a:t>
            </a:fld>
            <a:endParaRPr lang="en-US"/>
          </a:p>
        </p:txBody>
      </p:sp>
      <p:sp>
        <p:nvSpPr>
          <p:cNvPr id="5" name="Footer Placeholder 4">
            <a:extLst>
              <a:ext uri="{FF2B5EF4-FFF2-40B4-BE49-F238E27FC236}">
                <a16:creationId xmlns:a16="http://schemas.microsoft.com/office/drawing/2014/main" id="{5F0A6525-4BED-089F-EE47-9CF15FB85D76}"/>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8B1DC0DB-B058-510A-3AFB-578DFE081BB4}"/>
              </a:ext>
            </a:extLst>
          </p:cNvPr>
          <p:cNvSpPr>
            <a:spLocks noGrp="1"/>
          </p:cNvSpPr>
          <p:nvPr>
            <p:ph type="sldNum" sz="quarter" idx="12"/>
          </p:nvPr>
        </p:nvSpPr>
        <p:spPr/>
        <p:txBody>
          <a:bodyPr/>
          <a:lstStyle/>
          <a:p>
            <a:fld id="{4C802FFF-FF7E-41D4-93FE-7ED82BE4B0B9}" type="slidenum">
              <a:rPr lang="en-US" smtClean="0"/>
              <a:pPr/>
              <a:t>13</a:t>
            </a:fld>
            <a:endParaRPr lang="en-US" dirty="0"/>
          </a:p>
        </p:txBody>
      </p:sp>
      <p:graphicFrame>
        <p:nvGraphicFramePr>
          <p:cNvPr id="9" name="Table 9">
            <a:extLst>
              <a:ext uri="{FF2B5EF4-FFF2-40B4-BE49-F238E27FC236}">
                <a16:creationId xmlns:a16="http://schemas.microsoft.com/office/drawing/2014/main" id="{66DBFE6F-EF7A-ADFD-9B75-464412D55097}"/>
              </a:ext>
            </a:extLst>
          </p:cNvPr>
          <p:cNvGraphicFramePr>
            <a:graphicFrameLocks noGrp="1"/>
          </p:cNvGraphicFramePr>
          <p:nvPr>
            <p:extLst>
              <p:ext uri="{D42A27DB-BD31-4B8C-83A1-F6EECF244321}">
                <p14:modId xmlns:p14="http://schemas.microsoft.com/office/powerpoint/2010/main" val="3689557159"/>
              </p:ext>
            </p:extLst>
          </p:nvPr>
        </p:nvGraphicFramePr>
        <p:xfrm>
          <a:off x="7467600" y="4155440"/>
          <a:ext cx="4241799" cy="1483360"/>
        </p:xfrm>
        <a:graphic>
          <a:graphicData uri="http://schemas.openxmlformats.org/drawingml/2006/table">
            <a:tbl>
              <a:tblPr firstRow="1" bandRow="1">
                <a:tableStyleId>{073A0DAA-6AF3-43AB-8588-CEC1D06C72B9}</a:tableStyleId>
              </a:tblPr>
              <a:tblGrid>
                <a:gridCol w="2269936">
                  <a:extLst>
                    <a:ext uri="{9D8B030D-6E8A-4147-A177-3AD203B41FA5}">
                      <a16:colId xmlns:a16="http://schemas.microsoft.com/office/drawing/2014/main" val="1014814491"/>
                    </a:ext>
                  </a:extLst>
                </a:gridCol>
                <a:gridCol w="957079">
                  <a:extLst>
                    <a:ext uri="{9D8B030D-6E8A-4147-A177-3AD203B41FA5}">
                      <a16:colId xmlns:a16="http://schemas.microsoft.com/office/drawing/2014/main" val="3453389147"/>
                    </a:ext>
                  </a:extLst>
                </a:gridCol>
                <a:gridCol w="1014784">
                  <a:extLst>
                    <a:ext uri="{9D8B030D-6E8A-4147-A177-3AD203B41FA5}">
                      <a16:colId xmlns:a16="http://schemas.microsoft.com/office/drawing/2014/main" val="3659411314"/>
                    </a:ext>
                  </a:extLst>
                </a:gridCol>
              </a:tblGrid>
              <a:tr h="370840">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a:t>
                      </a:r>
                    </a:p>
                  </a:txBody>
                  <a:tcPr/>
                </a:tc>
                <a:tc>
                  <a:txBody>
                    <a:body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Points</a:t>
                      </a:r>
                    </a:p>
                  </a:txBody>
                  <a:tcPr/>
                </a:tc>
                <a:tc>
                  <a:txBody>
                    <a:bodyPr/>
                    <a:lstStyle/>
                    <a:p>
                      <a:pPr algn="ct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Value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5535604"/>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Easy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2931782126"/>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Video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$3.00</a:t>
                      </a:r>
                    </a:p>
                  </a:txBody>
                  <a:tcPr/>
                </a:tc>
                <a:extLst>
                  <a:ext uri="{0D108BD9-81ED-4DB2-BD59-A6C34878D82A}">
                    <a16:rowId xmlns:a16="http://schemas.microsoft.com/office/drawing/2014/main" val="429740231"/>
                  </a:ext>
                </a:extLst>
              </a:tr>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Difficult Question</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$5.00</a:t>
                      </a:r>
                    </a:p>
                  </a:txBody>
                  <a:tcPr/>
                </a:tc>
                <a:extLst>
                  <a:ext uri="{0D108BD9-81ED-4DB2-BD59-A6C34878D82A}">
                    <a16:rowId xmlns:a16="http://schemas.microsoft.com/office/drawing/2014/main" val="544734049"/>
                  </a:ext>
                </a:extLst>
              </a:tr>
            </a:tbl>
          </a:graphicData>
        </a:graphic>
      </p:graphicFrame>
      <p:sp>
        <p:nvSpPr>
          <p:cNvPr id="10" name="TextBox 9">
            <a:extLst>
              <a:ext uri="{FF2B5EF4-FFF2-40B4-BE49-F238E27FC236}">
                <a16:creationId xmlns:a16="http://schemas.microsoft.com/office/drawing/2014/main" id="{1FC1B2BB-644F-C2F9-1693-4772B17D1D5A}"/>
              </a:ext>
            </a:extLst>
          </p:cNvPr>
          <p:cNvSpPr txBox="1"/>
          <p:nvPr/>
        </p:nvSpPr>
        <p:spPr>
          <a:xfrm>
            <a:off x="7467599" y="3657600"/>
            <a:ext cx="4241800" cy="369332"/>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Gamification Point Scale</a:t>
            </a:r>
          </a:p>
        </p:txBody>
      </p:sp>
    </p:spTree>
    <p:extLst>
      <p:ext uri="{BB962C8B-B14F-4D97-AF65-F5344CB8AC3E}">
        <p14:creationId xmlns:p14="http://schemas.microsoft.com/office/powerpoint/2010/main" val="2770459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Name each of the exemplary leadership skills.</a:t>
            </a: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1/20/2024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14</a:t>
            </a:fld>
            <a:endParaRPr lang="en-US"/>
          </a:p>
        </p:txBody>
      </p:sp>
      <p:sp>
        <p:nvSpPr>
          <p:cNvPr id="8" name="TextBox 7">
            <a:extLst>
              <a:ext uri="{FF2B5EF4-FFF2-40B4-BE49-F238E27FC236}">
                <a16:creationId xmlns:a16="http://schemas.microsoft.com/office/drawing/2014/main" id="{46561BBD-16ED-0DE8-EA02-351903D78980}"/>
              </a:ext>
            </a:extLst>
          </p:cNvPr>
          <p:cNvSpPr txBox="1"/>
          <p:nvPr/>
        </p:nvSpPr>
        <p:spPr>
          <a:xfrm>
            <a:off x="4572000" y="2209800"/>
            <a:ext cx="264367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5 points</a:t>
            </a:r>
          </a:p>
        </p:txBody>
      </p:sp>
    </p:spTree>
    <p:extLst>
      <p:ext uri="{BB962C8B-B14F-4D97-AF65-F5344CB8AC3E}">
        <p14:creationId xmlns:p14="http://schemas.microsoft.com/office/powerpoint/2010/main" val="486133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a:t>
            </a:r>
            <a:r>
              <a:rPr lang="en-US" sz="3200" dirty="0">
                <a:effectLst/>
              </a:rPr>
              <a:t>n Air Quality Monitor used </a:t>
            </a:r>
            <a:r>
              <a:rPr lang="en-US" sz="3200" dirty="0"/>
              <a:t>to measure?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1/20/2024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15</a:t>
            </a:fld>
            <a:endParaRPr lang="en-US"/>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3188304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a:t>
            </a:r>
            <a:r>
              <a:rPr lang="en-US" sz="3200" dirty="0">
                <a:effectLst/>
              </a:rPr>
              <a:t>n Infrared Thermometer used </a:t>
            </a:r>
            <a:r>
              <a:rPr lang="en-US" sz="3200" dirty="0"/>
              <a:t>to measure?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16</a:t>
            </a:fld>
            <a:endParaRPr lang="en-US"/>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483644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a:t>
            </a:r>
            <a:r>
              <a:rPr lang="en-US" sz="3200" dirty="0">
                <a:effectLst/>
              </a:rPr>
              <a:t> Lux Meter used </a:t>
            </a:r>
            <a:r>
              <a:rPr lang="en-US" sz="3200" dirty="0"/>
              <a:t>to measure?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17</a:t>
            </a:fld>
            <a:endParaRPr lang="en-US"/>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063278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729B-1636-5EA7-0DDE-B20B0C7D7C48}"/>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9C6D47EA-BE7A-5C31-0365-659660F7909C}"/>
              </a:ext>
            </a:extLst>
          </p:cNvPr>
          <p:cNvSpPr>
            <a:spLocks noGrp="1"/>
          </p:cNvSpPr>
          <p:nvPr>
            <p:ph idx="1"/>
          </p:nvPr>
        </p:nvSpPr>
        <p:spPr>
          <a:xfrm>
            <a:off x="609600" y="1313688"/>
            <a:ext cx="10972800" cy="4934712"/>
          </a:xfrm>
        </p:spPr>
        <p:txBody>
          <a:bodyPr>
            <a:normAutofit/>
          </a:bodyPr>
          <a:lstStyle/>
          <a:p>
            <a:pPr marL="342900" indent="-342900"/>
            <a:r>
              <a:rPr lang="en-US" sz="3200" dirty="0"/>
              <a:t>What is a</a:t>
            </a:r>
            <a:r>
              <a:rPr lang="en-US" sz="3200" dirty="0">
                <a:effectLst/>
              </a:rPr>
              <a:t> Watt Meter used </a:t>
            </a:r>
            <a:r>
              <a:rPr lang="en-US" sz="3200" dirty="0"/>
              <a:t>to measure? </a:t>
            </a:r>
            <a:endParaRPr lang="en-US" sz="3200" dirty="0">
              <a:effectLst/>
            </a:endParaRPr>
          </a:p>
        </p:txBody>
      </p:sp>
      <p:sp>
        <p:nvSpPr>
          <p:cNvPr id="4" name="Date Placeholder 3">
            <a:extLst>
              <a:ext uri="{FF2B5EF4-FFF2-40B4-BE49-F238E27FC236}">
                <a16:creationId xmlns:a16="http://schemas.microsoft.com/office/drawing/2014/main" id="{B3E9166C-A564-7472-4AF3-5560C9357E69}"/>
              </a:ext>
            </a:extLst>
          </p:cNvPr>
          <p:cNvSpPr>
            <a:spLocks noGrp="1"/>
          </p:cNvSpPr>
          <p:nvPr>
            <p:ph type="dt" sz="half" idx="10"/>
          </p:nvPr>
        </p:nvSpPr>
        <p:spPr/>
        <p:txBody>
          <a:bodyPr/>
          <a:lstStyle/>
          <a:p>
            <a:fld id="{A94B6BB9-CF0B-406A-82E7-D3875490259F}" type="datetime1">
              <a:rPr lang="en-US" smtClean="0"/>
              <a:t>1/21/2024</a:t>
            </a:fld>
            <a:endParaRPr lang="en-US"/>
          </a:p>
        </p:txBody>
      </p:sp>
      <p:sp>
        <p:nvSpPr>
          <p:cNvPr id="5" name="Footer Placeholder 4">
            <a:extLst>
              <a:ext uri="{FF2B5EF4-FFF2-40B4-BE49-F238E27FC236}">
                <a16:creationId xmlns:a16="http://schemas.microsoft.com/office/drawing/2014/main" id="{266F639D-FB5E-5A49-8B03-1AFC81419095}"/>
              </a:ext>
            </a:extLst>
          </p:cNvPr>
          <p:cNvSpPr>
            <a:spLocks noGrp="1"/>
          </p:cNvSpPr>
          <p:nvPr>
            <p:ph type="ftr" sz="quarter" idx="11"/>
          </p:nvPr>
        </p:nvSpPr>
        <p:spPr/>
        <p:txBody>
          <a:bodyPr/>
          <a:lstStyle/>
          <a:p>
            <a:r>
              <a:rPr lang="en-US"/>
              <a:t>© 2015-present Pedageo Media</a:t>
            </a:r>
            <a:endParaRPr lang="en-US" dirty="0"/>
          </a:p>
        </p:txBody>
      </p:sp>
      <p:sp>
        <p:nvSpPr>
          <p:cNvPr id="6" name="Slide Number Placeholder 5">
            <a:extLst>
              <a:ext uri="{FF2B5EF4-FFF2-40B4-BE49-F238E27FC236}">
                <a16:creationId xmlns:a16="http://schemas.microsoft.com/office/drawing/2014/main" id="{52D19CCC-BCF6-332E-F983-E7FB3B5EC65B}"/>
              </a:ext>
            </a:extLst>
          </p:cNvPr>
          <p:cNvSpPr>
            <a:spLocks noGrp="1"/>
          </p:cNvSpPr>
          <p:nvPr>
            <p:ph type="sldNum" sz="quarter" idx="12"/>
          </p:nvPr>
        </p:nvSpPr>
        <p:spPr/>
        <p:txBody>
          <a:bodyPr/>
          <a:lstStyle/>
          <a:p>
            <a:fld id="{4C802FFF-FF7E-41D4-93FE-7ED82BE4B0B9}" type="slidenum">
              <a:rPr lang="en-US" smtClean="0"/>
              <a:pPr/>
              <a:t>18</a:t>
            </a:fld>
            <a:endParaRPr lang="en-US"/>
          </a:p>
        </p:txBody>
      </p:sp>
      <p:sp>
        <p:nvSpPr>
          <p:cNvPr id="8" name="TextBox 7">
            <a:extLst>
              <a:ext uri="{FF2B5EF4-FFF2-40B4-BE49-F238E27FC236}">
                <a16:creationId xmlns:a16="http://schemas.microsoft.com/office/drawing/2014/main" id="{36831CD8-B1AA-A426-B703-B2CE81A0914E}"/>
              </a:ext>
            </a:extLst>
          </p:cNvPr>
          <p:cNvSpPr txBox="1"/>
          <p:nvPr/>
        </p:nvSpPr>
        <p:spPr>
          <a:xfrm>
            <a:off x="4419600" y="3167390"/>
            <a:ext cx="2472152" cy="52322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txBody>
          <a:bodyPr wrap="none" rtlCol="0">
            <a:spAutoFit/>
          </a:bodyPr>
          <a:lstStyle/>
          <a:p>
            <a:r>
              <a:rPr lang="en-US"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Value: 1 point</a:t>
            </a:r>
          </a:p>
        </p:txBody>
      </p:sp>
    </p:spTree>
    <p:extLst>
      <p:ext uri="{BB962C8B-B14F-4D97-AF65-F5344CB8AC3E}">
        <p14:creationId xmlns:p14="http://schemas.microsoft.com/office/powerpoint/2010/main" val="15467967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0000FF"/>
      </a:hlink>
      <a:folHlink>
        <a:srgbClr val="00993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Presentation6" id="{9EC5122A-5264-434D-8047-A4DE11166950}" vid="{8099FFA4-739F-41B2-A691-240257871B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PO100EC_PP_1.0_Platform Orientation</Template>
  <TotalTime>7493</TotalTime>
  <Words>2596</Words>
  <Application>Microsoft Office PowerPoint</Application>
  <PresentationFormat>Widescreen</PresentationFormat>
  <Paragraphs>344</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Georgia</vt:lpstr>
      <vt:lpstr>Open Sans</vt:lpstr>
      <vt:lpstr>Wingdings 2</vt:lpstr>
      <vt:lpstr>Urban</vt:lpstr>
      <vt:lpstr>Community Carbon Reduction Practices + Review</vt:lpstr>
      <vt:lpstr>topics covered</vt:lpstr>
      <vt:lpstr>review time</vt:lpstr>
      <vt:lpstr>exemplary leadership skills</vt:lpstr>
      <vt:lpstr>select a team leader</vt:lpstr>
      <vt:lpstr>review how to use each tool</vt:lpstr>
      <vt:lpstr>monitoring thermal energy</vt:lpstr>
      <vt:lpstr>monitoring light energy</vt:lpstr>
      <vt:lpstr>monitoring electrical energy</vt:lpstr>
      <vt:lpstr>monitoring air pollution</vt:lpstr>
      <vt:lpstr>forum demonstration</vt:lpstr>
      <vt:lpstr>online team activity</vt:lpstr>
      <vt:lpstr>Gamification Quiz</vt:lpstr>
      <vt:lpstr>question #1</vt:lpstr>
      <vt:lpstr>question #2</vt:lpstr>
      <vt:lpstr>question #3</vt:lpstr>
      <vt:lpstr>question #4</vt:lpstr>
      <vt:lpstr>question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Platform Orientation</dc:title>
  <dc:creator>Dr. Tammé Shinshuri</dc:creator>
  <cp:lastModifiedBy>Dr. Tammé Shinshuri</cp:lastModifiedBy>
  <cp:revision>12</cp:revision>
  <cp:lastPrinted>2024-01-21T20:09:40Z</cp:lastPrinted>
  <dcterms:created xsi:type="dcterms:W3CDTF">2023-06-07T02:51:32Z</dcterms:created>
  <dcterms:modified xsi:type="dcterms:W3CDTF">2024-01-21T20:11:01Z</dcterms:modified>
</cp:coreProperties>
</file>