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7"/>
  </p:notesMasterIdLst>
  <p:sldIdLst>
    <p:sldId id="256" r:id="rId2"/>
    <p:sldId id="257" r:id="rId3"/>
    <p:sldId id="313" r:id="rId4"/>
    <p:sldId id="308" r:id="rId5"/>
    <p:sldId id="314" r:id="rId6"/>
    <p:sldId id="309" r:id="rId7"/>
    <p:sldId id="310" r:id="rId8"/>
    <p:sldId id="307" r:id="rId9"/>
    <p:sldId id="299" r:id="rId10"/>
    <p:sldId id="300" r:id="rId11"/>
    <p:sldId id="303" r:id="rId12"/>
    <p:sldId id="304" r:id="rId13"/>
    <p:sldId id="305" r:id="rId14"/>
    <p:sldId id="311" r:id="rId15"/>
    <p:sldId id="31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33"/>
    <a:srgbClr val="8ACA88"/>
    <a:srgbClr val="0066FF"/>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262" autoAdjust="0"/>
  </p:normalViewPr>
  <p:slideViewPr>
    <p:cSldViewPr>
      <p:cViewPr varScale="1">
        <p:scale>
          <a:sx n="87" d="100"/>
          <a:sy n="87" d="100"/>
        </p:scale>
        <p:origin x="123" y="60"/>
      </p:cViewPr>
      <p:guideLst>
        <p:guide orient="horz" pos="2160"/>
        <p:guide pos="3840"/>
      </p:guideLst>
    </p:cSldViewPr>
  </p:slideViewPr>
  <p:notesTextViewPr>
    <p:cViewPr>
      <p:scale>
        <a:sx n="100" d="100"/>
        <a:sy n="100" d="100"/>
      </p:scale>
      <p:origin x="0" y="-24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BECC6AD1-4ACF-4D25-8106-44B72F51749C}"/>
    <pc:docChg chg="custSel modSld">
      <pc:chgData name="Dr. Tammé Shinshuri" userId="fc8b3004-5a83-4a78-99f2-f75a2ab84926" providerId="ADAL" clId="{BECC6AD1-4ACF-4D25-8106-44B72F51749C}" dt="2023-09-11T22:39:24.929" v="63" actId="20577"/>
      <pc:docMkLst>
        <pc:docMk/>
      </pc:docMkLst>
      <pc:sldChg chg="delSp mod delAnim modNotesTx">
        <pc:chgData name="Dr. Tammé Shinshuri" userId="fc8b3004-5a83-4a78-99f2-f75a2ab84926" providerId="ADAL" clId="{BECC6AD1-4ACF-4D25-8106-44B72F51749C}" dt="2023-09-11T22:28:57.074" v="15" actId="478"/>
        <pc:sldMkLst>
          <pc:docMk/>
          <pc:sldMk cId="764059455" sldId="299"/>
        </pc:sldMkLst>
        <pc:spChg chg="del">
          <ac:chgData name="Dr. Tammé Shinshuri" userId="fc8b3004-5a83-4a78-99f2-f75a2ab84926" providerId="ADAL" clId="{BECC6AD1-4ACF-4D25-8106-44B72F51749C}" dt="2023-09-11T22:28:57.074" v="15" actId="478"/>
          <ac:spMkLst>
            <pc:docMk/>
            <pc:sldMk cId="764059455" sldId="299"/>
            <ac:spMk id="10" creationId="{D3F3D660-30B0-02F9-D2E8-3228FDA7D408}"/>
          </ac:spMkLst>
        </pc:spChg>
      </pc:sldChg>
      <pc:sldChg chg="delSp mod delAnim modNotesTx">
        <pc:chgData name="Dr. Tammé Shinshuri" userId="fc8b3004-5a83-4a78-99f2-f75a2ab84926" providerId="ADAL" clId="{BECC6AD1-4ACF-4D25-8106-44B72F51749C}" dt="2023-09-11T22:28:51.155" v="14" actId="478"/>
        <pc:sldMkLst>
          <pc:docMk/>
          <pc:sldMk cId="4088016419" sldId="300"/>
        </pc:sldMkLst>
        <pc:spChg chg="del">
          <ac:chgData name="Dr. Tammé Shinshuri" userId="fc8b3004-5a83-4a78-99f2-f75a2ab84926" providerId="ADAL" clId="{BECC6AD1-4ACF-4D25-8106-44B72F51749C}" dt="2023-09-11T22:28:51.155" v="14" actId="478"/>
          <ac:spMkLst>
            <pc:docMk/>
            <pc:sldMk cId="4088016419" sldId="300"/>
            <ac:spMk id="10" creationId="{D3F3D660-30B0-02F9-D2E8-3228FDA7D408}"/>
          </ac:spMkLst>
        </pc:spChg>
      </pc:sldChg>
      <pc:sldChg chg="delSp mod delAnim modNotesTx">
        <pc:chgData name="Dr. Tammé Shinshuri" userId="fc8b3004-5a83-4a78-99f2-f75a2ab84926" providerId="ADAL" clId="{BECC6AD1-4ACF-4D25-8106-44B72F51749C}" dt="2023-09-11T22:28:48.342" v="13" actId="478"/>
        <pc:sldMkLst>
          <pc:docMk/>
          <pc:sldMk cId="956556734" sldId="303"/>
        </pc:sldMkLst>
        <pc:spChg chg="del">
          <ac:chgData name="Dr. Tammé Shinshuri" userId="fc8b3004-5a83-4a78-99f2-f75a2ab84926" providerId="ADAL" clId="{BECC6AD1-4ACF-4D25-8106-44B72F51749C}" dt="2023-09-11T22:28:48.342" v="13" actId="478"/>
          <ac:spMkLst>
            <pc:docMk/>
            <pc:sldMk cId="956556734" sldId="303"/>
            <ac:spMk id="10" creationId="{D3F3D660-30B0-02F9-D2E8-3228FDA7D408}"/>
          </ac:spMkLst>
        </pc:spChg>
      </pc:sldChg>
      <pc:sldChg chg="delSp mod delAnim modNotesTx">
        <pc:chgData name="Dr. Tammé Shinshuri" userId="fc8b3004-5a83-4a78-99f2-f75a2ab84926" providerId="ADAL" clId="{BECC6AD1-4ACF-4D25-8106-44B72F51749C}" dt="2023-09-11T22:28:45.440" v="12" actId="478"/>
        <pc:sldMkLst>
          <pc:docMk/>
          <pc:sldMk cId="2348414075" sldId="304"/>
        </pc:sldMkLst>
        <pc:spChg chg="del">
          <ac:chgData name="Dr. Tammé Shinshuri" userId="fc8b3004-5a83-4a78-99f2-f75a2ab84926" providerId="ADAL" clId="{BECC6AD1-4ACF-4D25-8106-44B72F51749C}" dt="2023-09-11T22:28:45.440" v="12" actId="478"/>
          <ac:spMkLst>
            <pc:docMk/>
            <pc:sldMk cId="2348414075" sldId="304"/>
            <ac:spMk id="10" creationId="{D3F3D660-30B0-02F9-D2E8-3228FDA7D408}"/>
          </ac:spMkLst>
        </pc:spChg>
      </pc:sldChg>
      <pc:sldChg chg="delSp mod delAnim modNotesTx">
        <pc:chgData name="Dr. Tammé Shinshuri" userId="fc8b3004-5a83-4a78-99f2-f75a2ab84926" providerId="ADAL" clId="{BECC6AD1-4ACF-4D25-8106-44B72F51749C}" dt="2023-09-11T22:28:41.234" v="11" actId="478"/>
        <pc:sldMkLst>
          <pc:docMk/>
          <pc:sldMk cId="2391190760" sldId="305"/>
        </pc:sldMkLst>
        <pc:spChg chg="del">
          <ac:chgData name="Dr. Tammé Shinshuri" userId="fc8b3004-5a83-4a78-99f2-f75a2ab84926" providerId="ADAL" clId="{BECC6AD1-4ACF-4D25-8106-44B72F51749C}" dt="2023-09-11T22:28:41.234" v="11" actId="478"/>
          <ac:spMkLst>
            <pc:docMk/>
            <pc:sldMk cId="2391190760" sldId="305"/>
            <ac:spMk id="10" creationId="{D3F3D660-30B0-02F9-D2E8-3228FDA7D408}"/>
          </ac:spMkLst>
        </pc:spChg>
      </pc:sldChg>
      <pc:sldChg chg="modNotesTx">
        <pc:chgData name="Dr. Tammé Shinshuri" userId="fc8b3004-5a83-4a78-99f2-f75a2ab84926" providerId="ADAL" clId="{BECC6AD1-4ACF-4D25-8106-44B72F51749C}" dt="2023-09-11T22:39:24.929" v="63" actId="20577"/>
        <pc:sldMkLst>
          <pc:docMk/>
          <pc:sldMk cId="2770459540" sldId="307"/>
        </pc:sldMkLst>
      </pc:sldChg>
      <pc:sldChg chg="delSp mod delAnim modNotesTx">
        <pc:chgData name="Dr. Tammé Shinshuri" userId="fc8b3004-5a83-4a78-99f2-f75a2ab84926" providerId="ADAL" clId="{BECC6AD1-4ACF-4D25-8106-44B72F51749C}" dt="2023-09-11T22:28:37.653" v="10" actId="478"/>
        <pc:sldMkLst>
          <pc:docMk/>
          <pc:sldMk cId="4228244480" sldId="311"/>
        </pc:sldMkLst>
        <pc:spChg chg="del">
          <ac:chgData name="Dr. Tammé Shinshuri" userId="fc8b3004-5a83-4a78-99f2-f75a2ab84926" providerId="ADAL" clId="{BECC6AD1-4ACF-4D25-8106-44B72F51749C}" dt="2023-09-11T22:28:37.653" v="10" actId="478"/>
          <ac:spMkLst>
            <pc:docMk/>
            <pc:sldMk cId="4228244480" sldId="311"/>
            <ac:spMk id="10" creationId="{D3F3D660-30B0-02F9-D2E8-3228FDA7D408}"/>
          </ac:spMkLst>
        </pc:spChg>
      </pc:sldChg>
      <pc:sldChg chg="delSp mod delAnim modNotesTx">
        <pc:chgData name="Dr. Tammé Shinshuri" userId="fc8b3004-5a83-4a78-99f2-f75a2ab84926" providerId="ADAL" clId="{BECC6AD1-4ACF-4D25-8106-44B72F51749C}" dt="2023-09-11T22:28:34.803" v="9" actId="478"/>
        <pc:sldMkLst>
          <pc:docMk/>
          <pc:sldMk cId="762193683" sldId="312"/>
        </pc:sldMkLst>
        <pc:spChg chg="del">
          <ac:chgData name="Dr. Tammé Shinshuri" userId="fc8b3004-5a83-4a78-99f2-f75a2ab84926" providerId="ADAL" clId="{BECC6AD1-4ACF-4D25-8106-44B72F51749C}" dt="2023-09-11T22:28:34.803" v="9" actId="478"/>
          <ac:spMkLst>
            <pc:docMk/>
            <pc:sldMk cId="762193683" sldId="312"/>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Carbon Emissions Review, Part 1</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as needed.</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37127" indent="-237127">
              <a:buFont typeface="+mj-lt"/>
              <a:buAutoNum type="arabicPeriod"/>
            </a:pPr>
            <a:r>
              <a:rPr lang="en-US" b="1" dirty="0"/>
              <a:t>Ask </a:t>
            </a:r>
            <a:r>
              <a:rPr lang="en-US" b="0" dirty="0"/>
              <a:t>learners to access the RITMO Community and login to their Member Account</a:t>
            </a:r>
            <a:r>
              <a:rPr lang="en-US" b="0" baseline="0" dirty="0"/>
              <a:t>.</a:t>
            </a:r>
          </a:p>
          <a:p>
            <a:pPr marL="237127" indent="-23712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37127" indent="-237127">
              <a:buFont typeface="+mj-lt"/>
              <a:buAutoNum type="arabicPeriod"/>
            </a:pPr>
            <a:r>
              <a:rPr lang="en-US" b="1" baseline="0" dirty="0"/>
              <a:t>Ask</a:t>
            </a:r>
            <a:r>
              <a:rPr lang="en-US" b="0" baseline="0" dirty="0"/>
              <a:t> learners to reread </a:t>
            </a:r>
            <a:r>
              <a:rPr lang="en-US" b="0" baseline="0"/>
              <a:t>Lesson 2: </a:t>
            </a:r>
            <a:r>
              <a:rPr lang="en-US" b="0" baseline="0" dirty="0"/>
              <a:t>Carbon Emissions, Part 1.</a:t>
            </a:r>
          </a:p>
          <a:p>
            <a:pPr marL="0" indent="0">
              <a:buFont typeface="+mj-lt"/>
              <a:buNone/>
            </a:pPr>
            <a:endParaRPr lang="en-US" b="0" baseline="0" dirty="0"/>
          </a:p>
          <a:p>
            <a:r>
              <a:rPr lang="en-US" b="1" baseline="0" dirty="0"/>
              <a:t>Time: </a:t>
            </a:r>
            <a:r>
              <a:rPr lang="en-US" b="0" baseline="0" dirty="0"/>
              <a:t>5-</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Climate Change</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4:59-</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980536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Weather vs. Climate</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971211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Greenhouse Effect</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2:29-</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41883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Carbon Cycle</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0:58-</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Gamification Quiz</a:t>
            </a:r>
          </a:p>
          <a:p>
            <a:endParaRPr lang="en-US"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800" dirty="0">
                <a:effectLst/>
                <a:latin typeface="Open Sans" panose="020B0606030504020204" pitchFamily="34" charset="0"/>
                <a:ea typeface="Calibri" panose="020F0502020204030204" pitchFamily="34" charset="0"/>
              </a:rPr>
              <a:t>Review Lesson 2: </a:t>
            </a:r>
            <a:r>
              <a:rPr lang="en-US" sz="1800">
                <a:effectLst/>
                <a:latin typeface="Open Sans" panose="020B0606030504020204" pitchFamily="34" charset="0"/>
                <a:ea typeface="Calibri" panose="020F0502020204030204" pitchFamily="34" charset="0"/>
              </a:rPr>
              <a:t>Carbon Emissions, </a:t>
            </a:r>
            <a:r>
              <a:rPr lang="en-US" sz="1800" dirty="0">
                <a:effectLst/>
                <a:latin typeface="Open Sans" panose="020B0606030504020204" pitchFamily="34" charset="0"/>
                <a:ea typeface="Calibri" panose="020F0502020204030204" pitchFamily="34" charset="0"/>
              </a:rPr>
              <a:t>Part 1 with participants.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800" dirty="0">
                <a:effectLst/>
                <a:latin typeface="Open Sans" panose="020B0606030504020204" pitchFamily="34" charset="0"/>
                <a:ea typeface="Calibri" panose="020F0502020204030204" pitchFamily="34" charset="0"/>
              </a:rPr>
              <a:t>Use the Gamification Point Scale to keep track of each student’s score.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800" dirty="0">
                <a:effectLst/>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800" dirty="0">
                <a:effectLst/>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800" dirty="0">
                <a:effectLst/>
                <a:latin typeface="Open Sans" panose="020B0606030504020204" pitchFamily="34" charset="0"/>
                <a:ea typeface="Calibri" panose="020F0502020204030204" pitchFamily="34" charset="0"/>
              </a:rPr>
              <a:t>Participants must complete the full </a:t>
            </a:r>
            <a:r>
              <a:rPr lang="en-US" sz="1800" dirty="0" err="1">
                <a:effectLst/>
                <a:latin typeface="Open Sans" panose="020B0606030504020204" pitchFamily="34" charset="0"/>
                <a:ea typeface="Calibri" panose="020F0502020204030204" pitchFamily="34" charset="0"/>
              </a:rPr>
              <a:t>eCourse</a:t>
            </a:r>
            <a:r>
              <a:rPr lang="en-US" sz="1800" dirty="0">
                <a:effectLst/>
                <a:latin typeface="Open Sans" panose="020B0606030504020204" pitchFamily="34" charset="0"/>
                <a:ea typeface="Calibri" panose="020F0502020204030204" pitchFamily="34" charset="0"/>
              </a:rPr>
              <a:t> (</a:t>
            </a:r>
            <a:r>
              <a:rPr lang="en-US" sz="1800" dirty="0" err="1">
                <a:effectLst/>
                <a:latin typeface="Open Sans" panose="020B0606030504020204" pitchFamily="34" charset="0"/>
                <a:ea typeface="Calibri" panose="020F0502020204030204" pitchFamily="34" charset="0"/>
              </a:rPr>
              <a:t>eModule</a:t>
            </a:r>
            <a:r>
              <a:rPr lang="en-US" sz="1800" dirty="0">
                <a:effectLst/>
                <a:latin typeface="Open Sans" panose="020B0606030504020204" pitchFamily="34" charset="0"/>
                <a:ea typeface="Calibri" panose="020F0502020204030204" pitchFamily="34" charset="0"/>
              </a:rPr>
              <a:t> + </a:t>
            </a:r>
            <a:r>
              <a:rPr lang="en-US" sz="1800" dirty="0" err="1">
                <a:effectLst/>
                <a:latin typeface="Open Sans" panose="020B0606030504020204" pitchFamily="34" charset="0"/>
                <a:ea typeface="Calibri" panose="020F0502020204030204" pitchFamily="34" charset="0"/>
              </a:rPr>
              <a:t>eClass</a:t>
            </a:r>
            <a:r>
              <a:rPr lang="en-US" sz="1800" dirty="0">
                <a:effectLst/>
                <a:latin typeface="Open Sans" panose="020B0606030504020204" pitchFamily="34" charset="0"/>
                <a:ea typeface="Calibri" panose="020F0502020204030204" pitchFamily="34" charset="0"/>
              </a:rPr>
              <a:t>) to earn their stipend at the end of the training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800" dirty="0">
              <a:effectLst/>
              <a:latin typeface="Calibri" panose="020F0502020204030204" pitchFamily="34" charset="0"/>
              <a:ea typeface="Calibri" panose="020F0502020204030204" pitchFamily="34" charset="0"/>
            </a:endParaRP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150812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3450963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549847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419838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435862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2543851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41512519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IJoAcD0oUww"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youtu.be/vH298zSCQzY"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youtu.be/SN5-DnOHQm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youtu.be/p3R-dB9K4s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Carbon Emissions Review, Part 1</a:t>
            </a:r>
          </a:p>
        </p:txBody>
      </p:sp>
      <p:sp>
        <p:nvSpPr>
          <p:cNvPr id="3" name="Subtitle 2"/>
          <p:cNvSpPr>
            <a:spLocks noGrp="1"/>
          </p:cNvSpPr>
          <p:nvPr>
            <p:ph type="subTitle" idx="1"/>
          </p:nvPr>
        </p:nvSpPr>
        <p:spPr/>
        <p:txBody>
          <a:bodyPr>
            <a:normAutofit fontScale="92500" lnSpcReduction="10000"/>
          </a:bodyPr>
          <a:lstStyle/>
          <a:p>
            <a:r>
              <a:rPr lang="en-US" dirty="0"/>
              <a:t>Greenhouse Gases and</a:t>
            </a:r>
          </a:p>
          <a:p>
            <a:r>
              <a:rPr lang="en-US" dirty="0"/>
              <a:t>Climate Change</a:t>
            </a:r>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5943600" cy="4648200"/>
          </a:xfrm>
        </p:spPr>
        <p:txBody>
          <a:bodyPr>
            <a:normAutofit/>
          </a:bodyPr>
          <a:lstStyle/>
          <a:p>
            <a:pPr marL="463550" indent="-354013"/>
            <a:r>
              <a:rPr lang="en-US" dirty="0"/>
              <a:t>Review Time</a:t>
            </a:r>
          </a:p>
          <a:p>
            <a:pPr marL="463550" indent="-354013"/>
            <a:r>
              <a:rPr lang="en-US" dirty="0"/>
              <a:t>Climate Change</a:t>
            </a:r>
          </a:p>
          <a:p>
            <a:pPr marL="463550" indent="-354013"/>
            <a:r>
              <a:rPr lang="en-US" dirty="0"/>
              <a:t>Weather vs. Climate </a:t>
            </a:r>
          </a:p>
          <a:p>
            <a:pPr marL="463550" indent="-354013"/>
            <a:r>
              <a:rPr lang="en-US" dirty="0"/>
              <a:t>Greenhouse Effect</a:t>
            </a:r>
          </a:p>
          <a:p>
            <a:pPr marL="463550" indent="-354013"/>
            <a:r>
              <a:rPr lang="en-US"/>
              <a:t>The Carbon </a:t>
            </a:r>
            <a:r>
              <a:rPr lang="en-US" dirty="0"/>
              <a:t>Cycle</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7" name="Picture 6" descr="A smokestack with the word co2 in the sky&#10;&#10;Description automatically generated">
            <a:extLst>
              <a:ext uri="{FF2B5EF4-FFF2-40B4-BE49-F238E27FC236}">
                <a16:creationId xmlns:a16="http://schemas.microsoft.com/office/drawing/2014/main" id="{92B2BB7E-0259-EEEC-ED7D-AD785DFAE9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1607501"/>
            <a:ext cx="4876800" cy="32547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2: Carbon Emissions, Part 1.</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climate change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7010400" cy="4934712"/>
          </a:xfrm>
        </p:spPr>
        <p:txBody>
          <a:bodyPr>
            <a:normAutofit/>
          </a:bodyPr>
          <a:lstStyle/>
          <a:p>
            <a:pPr marL="344488" indent="-344488"/>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4</a:t>
            </a:fld>
            <a:endParaRPr lang="en-US"/>
          </a:p>
        </p:txBody>
      </p:sp>
      <p:sp>
        <p:nvSpPr>
          <p:cNvPr id="8" name="Rectangle: Rounded Corners 7">
            <a:extLst>
              <a:ext uri="{FF2B5EF4-FFF2-40B4-BE49-F238E27FC236}">
                <a16:creationId xmlns:a16="http://schemas.microsoft.com/office/drawing/2014/main" id="{BE62F7AA-AE89-AFC9-6D01-B7917256F371}"/>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descr="A picture containing text&#10;&#10;Description automatically generated">
            <a:extLst>
              <a:ext uri="{FF2B5EF4-FFF2-40B4-BE49-F238E27FC236}">
                <a16:creationId xmlns:a16="http://schemas.microsoft.com/office/drawing/2014/main" id="{453D5D1A-9DCC-A05D-1FD4-C110AB05A29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1" name="TextBox 10">
            <a:extLst>
              <a:ext uri="{FF2B5EF4-FFF2-40B4-BE49-F238E27FC236}">
                <a16:creationId xmlns:a16="http://schemas.microsoft.com/office/drawing/2014/main" id="{14BB2FF1-BFC0-C85F-604C-D6D8607B9FAB}"/>
              </a:ext>
            </a:extLst>
          </p:cNvPr>
          <p:cNvSpPr txBox="1"/>
          <p:nvPr/>
        </p:nvSpPr>
        <p:spPr>
          <a:xfrm>
            <a:off x="685800" y="3118991"/>
            <a:ext cx="58674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Climate – The Environment for Kids </a:t>
            </a:r>
          </a:p>
        </p:txBody>
      </p:sp>
      <p:sp>
        <p:nvSpPr>
          <p:cNvPr id="12" name="TextBox 11">
            <a:extLst>
              <a:ext uri="{FF2B5EF4-FFF2-40B4-BE49-F238E27FC236}">
                <a16:creationId xmlns:a16="http://schemas.microsoft.com/office/drawing/2014/main" id="{6C652081-4971-9B85-57EC-7E5E21533A25}"/>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4:59 minutes</a:t>
            </a:r>
          </a:p>
        </p:txBody>
      </p:sp>
    </p:spTree>
    <p:extLst>
      <p:ext uri="{BB962C8B-B14F-4D97-AF65-F5344CB8AC3E}">
        <p14:creationId xmlns:p14="http://schemas.microsoft.com/office/powerpoint/2010/main" val="3415219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weather vs. climate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7010400" cy="4934712"/>
          </a:xfrm>
        </p:spPr>
        <p:txBody>
          <a:bodyPr>
            <a:normAutofit/>
          </a:bodyPr>
          <a:lstStyle/>
          <a:p>
            <a:pPr marL="344488" indent="-344488"/>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5</a:t>
            </a:fld>
            <a:endParaRPr lang="en-US"/>
          </a:p>
        </p:txBody>
      </p:sp>
      <p:sp>
        <p:nvSpPr>
          <p:cNvPr id="13" name="TextBox 12">
            <a:extLst>
              <a:ext uri="{FF2B5EF4-FFF2-40B4-BE49-F238E27FC236}">
                <a16:creationId xmlns:a16="http://schemas.microsoft.com/office/drawing/2014/main" id="{13CD6B72-C4FB-1835-8D14-0C38FE349FCD}"/>
              </a:ext>
            </a:extLst>
          </p:cNvPr>
          <p:cNvSpPr txBox="1"/>
          <p:nvPr/>
        </p:nvSpPr>
        <p:spPr>
          <a:xfrm>
            <a:off x="685800" y="3118991"/>
            <a:ext cx="60198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Difference Between Weather and Climate</a:t>
            </a:r>
          </a:p>
        </p:txBody>
      </p:sp>
      <p:sp>
        <p:nvSpPr>
          <p:cNvPr id="14" name="Rectangle: Rounded Corners 13">
            <a:extLst>
              <a:ext uri="{FF2B5EF4-FFF2-40B4-BE49-F238E27FC236}">
                <a16:creationId xmlns:a16="http://schemas.microsoft.com/office/drawing/2014/main" id="{0A6B2968-BDC3-0FD7-3A19-D4941767BFC2}"/>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5" name="Picture 14" descr="A picture containing text&#10;&#10;Description automatically generated">
            <a:extLst>
              <a:ext uri="{FF2B5EF4-FFF2-40B4-BE49-F238E27FC236}">
                <a16:creationId xmlns:a16="http://schemas.microsoft.com/office/drawing/2014/main" id="{5C71B6D9-C070-6111-A3CA-74A3DADC7B9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6" name="TextBox 15">
            <a:extLst>
              <a:ext uri="{FF2B5EF4-FFF2-40B4-BE49-F238E27FC236}">
                <a16:creationId xmlns:a16="http://schemas.microsoft.com/office/drawing/2014/main" id="{DB72EAF2-225F-A300-441E-2CE2BD278D8D}"/>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2:00 minutes</a:t>
            </a:r>
          </a:p>
        </p:txBody>
      </p:sp>
    </p:spTree>
    <p:extLst>
      <p:ext uri="{BB962C8B-B14F-4D97-AF65-F5344CB8AC3E}">
        <p14:creationId xmlns:p14="http://schemas.microsoft.com/office/powerpoint/2010/main" val="3223893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greenhouse effect</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781800" cy="4934712"/>
          </a:xfrm>
        </p:spPr>
        <p:txBody>
          <a:bodyPr>
            <a:normAutofit/>
          </a:bodyPr>
          <a:lstStyle/>
          <a:p>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6</a:t>
            </a:fld>
            <a:endParaRPr lang="en-US"/>
          </a:p>
        </p:txBody>
      </p:sp>
      <p:sp>
        <p:nvSpPr>
          <p:cNvPr id="9" name="TextBox 8">
            <a:extLst>
              <a:ext uri="{FF2B5EF4-FFF2-40B4-BE49-F238E27FC236}">
                <a16:creationId xmlns:a16="http://schemas.microsoft.com/office/drawing/2014/main" id="{C193DFB6-9CD7-48BA-DAC5-4E82D991E85F}"/>
              </a:ext>
            </a:extLst>
          </p:cNvPr>
          <p:cNvSpPr txBox="1"/>
          <p:nvPr/>
        </p:nvSpPr>
        <p:spPr>
          <a:xfrm>
            <a:off x="685800" y="3118991"/>
            <a:ext cx="60198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What is the Greenhouse Effect?</a:t>
            </a:r>
          </a:p>
        </p:txBody>
      </p:sp>
      <p:sp>
        <p:nvSpPr>
          <p:cNvPr id="10" name="Rectangle: Rounded Corners 9">
            <a:extLst>
              <a:ext uri="{FF2B5EF4-FFF2-40B4-BE49-F238E27FC236}">
                <a16:creationId xmlns:a16="http://schemas.microsoft.com/office/drawing/2014/main" id="{45E2BEEF-6DEF-37B1-0519-8B6B449AAEB3}"/>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9E4B3ABC-DA6F-241D-F92D-D1D3C4E428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82FC3BFC-4C42-6191-DD99-FF38C8117CB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2.29 minutes</a:t>
            </a:r>
          </a:p>
        </p:txBody>
      </p:sp>
    </p:spTree>
    <p:extLst>
      <p:ext uri="{BB962C8B-B14F-4D97-AF65-F5344CB8AC3E}">
        <p14:creationId xmlns:p14="http://schemas.microsoft.com/office/powerpoint/2010/main" val="1794365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the carbon cycle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7</a:t>
            </a:fld>
            <a:endParaRPr lang="en-US"/>
          </a:p>
        </p:txBody>
      </p:sp>
      <p:sp>
        <p:nvSpPr>
          <p:cNvPr id="9" name="TextBox 8">
            <a:extLst>
              <a:ext uri="{FF2B5EF4-FFF2-40B4-BE49-F238E27FC236}">
                <a16:creationId xmlns:a16="http://schemas.microsoft.com/office/drawing/2014/main" id="{80A3C464-B168-3221-B4E9-4C5FD4B63340}"/>
              </a:ext>
            </a:extLst>
          </p:cNvPr>
          <p:cNvSpPr txBox="1"/>
          <p:nvPr/>
        </p:nvSpPr>
        <p:spPr>
          <a:xfrm>
            <a:off x="685800" y="3118991"/>
            <a:ext cx="60198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The Carbon Cycle</a:t>
            </a:r>
          </a:p>
        </p:txBody>
      </p:sp>
      <p:sp>
        <p:nvSpPr>
          <p:cNvPr id="10" name="Rectangle: Rounded Corners 9">
            <a:extLst>
              <a:ext uri="{FF2B5EF4-FFF2-40B4-BE49-F238E27FC236}">
                <a16:creationId xmlns:a16="http://schemas.microsoft.com/office/drawing/2014/main" id="{B3352ACA-4B92-9078-F1BC-716C026B228F}"/>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0:58 minutes</a:t>
            </a:r>
          </a:p>
        </p:txBody>
      </p:sp>
    </p:spTree>
    <p:extLst>
      <p:ext uri="{BB962C8B-B14F-4D97-AF65-F5344CB8AC3E}">
        <p14:creationId xmlns:p14="http://schemas.microsoft.com/office/powerpoint/2010/main" val="133427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9/11/2023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8</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Which of the following are the top three Greenhouse Gases? Select all that apply.</a:t>
            </a:r>
          </a:p>
          <a:p>
            <a:pPr marL="342900" indent="-342900"/>
            <a:endParaRPr lang="en-US" sz="3200" dirty="0">
              <a:ea typeface="Cambria" panose="02040503050406030204" pitchFamily="18" charset="0"/>
            </a:endParaRPr>
          </a:p>
          <a:p>
            <a:pPr marL="947293" lvl="1" indent="-514350">
              <a:buFont typeface="+mj-lt"/>
              <a:buAutoNum type="alphaUcPeriod"/>
            </a:pPr>
            <a:r>
              <a:rPr lang="en-US" sz="2800" dirty="0">
                <a:ea typeface="Cambria" panose="02040503050406030204" pitchFamily="18" charset="0"/>
              </a:rPr>
              <a:t>Carbon Dioxide</a:t>
            </a:r>
          </a:p>
          <a:p>
            <a:pPr marL="947293" lvl="1" indent="-514350">
              <a:buFont typeface="+mj-lt"/>
              <a:buAutoNum type="alphaUcPeriod"/>
            </a:pPr>
            <a:r>
              <a:rPr lang="en-US" sz="2800" dirty="0">
                <a:ea typeface="Cambria" panose="02040503050406030204" pitchFamily="18" charset="0"/>
              </a:rPr>
              <a:t>Methane</a:t>
            </a:r>
          </a:p>
          <a:p>
            <a:pPr marL="947293" lvl="1" indent="-514350">
              <a:buFont typeface="+mj-lt"/>
              <a:buAutoNum type="alphaUcPeriod"/>
            </a:pPr>
            <a:r>
              <a:rPr lang="en-US" sz="2800" dirty="0">
                <a:ea typeface="Cambria" panose="02040503050406030204" pitchFamily="18" charset="0"/>
              </a:rPr>
              <a:t>Carbon Monoxide</a:t>
            </a:r>
          </a:p>
          <a:p>
            <a:pPr marL="947293" lvl="1" indent="-514350">
              <a:buFont typeface="+mj-lt"/>
              <a:buAutoNum type="alphaUcPeriod"/>
            </a:pPr>
            <a:r>
              <a:rPr lang="en-US" sz="2800" dirty="0">
                <a:ea typeface="Cambria" panose="02040503050406030204" pitchFamily="18" charset="0"/>
              </a:rPr>
              <a:t>Nitrous Oxide</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99662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764059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is an indirect Greenhouse Gas? Select the best answer.</a:t>
            </a:r>
          </a:p>
          <a:p>
            <a:pPr marL="0" indent="0">
              <a:buNone/>
            </a:pPr>
            <a:endParaRPr lang="en-US" sz="3200" dirty="0">
              <a:effectLst/>
              <a:latin typeface="Open Sans" panose="020B0606030504020204" pitchFamily="34" charset="0"/>
              <a:ea typeface="Cambria" panose="02040503050406030204" pitchFamily="18" charset="0"/>
              <a:cs typeface="Times New Roman" panose="02020603050405020304" pitchFamily="18" charset="0"/>
            </a:endParaRPr>
          </a:p>
          <a:p>
            <a:pPr marL="947293" lvl="1" indent="-514350">
              <a:buFont typeface="+mj-lt"/>
              <a:buAutoNum type="alphaUcPeriod"/>
            </a:pPr>
            <a:r>
              <a:rPr lang="en-US" sz="2800" dirty="0"/>
              <a:t>Carbon Monoxide</a:t>
            </a:r>
          </a:p>
          <a:p>
            <a:pPr marL="947293" lvl="1" indent="-514350">
              <a:buFont typeface="+mj-lt"/>
              <a:buAutoNum type="alphaUcPeriod"/>
            </a:pPr>
            <a:r>
              <a:rPr lang="en-US" sz="2800" dirty="0">
                <a:effectLst/>
              </a:rPr>
              <a:t>Nitrous Oxide</a:t>
            </a:r>
          </a:p>
          <a:p>
            <a:pPr marL="947293" lvl="1" indent="-514350">
              <a:buFont typeface="+mj-lt"/>
              <a:buAutoNum type="alphaUcPeriod"/>
            </a:pPr>
            <a:r>
              <a:rPr lang="en-US" sz="2800" dirty="0"/>
              <a:t>Carbon Dioxide</a:t>
            </a:r>
          </a:p>
          <a:p>
            <a:pPr marL="947293" lvl="1" indent="-514350">
              <a:buFont typeface="+mj-lt"/>
              <a:buAutoNum type="alphaUcPeriod"/>
            </a:pPr>
            <a:r>
              <a:rPr lang="en-US" sz="2800" dirty="0">
                <a:effectLst/>
              </a:rPr>
              <a:t>Methan</a:t>
            </a:r>
            <a:r>
              <a:rPr lang="en-US" sz="2800" dirty="0"/>
              <a:t>e</a:t>
            </a:r>
            <a:endParaRPr lang="en-US" sz="24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971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4088016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__________________ _________________ is often referred to as the greenhouse effect. Enter the answer in the field below.</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ea typeface="Cambria" panose="020405030504060302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19633" y="3200400"/>
            <a:ext cx="2800767" cy="643253"/>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8" name="TextBox 7">
            <a:extLst>
              <a:ext uri="{FF2B5EF4-FFF2-40B4-BE49-F238E27FC236}">
                <a16:creationId xmlns:a16="http://schemas.microsoft.com/office/drawing/2014/main" id="{8C7A9C2C-DA0E-70EC-5576-8164B25F4779}"/>
              </a:ext>
            </a:extLst>
          </p:cNvPr>
          <p:cNvSpPr txBox="1"/>
          <p:nvPr/>
        </p:nvSpPr>
        <p:spPr>
          <a:xfrm>
            <a:off x="1161633" y="3289012"/>
            <a:ext cx="5588000" cy="584775"/>
          </a:xfrm>
          <a:prstGeom prst="rect">
            <a:avLst/>
          </a:prstGeom>
          <a:solidFill>
            <a:schemeClr val="bg1">
              <a:lumMod val="85000"/>
            </a:schemeClr>
          </a:solidFill>
          <a:ln w="12700">
            <a:noFill/>
          </a:ln>
          <a:effectLst/>
        </p:spPr>
        <p:txBody>
          <a:bodyPr wrap="square" rtlCol="0">
            <a:spAutoFit/>
          </a:bodyPr>
          <a:lstStyle/>
          <a:p>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56556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Global warming is another way to describe which climate change phenomenon? Select the best answer.</a:t>
            </a:r>
          </a:p>
          <a:p>
            <a:pPr marL="0" indent="0">
              <a:buNone/>
            </a:pPr>
            <a:endParaRPr lang="en-US" sz="3200" dirty="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Greenhouse gases</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Greenhouse effect</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Hot atmosphere</a:t>
            </a:r>
            <a:endParaRPr lang="en-US" sz="2800" dirty="0">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rPr>
              <a:t>Atmospheric pressure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337318" y="299662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2348414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What’s the difference between weather and climate change? Select all that apply.</a:t>
            </a: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Weather and climate change are the same.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A temporary condition or change in environmental conditions.</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A change in weather conditions over a long period.</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A temporary change in the atmosphere.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47293" lvl="1" indent="-514350">
              <a:buFont typeface="+mj-lt"/>
              <a:buAutoNum type="alphaUcPeriod"/>
            </a:pPr>
            <a:endParaRPr lang="en-US" sz="30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4564798"/>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Tree>
    <p:extLst>
      <p:ext uri="{BB962C8B-B14F-4D97-AF65-F5344CB8AC3E}">
        <p14:creationId xmlns:p14="http://schemas.microsoft.com/office/powerpoint/2010/main" val="2391190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good examples of weather? Select all that apply.</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Rain</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Planetary temperature increase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Snow</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Ice melting in Antarctica</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895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4228244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good examples of climate change? Select all that apply.</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Low air quality between 1970 and 2000</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Hurricane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Tornado</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Ice melting in Antarctica</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205068" y="2848691"/>
            <a:ext cx="2996332"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7621936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T Academy">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6633"/>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6025</TotalTime>
  <Words>1637</Words>
  <Application>Microsoft Office PowerPoint</Application>
  <PresentationFormat>Widescreen</PresentationFormat>
  <Paragraphs>262</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Georgia</vt:lpstr>
      <vt:lpstr>Open Sans</vt:lpstr>
      <vt:lpstr>Wingdings 2</vt:lpstr>
      <vt:lpstr>Urban</vt:lpstr>
      <vt:lpstr>Carbon Emissions Review, Part 1</vt:lpstr>
      <vt:lpstr>topics covered</vt:lpstr>
      <vt:lpstr>review time</vt:lpstr>
      <vt:lpstr>climate change</vt:lpstr>
      <vt:lpstr>weather vs. climate</vt:lpstr>
      <vt:lpstr>greenhouse effect</vt:lpstr>
      <vt:lpstr>the carbon cycle</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9</cp:revision>
  <dcterms:created xsi:type="dcterms:W3CDTF">2023-06-07T02:51:32Z</dcterms:created>
  <dcterms:modified xsi:type="dcterms:W3CDTF">2023-09-11T22:39:28Z</dcterms:modified>
</cp:coreProperties>
</file>