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6"/>
  </p:notesMasterIdLst>
  <p:sldIdLst>
    <p:sldId id="256" r:id="rId2"/>
    <p:sldId id="257" r:id="rId3"/>
    <p:sldId id="313" r:id="rId4"/>
    <p:sldId id="310" r:id="rId5"/>
    <p:sldId id="314" r:id="rId6"/>
    <p:sldId id="309" r:id="rId7"/>
    <p:sldId id="307" r:id="rId8"/>
    <p:sldId id="299" r:id="rId9"/>
    <p:sldId id="300" r:id="rId10"/>
    <p:sldId id="303" r:id="rId11"/>
    <p:sldId id="304" r:id="rId12"/>
    <p:sldId id="305" r:id="rId13"/>
    <p:sldId id="311" r:id="rId14"/>
    <p:sldId id="31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33"/>
    <a:srgbClr val="8ACA88"/>
    <a:srgbClr val="0066FF"/>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5549" autoAdjust="0"/>
  </p:normalViewPr>
  <p:slideViewPr>
    <p:cSldViewPr>
      <p:cViewPr varScale="1">
        <p:scale>
          <a:sx n="87" d="100"/>
          <a:sy n="87" d="100"/>
        </p:scale>
        <p:origin x="123" y="72"/>
      </p:cViewPr>
      <p:guideLst>
        <p:guide orient="horz" pos="2160"/>
        <p:guide pos="3840"/>
      </p:guideLst>
    </p:cSldViewPr>
  </p:slideViewPr>
  <p:notesTextViewPr>
    <p:cViewPr>
      <p:scale>
        <a:sx n="100" d="100"/>
        <a:sy n="100" d="100"/>
      </p:scale>
      <p:origin x="0" y="-225"/>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12C651E5-848D-4549-9C97-A190D4FD6416}"/>
    <pc:docChg chg="custSel modSld">
      <pc:chgData name="Dr. Tammé Shinshuri" userId="fc8b3004-5a83-4a78-99f2-f75a2ab84926" providerId="ADAL" clId="{12C651E5-848D-4549-9C97-A190D4FD6416}" dt="2023-09-11T22:40:11.955" v="35" actId="20577"/>
      <pc:docMkLst>
        <pc:docMk/>
      </pc:docMkLst>
      <pc:sldChg chg="delSp mod delAnim">
        <pc:chgData name="Dr. Tammé Shinshuri" userId="fc8b3004-5a83-4a78-99f2-f75a2ab84926" providerId="ADAL" clId="{12C651E5-848D-4549-9C97-A190D4FD6416}" dt="2023-09-11T22:25:42.279" v="0" actId="478"/>
        <pc:sldMkLst>
          <pc:docMk/>
          <pc:sldMk cId="764059455" sldId="299"/>
        </pc:sldMkLst>
        <pc:spChg chg="del">
          <ac:chgData name="Dr. Tammé Shinshuri" userId="fc8b3004-5a83-4a78-99f2-f75a2ab84926" providerId="ADAL" clId="{12C651E5-848D-4549-9C97-A190D4FD6416}" dt="2023-09-11T22:25:42.279" v="0" actId="478"/>
          <ac:spMkLst>
            <pc:docMk/>
            <pc:sldMk cId="764059455" sldId="299"/>
            <ac:spMk id="10" creationId="{D3F3D660-30B0-02F9-D2E8-3228FDA7D408}"/>
          </ac:spMkLst>
        </pc:spChg>
      </pc:sldChg>
      <pc:sldChg chg="delSp mod delAnim">
        <pc:chgData name="Dr. Tammé Shinshuri" userId="fc8b3004-5a83-4a78-99f2-f75a2ab84926" providerId="ADAL" clId="{12C651E5-848D-4549-9C97-A190D4FD6416}" dt="2023-09-11T22:25:47.027" v="1" actId="478"/>
        <pc:sldMkLst>
          <pc:docMk/>
          <pc:sldMk cId="4088016419" sldId="300"/>
        </pc:sldMkLst>
        <pc:spChg chg="del">
          <ac:chgData name="Dr. Tammé Shinshuri" userId="fc8b3004-5a83-4a78-99f2-f75a2ab84926" providerId="ADAL" clId="{12C651E5-848D-4549-9C97-A190D4FD6416}" dt="2023-09-11T22:25:47.027" v="1" actId="478"/>
          <ac:spMkLst>
            <pc:docMk/>
            <pc:sldMk cId="4088016419" sldId="300"/>
            <ac:spMk id="10" creationId="{D3F3D660-30B0-02F9-D2E8-3228FDA7D408}"/>
          </ac:spMkLst>
        </pc:spChg>
      </pc:sldChg>
      <pc:sldChg chg="delSp modSp mod delAnim">
        <pc:chgData name="Dr. Tammé Shinshuri" userId="fc8b3004-5a83-4a78-99f2-f75a2ab84926" providerId="ADAL" clId="{12C651E5-848D-4549-9C97-A190D4FD6416}" dt="2023-09-11T22:25:50.088" v="3" actId="478"/>
        <pc:sldMkLst>
          <pc:docMk/>
          <pc:sldMk cId="956556734" sldId="303"/>
        </pc:sldMkLst>
        <pc:spChg chg="del mod">
          <ac:chgData name="Dr. Tammé Shinshuri" userId="fc8b3004-5a83-4a78-99f2-f75a2ab84926" providerId="ADAL" clId="{12C651E5-848D-4549-9C97-A190D4FD6416}" dt="2023-09-11T22:25:50.088" v="3" actId="478"/>
          <ac:spMkLst>
            <pc:docMk/>
            <pc:sldMk cId="956556734" sldId="303"/>
            <ac:spMk id="10" creationId="{D3F3D660-30B0-02F9-D2E8-3228FDA7D408}"/>
          </ac:spMkLst>
        </pc:spChg>
      </pc:sldChg>
      <pc:sldChg chg="delSp mod delAnim">
        <pc:chgData name="Dr. Tammé Shinshuri" userId="fc8b3004-5a83-4a78-99f2-f75a2ab84926" providerId="ADAL" clId="{12C651E5-848D-4549-9C97-A190D4FD6416}" dt="2023-09-11T22:25:54.050" v="4" actId="478"/>
        <pc:sldMkLst>
          <pc:docMk/>
          <pc:sldMk cId="2348414075" sldId="304"/>
        </pc:sldMkLst>
        <pc:spChg chg="del">
          <ac:chgData name="Dr. Tammé Shinshuri" userId="fc8b3004-5a83-4a78-99f2-f75a2ab84926" providerId="ADAL" clId="{12C651E5-848D-4549-9C97-A190D4FD6416}" dt="2023-09-11T22:25:54.050" v="4" actId="478"/>
          <ac:spMkLst>
            <pc:docMk/>
            <pc:sldMk cId="2348414075" sldId="304"/>
            <ac:spMk id="10" creationId="{D3F3D660-30B0-02F9-D2E8-3228FDA7D408}"/>
          </ac:spMkLst>
        </pc:spChg>
      </pc:sldChg>
      <pc:sldChg chg="delSp mod delAnim">
        <pc:chgData name="Dr. Tammé Shinshuri" userId="fc8b3004-5a83-4a78-99f2-f75a2ab84926" providerId="ADAL" clId="{12C651E5-848D-4549-9C97-A190D4FD6416}" dt="2023-09-11T22:25:57.445" v="5" actId="478"/>
        <pc:sldMkLst>
          <pc:docMk/>
          <pc:sldMk cId="2391190760" sldId="305"/>
        </pc:sldMkLst>
        <pc:spChg chg="del">
          <ac:chgData name="Dr. Tammé Shinshuri" userId="fc8b3004-5a83-4a78-99f2-f75a2ab84926" providerId="ADAL" clId="{12C651E5-848D-4549-9C97-A190D4FD6416}" dt="2023-09-11T22:25:57.445" v="5" actId="478"/>
          <ac:spMkLst>
            <pc:docMk/>
            <pc:sldMk cId="2391190760" sldId="305"/>
            <ac:spMk id="10" creationId="{D3F3D660-30B0-02F9-D2E8-3228FDA7D408}"/>
          </ac:spMkLst>
        </pc:spChg>
      </pc:sldChg>
      <pc:sldChg chg="modNotesTx">
        <pc:chgData name="Dr. Tammé Shinshuri" userId="fc8b3004-5a83-4a78-99f2-f75a2ab84926" providerId="ADAL" clId="{12C651E5-848D-4549-9C97-A190D4FD6416}" dt="2023-09-11T22:40:11.955" v="35" actId="20577"/>
        <pc:sldMkLst>
          <pc:docMk/>
          <pc:sldMk cId="2770459540" sldId="307"/>
        </pc:sldMkLst>
      </pc:sldChg>
      <pc:sldChg chg="delSp mod delAnim">
        <pc:chgData name="Dr. Tammé Shinshuri" userId="fc8b3004-5a83-4a78-99f2-f75a2ab84926" providerId="ADAL" clId="{12C651E5-848D-4549-9C97-A190D4FD6416}" dt="2023-09-11T22:26:01.252" v="6" actId="478"/>
        <pc:sldMkLst>
          <pc:docMk/>
          <pc:sldMk cId="4228244480" sldId="311"/>
        </pc:sldMkLst>
        <pc:spChg chg="del">
          <ac:chgData name="Dr. Tammé Shinshuri" userId="fc8b3004-5a83-4a78-99f2-f75a2ab84926" providerId="ADAL" clId="{12C651E5-848D-4549-9C97-A190D4FD6416}" dt="2023-09-11T22:26:01.252" v="6" actId="478"/>
          <ac:spMkLst>
            <pc:docMk/>
            <pc:sldMk cId="4228244480" sldId="311"/>
            <ac:spMk id="10" creationId="{D3F3D660-30B0-02F9-D2E8-3228FDA7D408}"/>
          </ac:spMkLst>
        </pc:spChg>
      </pc:sldChg>
      <pc:sldChg chg="delSp mod delAnim">
        <pc:chgData name="Dr. Tammé Shinshuri" userId="fc8b3004-5a83-4a78-99f2-f75a2ab84926" providerId="ADAL" clId="{12C651E5-848D-4549-9C97-A190D4FD6416}" dt="2023-09-11T22:26:05.860" v="7" actId="478"/>
        <pc:sldMkLst>
          <pc:docMk/>
          <pc:sldMk cId="762193683" sldId="312"/>
        </pc:sldMkLst>
        <pc:spChg chg="del">
          <ac:chgData name="Dr. Tammé Shinshuri" userId="fc8b3004-5a83-4a78-99f2-f75a2ab84926" providerId="ADAL" clId="{12C651E5-848D-4549-9C97-A190D4FD6416}" dt="2023-09-11T22:26:05.860" v="7" actId="478"/>
          <ac:spMkLst>
            <pc:docMk/>
            <pc:sldMk cId="762193683" sldId="312"/>
            <ac:spMk id="10" creationId="{D3F3D660-30B0-02F9-D2E8-3228FDA7D4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EF468-66E0-49D2-BE97-8B376E2E827F}" type="datetimeFigureOut">
              <a:rPr lang="en-US" smtClean="0"/>
              <a:pPr/>
              <a:t>9/11/2023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Carbon Emissions Review, Part 2</a:t>
            </a:r>
          </a:p>
          <a:p>
            <a:endParaRPr lang="en-US" dirty="0"/>
          </a:p>
          <a:p>
            <a:pPr marL="237127" indent="-237127">
              <a:buFont typeface="+mj-lt"/>
              <a:buAutoNum type="arabicPeriod"/>
            </a:pPr>
            <a:r>
              <a:rPr lang="en-US" b="1" dirty="0"/>
              <a:t>Introduce </a:t>
            </a:r>
            <a:r>
              <a:rPr lang="en-US" b="0" dirty="0"/>
              <a:t>yourself</a:t>
            </a:r>
            <a:r>
              <a:rPr lang="en-US" b="0" baseline="0" dirty="0"/>
              <a:t>, as needed.</a:t>
            </a:r>
            <a:endParaRPr lang="en-US" b="0" dirty="0"/>
          </a:p>
          <a:p>
            <a:pPr marL="237127" indent="-237127">
              <a:buFont typeface="+mj-lt"/>
              <a:buAutoNum type="arabicPeriod"/>
            </a:pPr>
            <a:r>
              <a:rPr lang="en-US" b="1" dirty="0"/>
              <a:t>Ask </a:t>
            </a:r>
            <a:r>
              <a:rPr lang="en-US" b="0" dirty="0"/>
              <a:t>students</a:t>
            </a:r>
            <a:r>
              <a:rPr lang="en-US" b="0" baseline="0" dirty="0"/>
              <a:t> to introduce themselves, as needed.</a:t>
            </a:r>
          </a:p>
          <a:p>
            <a:pPr marL="237127" indent="-237127">
              <a:buFont typeface="+mj-lt"/>
              <a:buAutoNum type="arabicPeriod"/>
            </a:pPr>
            <a:r>
              <a:rPr lang="en-US" b="1" baseline="0" dirty="0"/>
              <a:t>Ask</a:t>
            </a:r>
            <a:r>
              <a:rPr lang="en-US" b="0" baseline="0" dirty="0"/>
              <a:t> students to share the following:</a:t>
            </a:r>
          </a:p>
          <a:p>
            <a:pPr marL="711324" lvl="1" indent="-237127">
              <a:buFont typeface="Arial" panose="020B0604020202020204" pitchFamily="34" charset="0"/>
              <a:buChar char="•"/>
            </a:pPr>
            <a:r>
              <a:rPr lang="en-US" b="0" baseline="0" dirty="0"/>
              <a:t>What is your name?</a:t>
            </a:r>
          </a:p>
          <a:p>
            <a:pPr marL="711324" lvl="1" indent="-237127">
              <a:buFont typeface="Arial" panose="020B0604020202020204" pitchFamily="34" charset="0"/>
              <a:buChar char="•"/>
            </a:pPr>
            <a:r>
              <a:rPr lang="en-US" b="0" baseline="0" dirty="0"/>
              <a:t>One fun fact about yourself.</a:t>
            </a:r>
          </a:p>
          <a:p>
            <a:pPr marL="711324" lvl="1" indent="-23712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37127" indent="-237127">
              <a:buFont typeface="+mj-lt"/>
              <a:buAutoNum type="arabicPeriod"/>
            </a:pPr>
            <a:r>
              <a:rPr lang="en-US" b="1" dirty="0"/>
              <a:t>Review </a:t>
            </a:r>
            <a:r>
              <a:rPr lang="en-US" b="0" dirty="0"/>
              <a:t>the topics to be discussed</a:t>
            </a:r>
            <a:r>
              <a:rPr lang="en-US" b="0" baseline="0" dirty="0"/>
              <a:t>.</a:t>
            </a:r>
          </a:p>
          <a:p>
            <a:pPr marL="237127" marR="0" lvl="0" indent="-23712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37127" indent="-237127">
              <a:buFont typeface="+mj-lt"/>
              <a:buAutoNum type="arabicPeriod"/>
            </a:pPr>
            <a:r>
              <a:rPr lang="en-US" b="1" dirty="0"/>
              <a:t>Ask </a:t>
            </a:r>
            <a:r>
              <a:rPr lang="en-US" b="0" dirty="0"/>
              <a:t>learners to access the RITMO Community and login to their Member Account</a:t>
            </a:r>
            <a:r>
              <a:rPr lang="en-US" b="0" baseline="0" dirty="0"/>
              <a:t>.</a:t>
            </a:r>
          </a:p>
          <a:p>
            <a:pPr marL="237127" indent="-23712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37127" indent="-237127">
              <a:buFont typeface="+mj-lt"/>
              <a:buAutoNum type="arabicPeriod"/>
            </a:pPr>
            <a:r>
              <a:rPr lang="en-US" b="1" baseline="0" dirty="0"/>
              <a:t>Ask</a:t>
            </a:r>
            <a:r>
              <a:rPr lang="en-US" b="0" baseline="0" dirty="0"/>
              <a:t> learners to reread Lesson 3: Carbon Emissions, Part 2.</a:t>
            </a:r>
          </a:p>
          <a:p>
            <a:pPr marL="0" indent="0">
              <a:buFont typeface="+mj-lt"/>
              <a:buNone/>
            </a:pPr>
            <a:endParaRPr lang="en-US" b="0" baseline="0" dirty="0"/>
          </a:p>
          <a:p>
            <a:r>
              <a:rPr lang="en-US" b="1" baseline="0" dirty="0"/>
              <a:t>Time: </a:t>
            </a:r>
            <a:r>
              <a:rPr lang="en-US" b="0" baseline="0" dirty="0"/>
              <a:t>5-</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Greenhouse Gases + Periodic Table</a:t>
            </a:r>
          </a:p>
          <a:p>
            <a:endParaRPr lang="en-US" dirty="0"/>
          </a:p>
          <a:p>
            <a:pPr marL="237127" indent="-23712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5:12-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1644831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Greenhouse Gases + Periodic Table (cont.)</a:t>
            </a:r>
          </a:p>
          <a:p>
            <a:endParaRPr lang="en-US" dirty="0"/>
          </a:p>
          <a:p>
            <a:pPr marL="237127" indent="-237127">
              <a:buFont typeface="+mj-lt"/>
              <a:buAutoNum type="arabicPeriod"/>
            </a:pPr>
            <a:r>
              <a:rPr lang="en-US" b="1" dirty="0"/>
              <a:t>Review </a:t>
            </a:r>
            <a:r>
              <a:rPr lang="en-US" b="0" dirty="0"/>
              <a:t>the video with learners.</a:t>
            </a:r>
            <a:endParaRPr lang="en-US" b="0" baseline="0" dirty="0"/>
          </a:p>
          <a:p>
            <a:endParaRPr lang="en-US" b="0" baseline="0" dirty="0"/>
          </a:p>
          <a:p>
            <a:r>
              <a:rPr lang="en-US" b="1" baseline="0" dirty="0"/>
              <a:t>Time: </a:t>
            </a:r>
            <a:r>
              <a:rPr lang="en-US" b="0" baseline="0" dirty="0"/>
              <a:t>5:39-</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4103337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Global Warming</a:t>
            </a:r>
          </a:p>
          <a:p>
            <a:endParaRPr lang="en-US" dirty="0"/>
          </a:p>
          <a:p>
            <a:pPr marL="237127" indent="-237127">
              <a:buFont typeface="+mj-lt"/>
              <a:buAutoNum type="arabicPeriod"/>
            </a:pPr>
            <a:r>
              <a:rPr lang="en-US" b="1" dirty="0"/>
              <a:t>Review</a:t>
            </a:r>
            <a:r>
              <a:rPr lang="en-US" b="0" dirty="0"/>
              <a:t> the video with learners.</a:t>
            </a:r>
            <a:endParaRPr lang="en-US" b="0" baseline="0" dirty="0"/>
          </a:p>
          <a:p>
            <a:endParaRPr lang="en-US" b="0" baseline="0" dirty="0"/>
          </a:p>
          <a:p>
            <a:r>
              <a:rPr lang="en-US" b="1" baseline="0" dirty="0"/>
              <a:t>Time: </a:t>
            </a:r>
            <a:r>
              <a:rPr lang="en-US" b="0" baseline="0" dirty="0"/>
              <a:t>2:29-</a:t>
            </a:r>
            <a:r>
              <a:rPr lang="en-US" baseline="0" dirty="0"/>
              <a:t>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3418835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1" dirty="0"/>
              <a:t>Gamification Quiz</a:t>
            </a:r>
          </a:p>
          <a:p>
            <a:endParaRPr lang="en-US" sz="1200" dirty="0"/>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Review Lesson 3: </a:t>
            </a:r>
            <a:r>
              <a:rPr lang="en-US" sz="1200">
                <a:effectLst/>
                <a:latin typeface="Open Sans" panose="020B0606030504020204" pitchFamily="34" charset="0"/>
                <a:ea typeface="Calibri" panose="020F0502020204030204" pitchFamily="34" charset="0"/>
              </a:rPr>
              <a:t>Carbon Emissions Review, </a:t>
            </a:r>
            <a:r>
              <a:rPr lang="en-US" sz="1200" dirty="0">
                <a:effectLst/>
                <a:latin typeface="Open Sans" panose="020B0606030504020204" pitchFamily="34" charset="0"/>
                <a:ea typeface="Calibri" panose="020F0502020204030204" pitchFamily="34" charset="0"/>
              </a:rPr>
              <a:t>Part 2 with participants.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Use the Gamification Point Scale to keep track of each student’s score.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Conduct a round robin with participants and have them answer the questions. Note: A correct answer the participant receives the positive points and value.. An incorrect answer participant receives negative points and value.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Keep a tally of all points and dollar value earned by each participant for each gamification review activity.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Participants must complete the full </a:t>
            </a:r>
            <a:r>
              <a:rPr lang="en-US" sz="1200" dirty="0" err="1">
                <a:effectLst/>
                <a:latin typeface="Open Sans" panose="020B0606030504020204" pitchFamily="34" charset="0"/>
                <a:ea typeface="Calibri" panose="020F0502020204030204" pitchFamily="34" charset="0"/>
              </a:rPr>
              <a:t>eCourse</a:t>
            </a:r>
            <a:r>
              <a:rPr lang="en-US" sz="1200" dirty="0">
                <a:effectLst/>
                <a:latin typeface="Open Sans" panose="020B0606030504020204" pitchFamily="34" charset="0"/>
                <a:ea typeface="Calibri" panose="020F0502020204030204" pitchFamily="34" charset="0"/>
              </a:rPr>
              <a:t> (</a:t>
            </a:r>
            <a:r>
              <a:rPr lang="en-US" sz="1200" dirty="0" err="1">
                <a:effectLst/>
                <a:latin typeface="Open Sans" panose="020B0606030504020204" pitchFamily="34" charset="0"/>
                <a:ea typeface="Calibri" panose="020F0502020204030204" pitchFamily="34" charset="0"/>
              </a:rPr>
              <a:t>eModule</a:t>
            </a:r>
            <a:r>
              <a:rPr lang="en-US" sz="1200" dirty="0">
                <a:effectLst/>
                <a:latin typeface="Open Sans" panose="020B0606030504020204" pitchFamily="34" charset="0"/>
                <a:ea typeface="Calibri" panose="020F0502020204030204" pitchFamily="34" charset="0"/>
              </a:rPr>
              <a:t> + </a:t>
            </a:r>
            <a:r>
              <a:rPr lang="en-US" sz="1200" dirty="0" err="1">
                <a:effectLst/>
                <a:latin typeface="Open Sans" panose="020B0606030504020204" pitchFamily="34" charset="0"/>
                <a:ea typeface="Calibri" panose="020F0502020204030204" pitchFamily="34" charset="0"/>
              </a:rPr>
              <a:t>eClass</a:t>
            </a:r>
            <a:r>
              <a:rPr lang="en-US" sz="1200" dirty="0">
                <a:effectLst/>
                <a:latin typeface="Open Sans" panose="020B0606030504020204" pitchFamily="34" charset="0"/>
                <a:ea typeface="Calibri" panose="020F0502020204030204" pitchFamily="34" charset="0"/>
              </a:rPr>
              <a:t>) to earn their stipend at the end of the training.</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sz="1800" dirty="0">
              <a:effectLst/>
              <a:latin typeface="Calibri" panose="020F0502020204030204" pitchFamily="34" charset="0"/>
              <a:ea typeface="Calibri" panose="020F0502020204030204" pitchFamily="34" charset="0"/>
            </a:endParaRP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150812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3450963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2549847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3419838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435862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#6</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2543851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#7</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41512519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9/11/2023</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9/11/2023</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9/11/2023</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9/11/2023</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9/11/2023</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9/11/2023</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XuBGHwojTnc?si=KqVWzvsy5v_8aOjg" TargetMode="External"/><Relationship Id="rId7" Type="http://schemas.openxmlformats.org/officeDocument/2006/relationships/hyperlink" Target="https://youtu.be/LftDco23uZ8?si=ApZngDSvbne6IA3s"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youtu.be/myid2cAVqP4?si=995rQT4dyN3D9m4L" TargetMode="External"/><Relationship Id="rId5" Type="http://schemas.openxmlformats.org/officeDocument/2006/relationships/hyperlink" Target="https://youtu.be/DlnUCNZspEk?si=VxBfHI9LfuCCGHiP" TargetMode="Externa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youtu.be/DQPF_n-7Ww4?si=ShL-77bnz-BxGW_e"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youtu.be/PqxMzKLYrZ4?si=M1ACN9ppd4HwdrOq"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Carbon Emissions Review, Part 2</a:t>
            </a:r>
          </a:p>
        </p:txBody>
      </p:sp>
      <p:sp>
        <p:nvSpPr>
          <p:cNvPr id="3" name="Subtitle 2"/>
          <p:cNvSpPr>
            <a:spLocks noGrp="1"/>
          </p:cNvSpPr>
          <p:nvPr>
            <p:ph type="subTitle" idx="1"/>
          </p:nvPr>
        </p:nvSpPr>
        <p:spPr/>
        <p:txBody>
          <a:bodyPr>
            <a:normAutofit fontScale="92500" lnSpcReduction="10000"/>
          </a:bodyPr>
          <a:lstStyle/>
          <a:p>
            <a:r>
              <a:rPr lang="en-US" dirty="0"/>
              <a:t>The Periodic Table and</a:t>
            </a:r>
          </a:p>
          <a:p>
            <a:r>
              <a:rPr lang="en-US" dirty="0"/>
              <a:t>Greenhouse Gases</a:t>
            </a:r>
          </a:p>
        </p:txBody>
      </p:sp>
      <p:sp>
        <p:nvSpPr>
          <p:cNvPr id="6" name="Date Placeholder 5"/>
          <p:cNvSpPr>
            <a:spLocks noGrp="1"/>
          </p:cNvSpPr>
          <p:nvPr>
            <p:ph type="dt" sz="half" idx="10"/>
          </p:nvPr>
        </p:nvSpPr>
        <p:spPr/>
        <p:txBody>
          <a:bodyPr/>
          <a:lstStyle/>
          <a:p>
            <a:fld id="{0DD594AE-388C-4DF7-B194-5BBFDE110EDF}" type="datetime1">
              <a:rPr lang="en-US" smtClean="0"/>
              <a:t>9/11/2023</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6934200" cy="4648200"/>
          </a:xfrm>
        </p:spPr>
        <p:txBody>
          <a:bodyPr>
            <a:normAutofit/>
          </a:bodyPr>
          <a:lstStyle/>
          <a:p>
            <a:pPr marL="463550" indent="-354013"/>
            <a:r>
              <a:rPr lang="en-US" dirty="0"/>
              <a:t>Review Time</a:t>
            </a:r>
          </a:p>
          <a:p>
            <a:pPr marL="463550" indent="-354013"/>
            <a:r>
              <a:rPr lang="en-US" dirty="0"/>
              <a:t>Greenhouse Gases + Periodic Table</a:t>
            </a:r>
          </a:p>
          <a:p>
            <a:pPr marL="463550" indent="-354013"/>
            <a:r>
              <a:rPr lang="en-US" dirty="0"/>
              <a:t>Global Warming: Causes + Effects</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8" name="Picture 7" descr="A smokestack with the word co2 in the sky&#10;&#10;Description automatically generated">
            <a:extLst>
              <a:ext uri="{FF2B5EF4-FFF2-40B4-BE49-F238E27FC236}">
                <a16:creationId xmlns:a16="http://schemas.microsoft.com/office/drawing/2014/main" id="{10E20A8C-E157-8C32-3623-9641914AD2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624" y="1600200"/>
            <a:ext cx="4452775" cy="29718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3: Carbon Emissions, Part 2.</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greenhouse gases + periodic table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4</a:t>
            </a:fld>
            <a:endParaRPr lang="en-US"/>
          </a:p>
        </p:txBody>
      </p:sp>
      <p:sp>
        <p:nvSpPr>
          <p:cNvPr id="9" name="TextBox 8">
            <a:extLst>
              <a:ext uri="{FF2B5EF4-FFF2-40B4-BE49-F238E27FC236}">
                <a16:creationId xmlns:a16="http://schemas.microsoft.com/office/drawing/2014/main" id="{80A3C464-B168-3221-B4E9-4C5FD4B63340}"/>
              </a:ext>
            </a:extLst>
          </p:cNvPr>
          <p:cNvSpPr txBox="1"/>
          <p:nvPr/>
        </p:nvSpPr>
        <p:spPr>
          <a:xfrm>
            <a:off x="762000" y="2209800"/>
            <a:ext cx="32766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CO</a:t>
            </a:r>
            <a:r>
              <a:rPr lang="en-US" sz="3200" baseline="-25000" dirty="0">
                <a:latin typeface="Open Sans" panose="020B0606030504020204" pitchFamily="34" charset="0"/>
                <a:ea typeface="Open Sans" panose="020B0606030504020204" pitchFamily="34" charset="0"/>
                <a:cs typeface="Open Sans" panose="020B0606030504020204" pitchFamily="34" charset="0"/>
              </a:rPr>
              <a:t>2 </a:t>
            </a:r>
            <a:r>
              <a:rPr lang="en-US" sz="3200" dirty="0">
                <a:latin typeface="Open Sans" panose="020B0606030504020204" pitchFamily="34" charset="0"/>
                <a:ea typeface="Open Sans" panose="020B0606030504020204" pitchFamily="34" charset="0"/>
                <a:cs typeface="Open Sans" panose="020B0606030504020204" pitchFamily="34" charset="0"/>
              </a:rPr>
              <a:t>Elements </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9">
            <a:extLst>
              <a:ext uri="{FF2B5EF4-FFF2-40B4-BE49-F238E27FC236}">
                <a16:creationId xmlns:a16="http://schemas.microsoft.com/office/drawing/2014/main" id="{B3352ACA-4B92-9078-F1BC-716C026B228F}"/>
              </a:ext>
            </a:extLst>
          </p:cNvPr>
          <p:cNvSpPr/>
          <p:nvPr/>
        </p:nvSpPr>
        <p:spPr>
          <a:xfrm>
            <a:off x="1485900" y="3167195"/>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5:12 minutes</a:t>
            </a:r>
          </a:p>
        </p:txBody>
      </p:sp>
      <p:sp>
        <p:nvSpPr>
          <p:cNvPr id="7" name="TextBox 6">
            <a:extLst>
              <a:ext uri="{FF2B5EF4-FFF2-40B4-BE49-F238E27FC236}">
                <a16:creationId xmlns:a16="http://schemas.microsoft.com/office/drawing/2014/main" id="{E15B5225-42F0-D7B1-E8F3-8137F9028DDF}"/>
              </a:ext>
            </a:extLst>
          </p:cNvPr>
          <p:cNvSpPr txBox="1"/>
          <p:nvPr/>
        </p:nvSpPr>
        <p:spPr>
          <a:xfrm>
            <a:off x="4260056" y="2209800"/>
            <a:ext cx="32766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CH</a:t>
            </a:r>
            <a:r>
              <a:rPr lang="en-US" sz="3200" baseline="-25000" dirty="0">
                <a:latin typeface="Open Sans" panose="020B0606030504020204" pitchFamily="34" charset="0"/>
                <a:ea typeface="Open Sans" panose="020B0606030504020204" pitchFamily="34" charset="0"/>
                <a:cs typeface="Open Sans" panose="020B0606030504020204" pitchFamily="34" charset="0"/>
              </a:rPr>
              <a:t>4 </a:t>
            </a:r>
            <a:r>
              <a:rPr lang="en-US" sz="3200" dirty="0">
                <a:latin typeface="Open Sans" panose="020B0606030504020204" pitchFamily="34" charset="0"/>
                <a:ea typeface="Open Sans" panose="020B0606030504020204" pitchFamily="34" charset="0"/>
                <a:cs typeface="Open Sans" panose="020B0606030504020204" pitchFamily="34" charset="0"/>
              </a:rPr>
              <a:t>Elements </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extLst>
              <a:ext uri="{FF2B5EF4-FFF2-40B4-BE49-F238E27FC236}">
                <a16:creationId xmlns:a16="http://schemas.microsoft.com/office/drawing/2014/main" id="{AA5188EE-C445-965A-A599-E7AC53CB9025}"/>
              </a:ext>
            </a:extLst>
          </p:cNvPr>
          <p:cNvSpPr/>
          <p:nvPr/>
        </p:nvSpPr>
        <p:spPr>
          <a:xfrm>
            <a:off x="4983956" y="3167195"/>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5"/>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FEA0132D-90AB-117D-5701-53418F850D99}"/>
              </a:ext>
            </a:extLst>
          </p:cNvPr>
          <p:cNvSpPr txBox="1"/>
          <p:nvPr/>
        </p:nvSpPr>
        <p:spPr>
          <a:xfrm>
            <a:off x="792956" y="4175026"/>
            <a:ext cx="32766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N</a:t>
            </a:r>
            <a:r>
              <a:rPr lang="en-US" sz="3200" baseline="-25000" dirty="0">
                <a:latin typeface="Open Sans" panose="020B0606030504020204" pitchFamily="34" charset="0"/>
                <a:ea typeface="Open Sans" panose="020B0606030504020204" pitchFamily="34" charset="0"/>
                <a:cs typeface="Open Sans" panose="020B0606030504020204" pitchFamily="34" charset="0"/>
              </a:rPr>
              <a:t>2</a:t>
            </a:r>
            <a:r>
              <a:rPr lang="en-US" sz="3200" dirty="0">
                <a:latin typeface="Open Sans" panose="020B0606030504020204" pitchFamily="34" charset="0"/>
                <a:ea typeface="Open Sans" panose="020B0606030504020204" pitchFamily="34" charset="0"/>
                <a:cs typeface="Open Sans" panose="020B0606030504020204" pitchFamily="34" charset="0"/>
              </a:rPr>
              <a:t>O</a:t>
            </a:r>
            <a:r>
              <a:rPr lang="en-US" sz="3200" baseline="-25000" dirty="0">
                <a:latin typeface="Open Sans" panose="020B0606030504020204" pitchFamily="34" charset="0"/>
                <a:ea typeface="Open Sans" panose="020B0606030504020204" pitchFamily="34" charset="0"/>
                <a:cs typeface="Open Sans" panose="020B0606030504020204" pitchFamily="34" charset="0"/>
              </a:rPr>
              <a:t> </a:t>
            </a:r>
            <a:r>
              <a:rPr lang="en-US" sz="3200" dirty="0">
                <a:latin typeface="Open Sans" panose="020B0606030504020204" pitchFamily="34" charset="0"/>
                <a:ea typeface="Open Sans" panose="020B0606030504020204" pitchFamily="34" charset="0"/>
                <a:cs typeface="Open Sans" panose="020B0606030504020204" pitchFamily="34" charset="0"/>
              </a:rPr>
              <a:t>Elements </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Rounded Corners 13">
            <a:extLst>
              <a:ext uri="{FF2B5EF4-FFF2-40B4-BE49-F238E27FC236}">
                <a16:creationId xmlns:a16="http://schemas.microsoft.com/office/drawing/2014/main" id="{A0F7CCAC-047A-E562-E3C5-74979BA06DF3}"/>
              </a:ext>
            </a:extLst>
          </p:cNvPr>
          <p:cNvSpPr/>
          <p:nvPr/>
        </p:nvSpPr>
        <p:spPr>
          <a:xfrm>
            <a:off x="1516856" y="5132421"/>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6"/>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F42CF335-9A94-B47A-3DE7-27603F238B23}"/>
              </a:ext>
            </a:extLst>
          </p:cNvPr>
          <p:cNvSpPr txBox="1"/>
          <p:nvPr/>
        </p:nvSpPr>
        <p:spPr>
          <a:xfrm>
            <a:off x="4168378" y="4162220"/>
            <a:ext cx="32766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CO</a:t>
            </a:r>
            <a:r>
              <a:rPr lang="en-US" sz="3200" baseline="-25000" dirty="0">
                <a:latin typeface="Open Sans" panose="020B0606030504020204" pitchFamily="34" charset="0"/>
                <a:ea typeface="Open Sans" panose="020B0606030504020204" pitchFamily="34" charset="0"/>
                <a:cs typeface="Open Sans" panose="020B0606030504020204" pitchFamily="34" charset="0"/>
              </a:rPr>
              <a:t> </a:t>
            </a:r>
            <a:r>
              <a:rPr lang="en-US" sz="3200" dirty="0">
                <a:latin typeface="Open Sans" panose="020B0606030504020204" pitchFamily="34" charset="0"/>
                <a:ea typeface="Open Sans" panose="020B0606030504020204" pitchFamily="34" charset="0"/>
                <a:cs typeface="Open Sans" panose="020B0606030504020204" pitchFamily="34" charset="0"/>
              </a:rPr>
              <a:t>Elements </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Rounded Corners 15">
            <a:extLst>
              <a:ext uri="{FF2B5EF4-FFF2-40B4-BE49-F238E27FC236}">
                <a16:creationId xmlns:a16="http://schemas.microsoft.com/office/drawing/2014/main" id="{5F3E4608-6CF4-3992-C0E9-BA7FA9F6702A}"/>
              </a:ext>
            </a:extLst>
          </p:cNvPr>
          <p:cNvSpPr/>
          <p:nvPr/>
        </p:nvSpPr>
        <p:spPr>
          <a:xfrm>
            <a:off x="4892278" y="5125419"/>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7"/>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34275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greenhouse gases + periodic table (cont.)</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5</a:t>
            </a:fld>
            <a:endParaRPr lang="en-US"/>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5:39 minutes</a:t>
            </a:r>
          </a:p>
        </p:txBody>
      </p:sp>
      <p:sp>
        <p:nvSpPr>
          <p:cNvPr id="13" name="TextBox 12">
            <a:extLst>
              <a:ext uri="{FF2B5EF4-FFF2-40B4-BE49-F238E27FC236}">
                <a16:creationId xmlns:a16="http://schemas.microsoft.com/office/drawing/2014/main" id="{FEA0132D-90AB-117D-5701-53418F850D99}"/>
              </a:ext>
            </a:extLst>
          </p:cNvPr>
          <p:cNvSpPr txBox="1"/>
          <p:nvPr/>
        </p:nvSpPr>
        <p:spPr>
          <a:xfrm>
            <a:off x="2324100" y="3005005"/>
            <a:ext cx="32766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O</a:t>
            </a:r>
            <a:r>
              <a:rPr lang="en-US" sz="3200" baseline="-25000" dirty="0">
                <a:latin typeface="Open Sans" panose="020B0606030504020204" pitchFamily="34" charset="0"/>
                <a:ea typeface="Open Sans" panose="020B0606030504020204" pitchFamily="34" charset="0"/>
                <a:cs typeface="Open Sans" panose="020B0606030504020204" pitchFamily="34" charset="0"/>
              </a:rPr>
              <a:t>3 </a:t>
            </a:r>
            <a:r>
              <a:rPr lang="en-US" sz="3200" dirty="0">
                <a:latin typeface="Open Sans" panose="020B0606030504020204" pitchFamily="34" charset="0"/>
                <a:ea typeface="Open Sans" panose="020B0606030504020204" pitchFamily="34" charset="0"/>
                <a:cs typeface="Open Sans" panose="020B0606030504020204" pitchFamily="34" charset="0"/>
              </a:rPr>
              <a:t>Elements </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Rounded Corners 13">
            <a:extLst>
              <a:ext uri="{FF2B5EF4-FFF2-40B4-BE49-F238E27FC236}">
                <a16:creationId xmlns:a16="http://schemas.microsoft.com/office/drawing/2014/main" id="{A0F7CCAC-047A-E562-E3C5-74979BA06DF3}"/>
              </a:ext>
            </a:extLst>
          </p:cNvPr>
          <p:cNvSpPr/>
          <p:nvPr/>
        </p:nvSpPr>
        <p:spPr>
          <a:xfrm>
            <a:off x="3048000" y="3962400"/>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62455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global warming</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781800" cy="4934712"/>
          </a:xfrm>
        </p:spPr>
        <p:txBody>
          <a:bodyPr>
            <a:normAutofit/>
          </a:bodyPr>
          <a:lstStyle/>
          <a:p>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6</a:t>
            </a:fld>
            <a:endParaRPr lang="en-US"/>
          </a:p>
        </p:txBody>
      </p:sp>
      <p:sp>
        <p:nvSpPr>
          <p:cNvPr id="9" name="TextBox 8">
            <a:extLst>
              <a:ext uri="{FF2B5EF4-FFF2-40B4-BE49-F238E27FC236}">
                <a16:creationId xmlns:a16="http://schemas.microsoft.com/office/drawing/2014/main" id="{C193DFB6-9CD7-48BA-DAC5-4E82D991E85F}"/>
              </a:ext>
            </a:extLst>
          </p:cNvPr>
          <p:cNvSpPr txBox="1"/>
          <p:nvPr/>
        </p:nvSpPr>
        <p:spPr>
          <a:xfrm>
            <a:off x="685800" y="3118991"/>
            <a:ext cx="6019800" cy="1077218"/>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Causes and Effects of Global Warming</a:t>
            </a:r>
          </a:p>
        </p:txBody>
      </p:sp>
      <p:sp>
        <p:nvSpPr>
          <p:cNvPr id="10" name="Rectangle: Rounded Corners 9">
            <a:extLst>
              <a:ext uri="{FF2B5EF4-FFF2-40B4-BE49-F238E27FC236}">
                <a16:creationId xmlns:a16="http://schemas.microsoft.com/office/drawing/2014/main" id="{45E2BEEF-6DEF-37B1-0519-8B6B449AAEB3}"/>
              </a:ext>
            </a:extLst>
          </p:cNvPr>
          <p:cNvSpPr/>
          <p:nvPr/>
        </p:nvSpPr>
        <p:spPr>
          <a:xfrm>
            <a:off x="2705100" y="45192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A picture containing text&#10;&#10;Description automatically generated">
            <a:extLst>
              <a:ext uri="{FF2B5EF4-FFF2-40B4-BE49-F238E27FC236}">
                <a16:creationId xmlns:a16="http://schemas.microsoft.com/office/drawing/2014/main" id="{9E4B3ABC-DA6F-241D-F92D-D1D3C4E4285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82FC3BFC-4C42-6191-DD99-FF38C8117CB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5:59 minutes</a:t>
            </a:r>
          </a:p>
        </p:txBody>
      </p:sp>
    </p:spTree>
    <p:extLst>
      <p:ext uri="{BB962C8B-B14F-4D97-AF65-F5344CB8AC3E}">
        <p14:creationId xmlns:p14="http://schemas.microsoft.com/office/powerpoint/2010/main" val="1794365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9/11/2023</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7</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marR="0" lvl="0" indent="0">
              <a:lnSpc>
                <a:spcPct val="110000"/>
              </a:lnSpc>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Carbon Dioxide is a compound gas made up of one carbon atom and how many oxygen atoms? Enter the answer in the field below.</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342900" indent="-342900"/>
            <a:endParaRPr lang="en-US" sz="3200" dirty="0">
              <a:ea typeface="Cambria" panose="020405030504060302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8</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3337918"/>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8" name="TextBox 7">
            <a:extLst>
              <a:ext uri="{FF2B5EF4-FFF2-40B4-BE49-F238E27FC236}">
                <a16:creationId xmlns:a16="http://schemas.microsoft.com/office/drawing/2014/main" id="{BD53CEAA-2D0C-C759-796F-B6813D200274}"/>
              </a:ext>
            </a:extLst>
          </p:cNvPr>
          <p:cNvSpPr txBox="1"/>
          <p:nvPr/>
        </p:nvSpPr>
        <p:spPr>
          <a:xfrm>
            <a:off x="762000" y="3289012"/>
            <a:ext cx="5588000" cy="584775"/>
          </a:xfrm>
          <a:prstGeom prst="rect">
            <a:avLst/>
          </a:prstGeom>
          <a:solidFill>
            <a:schemeClr val="bg1">
              <a:lumMod val="85000"/>
            </a:schemeClr>
          </a:solidFill>
          <a:ln w="12700">
            <a:noFill/>
          </a:ln>
          <a:effectLst/>
        </p:spPr>
        <p:txBody>
          <a:bodyPr wrap="square" rtlCol="0">
            <a:spAutoFit/>
          </a:bodyPr>
          <a:lstStyle/>
          <a:p>
            <a:endPar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64059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marR="0" lvl="0" indent="-342900">
              <a:spcBef>
                <a:spcPts val="0"/>
              </a:spcBef>
              <a:spcAft>
                <a:spcPts val="0"/>
              </a:spcAft>
              <a:buFont typeface="+mj-lt"/>
              <a:buAutoNum type="arabicPeriod"/>
            </a:pPr>
            <a:r>
              <a:rPr lang="en-US" sz="3200" dirty="0">
                <a:effectLst/>
                <a:latin typeface="Open Sans" panose="020B0606030504020204" pitchFamily="34" charset="0"/>
                <a:ea typeface="Cambria" panose="02040503050406030204" pitchFamily="18" charset="0"/>
                <a:cs typeface="Times New Roman" panose="02020603050405020304" pitchFamily="18" charset="0"/>
              </a:rPr>
              <a:t>Nitrous Oxide is a compound gas made up of what quantity of the following elements? Select the best answer.</a:t>
            </a:r>
          </a:p>
          <a:p>
            <a:pPr marL="342900" marR="0" lvl="0" indent="-342900">
              <a:spcBef>
                <a:spcPts val="0"/>
              </a:spcBef>
              <a:spcAft>
                <a:spcPts val="0"/>
              </a:spcAft>
              <a:buFont typeface="+mj-lt"/>
              <a:buAutoNum type="arabicPeriod"/>
            </a:pPr>
            <a:endParaRPr lang="en-US" sz="1000" dirty="0">
              <a:effectLst/>
              <a:latin typeface="Open Sans" panose="020B0606030504020204" pitchFamily="34" charset="0"/>
              <a:ea typeface="Cambria" panose="02040503050406030204" pitchFamily="18" charset="0"/>
              <a:cs typeface="Times New Roman" panose="02020603050405020304" pitchFamily="18" charset="0"/>
            </a:endParaRPr>
          </a:p>
          <a:p>
            <a:pPr marL="775843" lvl="1" indent="-3429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One nitrogen atom and two oxygen atoms</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775843" lvl="1" indent="-3429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Two nitrogen atoms and two oxygen atoms</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775843" lvl="1" indent="-3429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Two nitrogen atoms and one oxygen atom</a:t>
            </a:r>
            <a:endParaRPr lang="en-US" sz="2800" dirty="0">
              <a:latin typeface="Century Gothic" panose="020B0502020202020204" pitchFamily="34" charset="0"/>
              <a:ea typeface="Cambria" panose="02040503050406030204" pitchFamily="18" charset="0"/>
              <a:cs typeface="Times New Roman" panose="02020603050405020304" pitchFamily="18" charset="0"/>
            </a:endParaRPr>
          </a:p>
          <a:p>
            <a:pPr marL="775843" lvl="1" indent="-342900">
              <a:spcBef>
                <a:spcPts val="0"/>
              </a:spcBef>
              <a:buFont typeface="+mj-lt"/>
              <a:buAutoNum type="alphaUcPeriod"/>
            </a:pPr>
            <a:r>
              <a:rPr lang="en-US" sz="2800" dirty="0">
                <a:effectLst/>
                <a:latin typeface="Open Sans" panose="020B0606030504020204" pitchFamily="34" charset="0"/>
                <a:ea typeface="Cambria" panose="02040503050406030204" pitchFamily="18" charset="0"/>
              </a:rPr>
              <a:t>One nitrogen atom and one oxygen atom</a:t>
            </a:r>
            <a:endParaRPr lang="en-US" sz="28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9</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48006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4088016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Methane is a compound gas made up of one carbon atom and how many hydrogen atoms? Enter the answer in the field below.</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342900" indent="-342900"/>
            <a:endParaRPr lang="en-US" sz="3200" dirty="0">
              <a:ea typeface="Cambria" panose="020405030504060302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10</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19633" y="3200400"/>
            <a:ext cx="2800767" cy="643253"/>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8" name="TextBox 7">
            <a:extLst>
              <a:ext uri="{FF2B5EF4-FFF2-40B4-BE49-F238E27FC236}">
                <a16:creationId xmlns:a16="http://schemas.microsoft.com/office/drawing/2014/main" id="{8C7A9C2C-DA0E-70EC-5576-8164B25F4779}"/>
              </a:ext>
            </a:extLst>
          </p:cNvPr>
          <p:cNvSpPr txBox="1"/>
          <p:nvPr/>
        </p:nvSpPr>
        <p:spPr>
          <a:xfrm>
            <a:off x="685800" y="3229638"/>
            <a:ext cx="5588000" cy="584775"/>
          </a:xfrm>
          <a:prstGeom prst="rect">
            <a:avLst/>
          </a:prstGeom>
          <a:solidFill>
            <a:schemeClr val="bg1">
              <a:lumMod val="85000"/>
            </a:schemeClr>
          </a:solidFill>
          <a:ln w="12700">
            <a:noFill/>
          </a:ln>
          <a:effectLst/>
        </p:spPr>
        <p:txBody>
          <a:bodyPr wrap="square" rtlCol="0">
            <a:spAutoFit/>
          </a:bodyPr>
          <a:lstStyle/>
          <a:p>
            <a:endPar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56556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Carbon Monoxide is a compound gas made up of one atom from which two elements? Enter the answer in the field below.</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0" indent="0">
              <a:buNone/>
            </a:pPr>
            <a:endParaRPr lang="en-US" sz="3200" dirty="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11</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7975599" y="3247311"/>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8" name="TextBox 7">
            <a:extLst>
              <a:ext uri="{FF2B5EF4-FFF2-40B4-BE49-F238E27FC236}">
                <a16:creationId xmlns:a16="http://schemas.microsoft.com/office/drawing/2014/main" id="{3C07F016-CD77-62A3-02C3-0CE02FF189ED}"/>
              </a:ext>
            </a:extLst>
          </p:cNvPr>
          <p:cNvSpPr txBox="1"/>
          <p:nvPr/>
        </p:nvSpPr>
        <p:spPr>
          <a:xfrm>
            <a:off x="685800" y="3229638"/>
            <a:ext cx="5588000" cy="584775"/>
          </a:xfrm>
          <a:prstGeom prst="rect">
            <a:avLst/>
          </a:prstGeom>
          <a:solidFill>
            <a:schemeClr val="bg1">
              <a:lumMod val="85000"/>
            </a:schemeClr>
          </a:solidFill>
          <a:ln w="12700">
            <a:noFill/>
          </a:ln>
          <a:effectLst/>
        </p:spPr>
        <p:txBody>
          <a:bodyPr wrap="square" rtlCol="0">
            <a:spAutoFit/>
          </a:bodyPr>
          <a:lstStyle/>
          <a:p>
            <a:endPar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48414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10490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cause air pollution from carbon emissions? Select all that apply.</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0" indent="0">
              <a:buNone/>
            </a:pPr>
            <a:endParaRPr lang="en-US" sz="3200" dirty="0">
              <a:ea typeface="Cambria" panose="020405030504060302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Eating</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Smog</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Fire</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Breathing</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12</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28956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2391190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10490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are examples of man-made carbon emissions effecting the planet?</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0" indent="0">
              <a:buNone/>
            </a:pPr>
            <a:endParaRPr lang="en-US" sz="3200" dirty="0">
              <a:ea typeface="Cambria" panose="020405030504060302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Agriculture</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Transportation</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Energy Consumption </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Manufacturing</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13</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28956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4228244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#7</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10490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is not a compound gas? Select the best answer.</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0" indent="0">
              <a:buNone/>
            </a:pPr>
            <a:endParaRPr lang="en-US" sz="3200" dirty="0">
              <a:ea typeface="Cambria" panose="020405030504060302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Carbon Dioxide</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Nitrous Oxide</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Tropospheric Ozone</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Methane</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14</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205068" y="2848691"/>
            <a:ext cx="2996332"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7621936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OT Academy">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6633"/>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6337</TotalTime>
  <Words>1623</Words>
  <Application>Microsoft Office PowerPoint</Application>
  <PresentationFormat>Widescreen</PresentationFormat>
  <Paragraphs>242</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Century Gothic</vt:lpstr>
      <vt:lpstr>Georgia</vt:lpstr>
      <vt:lpstr>Open Sans</vt:lpstr>
      <vt:lpstr>Wingdings 2</vt:lpstr>
      <vt:lpstr>Urban</vt:lpstr>
      <vt:lpstr>Carbon Emissions Review, Part 2</vt:lpstr>
      <vt:lpstr>topics covered</vt:lpstr>
      <vt:lpstr>review time</vt:lpstr>
      <vt:lpstr>greenhouse gases + periodic table</vt:lpstr>
      <vt:lpstr>greenhouse gases + periodic table (cont.)</vt:lpstr>
      <vt:lpstr>global warming</vt:lpstr>
      <vt:lpstr>Gamification Quiz</vt:lpstr>
      <vt:lpstr>question #1</vt:lpstr>
      <vt:lpstr>question #2</vt:lpstr>
      <vt:lpstr>question #3</vt:lpstr>
      <vt:lpstr>question #4</vt:lpstr>
      <vt:lpstr>question #5</vt:lpstr>
      <vt:lpstr>question #6</vt:lpstr>
      <vt:lpstr>question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10</cp:revision>
  <cp:lastPrinted>2023-09-11T22:23:35Z</cp:lastPrinted>
  <dcterms:created xsi:type="dcterms:W3CDTF">2023-06-07T02:51:32Z</dcterms:created>
  <dcterms:modified xsi:type="dcterms:W3CDTF">2023-09-11T22:40:15Z</dcterms:modified>
</cp:coreProperties>
</file>