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6"/>
  </p:notesMasterIdLst>
  <p:sldIdLst>
    <p:sldId id="256" r:id="rId2"/>
    <p:sldId id="257" r:id="rId3"/>
    <p:sldId id="313" r:id="rId4"/>
    <p:sldId id="310" r:id="rId5"/>
    <p:sldId id="314" r:id="rId6"/>
    <p:sldId id="315" r:id="rId7"/>
    <p:sldId id="307" r:id="rId8"/>
    <p:sldId id="299" r:id="rId9"/>
    <p:sldId id="300" r:id="rId10"/>
    <p:sldId id="303" r:id="rId11"/>
    <p:sldId id="304" r:id="rId12"/>
    <p:sldId id="305" r:id="rId13"/>
    <p:sldId id="316" r:id="rId14"/>
    <p:sldId id="31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549" autoAdjust="0"/>
  </p:normalViewPr>
  <p:slideViewPr>
    <p:cSldViewPr>
      <p:cViewPr varScale="1">
        <p:scale>
          <a:sx n="87" d="100"/>
          <a:sy n="87" d="100"/>
        </p:scale>
        <p:origin x="123" y="5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C7777AC1-09A0-4FD1-ADB4-3C2AEA97E012}"/>
    <pc:docChg chg="custSel modSld">
      <pc:chgData name="Dr. Tammé Shinshuri" userId="fc8b3004-5a83-4a78-99f2-f75a2ab84926" providerId="ADAL" clId="{C7777AC1-09A0-4FD1-ADB4-3C2AEA97E012}" dt="2023-09-11T23:54:00.680" v="11" actId="20577"/>
      <pc:docMkLst>
        <pc:docMk/>
      </pc:docMkLst>
      <pc:sldChg chg="modSp mod">
        <pc:chgData name="Dr. Tammé Shinshuri" userId="fc8b3004-5a83-4a78-99f2-f75a2ab84926" providerId="ADAL" clId="{C7777AC1-09A0-4FD1-ADB4-3C2AEA97E012}" dt="2023-09-11T23:54:00.680" v="11" actId="20577"/>
        <pc:sldMkLst>
          <pc:docMk/>
          <pc:sldMk cId="0" sldId="256"/>
        </pc:sldMkLst>
        <pc:spChg chg="mod">
          <ac:chgData name="Dr. Tammé Shinshuri" userId="fc8b3004-5a83-4a78-99f2-f75a2ab84926" providerId="ADAL" clId="{C7777AC1-09A0-4FD1-ADB4-3C2AEA97E012}" dt="2023-09-11T23:54:00.680" v="11" actId="20577"/>
          <ac:spMkLst>
            <pc:docMk/>
            <pc:sldMk cId="0" sldId="256"/>
            <ac:spMk id="3" creationId="{00000000-0000-0000-0000-000000000000}"/>
          </ac:spMkLst>
        </pc:spChg>
      </pc:sldChg>
      <pc:sldChg chg="delSp mod delAnim">
        <pc:chgData name="Dr. Tammé Shinshuri" userId="fc8b3004-5a83-4a78-99f2-f75a2ab84926" providerId="ADAL" clId="{C7777AC1-09A0-4FD1-ADB4-3C2AEA97E012}" dt="2023-09-11T23:49:22.807" v="0" actId="478"/>
        <pc:sldMkLst>
          <pc:docMk/>
          <pc:sldMk cId="764059455" sldId="299"/>
        </pc:sldMkLst>
        <pc:spChg chg="del">
          <ac:chgData name="Dr. Tammé Shinshuri" userId="fc8b3004-5a83-4a78-99f2-f75a2ab84926" providerId="ADAL" clId="{C7777AC1-09A0-4FD1-ADB4-3C2AEA97E012}" dt="2023-09-11T23:49:22.807" v="0" actId="478"/>
          <ac:spMkLst>
            <pc:docMk/>
            <pc:sldMk cId="764059455" sldId="299"/>
            <ac:spMk id="10" creationId="{D3F3D660-30B0-02F9-D2E8-3228FDA7D408}"/>
          </ac:spMkLst>
        </pc:spChg>
      </pc:sldChg>
      <pc:sldChg chg="delSp mod delAnim">
        <pc:chgData name="Dr. Tammé Shinshuri" userId="fc8b3004-5a83-4a78-99f2-f75a2ab84926" providerId="ADAL" clId="{C7777AC1-09A0-4FD1-ADB4-3C2AEA97E012}" dt="2023-09-11T23:49:26.946" v="1" actId="478"/>
        <pc:sldMkLst>
          <pc:docMk/>
          <pc:sldMk cId="4088016419" sldId="300"/>
        </pc:sldMkLst>
        <pc:spChg chg="del">
          <ac:chgData name="Dr. Tammé Shinshuri" userId="fc8b3004-5a83-4a78-99f2-f75a2ab84926" providerId="ADAL" clId="{C7777AC1-09A0-4FD1-ADB4-3C2AEA97E012}" dt="2023-09-11T23:49:26.946" v="1" actId="478"/>
          <ac:spMkLst>
            <pc:docMk/>
            <pc:sldMk cId="4088016419" sldId="300"/>
            <ac:spMk id="10" creationId="{D3F3D660-30B0-02F9-D2E8-3228FDA7D408}"/>
          </ac:spMkLst>
        </pc:spChg>
      </pc:sldChg>
      <pc:sldChg chg="delSp mod delAnim">
        <pc:chgData name="Dr. Tammé Shinshuri" userId="fc8b3004-5a83-4a78-99f2-f75a2ab84926" providerId="ADAL" clId="{C7777AC1-09A0-4FD1-ADB4-3C2AEA97E012}" dt="2023-09-11T23:49:31.538" v="2" actId="478"/>
        <pc:sldMkLst>
          <pc:docMk/>
          <pc:sldMk cId="956556734" sldId="303"/>
        </pc:sldMkLst>
        <pc:spChg chg="del">
          <ac:chgData name="Dr. Tammé Shinshuri" userId="fc8b3004-5a83-4a78-99f2-f75a2ab84926" providerId="ADAL" clId="{C7777AC1-09A0-4FD1-ADB4-3C2AEA97E012}" dt="2023-09-11T23:49:31.538" v="2" actId="478"/>
          <ac:spMkLst>
            <pc:docMk/>
            <pc:sldMk cId="956556734" sldId="303"/>
            <ac:spMk id="10" creationId="{D3F3D660-30B0-02F9-D2E8-3228FDA7D408}"/>
          </ac:spMkLst>
        </pc:spChg>
      </pc:sldChg>
      <pc:sldChg chg="delSp mod delAnim">
        <pc:chgData name="Dr. Tammé Shinshuri" userId="fc8b3004-5a83-4a78-99f2-f75a2ab84926" providerId="ADAL" clId="{C7777AC1-09A0-4FD1-ADB4-3C2AEA97E012}" dt="2023-09-11T23:49:36.237" v="3" actId="478"/>
        <pc:sldMkLst>
          <pc:docMk/>
          <pc:sldMk cId="2348414075" sldId="304"/>
        </pc:sldMkLst>
        <pc:spChg chg="del">
          <ac:chgData name="Dr. Tammé Shinshuri" userId="fc8b3004-5a83-4a78-99f2-f75a2ab84926" providerId="ADAL" clId="{C7777AC1-09A0-4FD1-ADB4-3C2AEA97E012}" dt="2023-09-11T23:49:36.237" v="3" actId="478"/>
          <ac:spMkLst>
            <pc:docMk/>
            <pc:sldMk cId="2348414075" sldId="304"/>
            <ac:spMk id="10" creationId="{D3F3D660-30B0-02F9-D2E8-3228FDA7D408}"/>
          </ac:spMkLst>
        </pc:spChg>
      </pc:sldChg>
      <pc:sldChg chg="delSp mod delAnim">
        <pc:chgData name="Dr. Tammé Shinshuri" userId="fc8b3004-5a83-4a78-99f2-f75a2ab84926" providerId="ADAL" clId="{C7777AC1-09A0-4FD1-ADB4-3C2AEA97E012}" dt="2023-09-11T23:49:38.892" v="4" actId="478"/>
        <pc:sldMkLst>
          <pc:docMk/>
          <pc:sldMk cId="2391190760" sldId="305"/>
        </pc:sldMkLst>
        <pc:spChg chg="del">
          <ac:chgData name="Dr. Tammé Shinshuri" userId="fc8b3004-5a83-4a78-99f2-f75a2ab84926" providerId="ADAL" clId="{C7777AC1-09A0-4FD1-ADB4-3C2AEA97E012}" dt="2023-09-11T23:49:38.892" v="4" actId="478"/>
          <ac:spMkLst>
            <pc:docMk/>
            <pc:sldMk cId="2391190760" sldId="305"/>
            <ac:spMk id="10" creationId="{D3F3D660-30B0-02F9-D2E8-3228FDA7D408}"/>
          </ac:spMkLst>
        </pc:spChg>
      </pc:sldChg>
      <pc:sldChg chg="delSp mod delAnim">
        <pc:chgData name="Dr. Tammé Shinshuri" userId="fc8b3004-5a83-4a78-99f2-f75a2ab84926" providerId="ADAL" clId="{C7777AC1-09A0-4FD1-ADB4-3C2AEA97E012}" dt="2023-09-11T23:49:45.126" v="5" actId="478"/>
        <pc:sldMkLst>
          <pc:docMk/>
          <pc:sldMk cId="3498053505" sldId="316"/>
        </pc:sldMkLst>
        <pc:spChg chg="del">
          <ac:chgData name="Dr. Tammé Shinshuri" userId="fc8b3004-5a83-4a78-99f2-f75a2ab84926" providerId="ADAL" clId="{C7777AC1-09A0-4FD1-ADB4-3C2AEA97E012}" dt="2023-09-11T23:49:45.126" v="5" actId="478"/>
          <ac:spMkLst>
            <pc:docMk/>
            <pc:sldMk cId="3498053505" sldId="316"/>
            <ac:spMk id="10" creationId="{D3F3D660-30B0-02F9-D2E8-3228FDA7D408}"/>
          </ac:spMkLst>
        </pc:spChg>
      </pc:sldChg>
      <pc:sldChg chg="delSp mod delAnim">
        <pc:chgData name="Dr. Tammé Shinshuri" userId="fc8b3004-5a83-4a78-99f2-f75a2ab84926" providerId="ADAL" clId="{C7777AC1-09A0-4FD1-ADB4-3C2AEA97E012}" dt="2023-09-11T23:49:48.816" v="6" actId="478"/>
        <pc:sldMkLst>
          <pc:docMk/>
          <pc:sldMk cId="2229773848" sldId="317"/>
        </pc:sldMkLst>
        <pc:spChg chg="del">
          <ac:chgData name="Dr. Tammé Shinshuri" userId="fc8b3004-5a83-4a78-99f2-f75a2ab84926" providerId="ADAL" clId="{C7777AC1-09A0-4FD1-ADB4-3C2AEA97E012}" dt="2023-09-11T23:49:48.816" v="6" actId="478"/>
          <ac:spMkLst>
            <pc:docMk/>
            <pc:sldMk cId="2229773848" sldId="317"/>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Eco-friendly Emissions Review, Part 1</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By conducting a round robin. (Use the class roster or randomly  select students one-by-one until everyone has introduced themselves)</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5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37127" indent="-237127">
              <a:buFont typeface="+mj-lt"/>
              <a:buAutoNum type="arabicPeriod"/>
            </a:pPr>
            <a:r>
              <a:rPr lang="en-US" b="1" dirty="0"/>
              <a:t>Ask </a:t>
            </a:r>
            <a:r>
              <a:rPr lang="en-US" b="0" dirty="0"/>
              <a:t>learners to access the RITMO Community and login to their Member Account</a:t>
            </a:r>
            <a:r>
              <a:rPr lang="en-US" b="0" baseline="0" dirty="0"/>
              <a:t>.</a:t>
            </a:r>
          </a:p>
          <a:p>
            <a:pPr marL="237127" indent="-23712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37127" indent="-237127">
              <a:buFont typeface="+mj-lt"/>
              <a:buAutoNum type="arabicPeriod"/>
            </a:pPr>
            <a:r>
              <a:rPr lang="en-US" b="1" baseline="0" dirty="0"/>
              <a:t>Ask</a:t>
            </a:r>
            <a:r>
              <a:rPr lang="en-US" b="0" baseline="0" dirty="0"/>
              <a:t> learners to reread Lesson 4: Eco-friendly Emissions, Part 1.</a:t>
            </a:r>
          </a:p>
          <a:p>
            <a:pPr marL="0" indent="0">
              <a:buFont typeface="+mj-lt"/>
              <a:buNone/>
            </a:pPr>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Earth is Changing</a:t>
            </a:r>
          </a:p>
          <a:p>
            <a:endParaRPr lang="en-US" dirty="0"/>
          </a:p>
          <a:p>
            <a:pPr marL="237127" indent="-237127">
              <a:buFont typeface="+mj-lt"/>
              <a:buAutoNum type="arabicPeriod"/>
            </a:pPr>
            <a:r>
              <a:rPr lang="en-US" b="1" dirty="0"/>
              <a:t>Watch </a:t>
            </a:r>
            <a:r>
              <a:rPr lang="en-US" b="0" dirty="0"/>
              <a:t>video with learners.</a:t>
            </a:r>
            <a:endParaRPr lang="en-US" b="0" baseline="0" dirty="0"/>
          </a:p>
          <a:p>
            <a:endParaRPr lang="en-US" b="0" baseline="0" dirty="0"/>
          </a:p>
          <a:p>
            <a:r>
              <a:rPr lang="en-US" b="1" baseline="0" dirty="0"/>
              <a:t>Time: </a:t>
            </a:r>
            <a:r>
              <a:rPr lang="en-US" b="0" baseline="0" dirty="0"/>
              <a:t>5:12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Ocean Gives Life</a:t>
            </a:r>
          </a:p>
          <a:p>
            <a:endParaRPr lang="en-US" dirty="0"/>
          </a:p>
          <a:p>
            <a:pPr marL="237127" indent="-237127">
              <a:buFont typeface="+mj-lt"/>
              <a:buAutoNum type="arabicPeriod"/>
            </a:pPr>
            <a:r>
              <a:rPr lang="en-US" b="1" dirty="0"/>
              <a:t>Watch </a:t>
            </a:r>
            <a:r>
              <a:rPr lang="en-US" b="0" dirty="0"/>
              <a:t>video with learners.</a:t>
            </a:r>
            <a:endParaRPr lang="en-US" b="0" baseline="0" dirty="0"/>
          </a:p>
          <a:p>
            <a:endParaRPr lang="en-US" b="0" baseline="0" dirty="0"/>
          </a:p>
          <a:p>
            <a:r>
              <a:rPr lang="en-US" b="1" baseline="0" dirty="0"/>
              <a:t>Time: </a:t>
            </a:r>
            <a:r>
              <a:rPr lang="en-US" b="0" baseline="0" dirty="0"/>
              <a:t>3:50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2935357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Earth’s Vital Signs</a:t>
            </a:r>
          </a:p>
          <a:p>
            <a:endParaRPr lang="en-US" dirty="0"/>
          </a:p>
          <a:p>
            <a:pPr marL="237127" indent="-237127">
              <a:buFont typeface="+mj-lt"/>
              <a:buAutoNum type="arabicPeriod"/>
            </a:pPr>
            <a:r>
              <a:rPr lang="en-US" b="1" dirty="0"/>
              <a:t>Watch </a:t>
            </a:r>
            <a:r>
              <a:rPr lang="en-US" b="0" dirty="0"/>
              <a:t>video with learners.</a:t>
            </a:r>
            <a:endParaRPr lang="en-US" b="0" baseline="0" dirty="0"/>
          </a:p>
          <a:p>
            <a:endParaRPr lang="en-US" b="0" baseline="0" dirty="0"/>
          </a:p>
          <a:p>
            <a:r>
              <a:rPr lang="en-US" b="1" baseline="0" dirty="0"/>
              <a:t>Time: </a:t>
            </a:r>
            <a:r>
              <a:rPr lang="en-US" b="0" baseline="0" dirty="0"/>
              <a:t>2:44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1669233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t>Gamification Quiz</a:t>
            </a:r>
          </a:p>
          <a:p>
            <a:endParaRPr lang="en-US" sz="1200"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Review Lesson 4: Eco-friendly Emissions Review, Part 1 with participants.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Use the Gamification Point Scale to keep track of each student’s score.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Participants must complete the full </a:t>
            </a:r>
            <a:r>
              <a:rPr lang="en-US" sz="1200" dirty="0" err="1">
                <a:effectLst/>
                <a:latin typeface="Open Sans" panose="020B0606030504020204" pitchFamily="34" charset="0"/>
                <a:ea typeface="Calibri" panose="020F0502020204030204" pitchFamily="34" charset="0"/>
              </a:rPr>
              <a:t>eCourse</a:t>
            </a:r>
            <a:r>
              <a:rPr lang="en-US" sz="1200" dirty="0">
                <a:effectLst/>
                <a:latin typeface="Open Sans" panose="020B0606030504020204" pitchFamily="34" charset="0"/>
                <a:ea typeface="Calibri" panose="020F0502020204030204" pitchFamily="34" charset="0"/>
              </a:rPr>
              <a:t> (</a:t>
            </a:r>
            <a:r>
              <a:rPr lang="en-US" sz="1200" dirty="0" err="1">
                <a:effectLst/>
                <a:latin typeface="Open Sans" panose="020B0606030504020204" pitchFamily="34" charset="0"/>
                <a:ea typeface="Calibri" panose="020F0502020204030204" pitchFamily="34" charset="0"/>
              </a:rPr>
              <a:t>eModule</a:t>
            </a:r>
            <a:r>
              <a:rPr lang="en-US" sz="1200" dirty="0">
                <a:effectLst/>
                <a:latin typeface="Open Sans" panose="020B0606030504020204" pitchFamily="34" charset="0"/>
                <a:ea typeface="Calibri" panose="020F0502020204030204" pitchFamily="34" charset="0"/>
              </a:rPr>
              <a:t> + </a:t>
            </a:r>
            <a:r>
              <a:rPr lang="en-US" sz="1200" dirty="0" err="1">
                <a:effectLst/>
                <a:latin typeface="Open Sans" panose="020B0606030504020204" pitchFamily="34" charset="0"/>
                <a:ea typeface="Calibri" panose="020F0502020204030204" pitchFamily="34" charset="0"/>
              </a:rPr>
              <a:t>eClass</a:t>
            </a:r>
            <a:r>
              <a:rPr lang="en-US" sz="1200" dirty="0">
                <a:effectLst/>
                <a:latin typeface="Open Sans" panose="020B0606030504020204" pitchFamily="34" charset="0"/>
                <a:ea typeface="Calibri" panose="020F0502020204030204" pitchFamily="34" charset="0"/>
              </a:rPr>
              <a:t>) to earn their stipend at the end of the training.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effectLst/>
                <a:latin typeface="Calibri" panose="020F0502020204030204" pitchFamily="34" charset="0"/>
                <a:ea typeface="Calibri" panose="020F0502020204030204" pitchFamily="34" charset="0"/>
              </a:rPr>
              <a:t>Time: </a:t>
            </a:r>
            <a:r>
              <a:rPr lang="en-US" sz="1800" dirty="0">
                <a:effectLst/>
                <a:latin typeface="Calibri" panose="020F0502020204030204" pitchFamily="34" charset="0"/>
                <a:ea typeface="Calibri" panose="020F0502020204030204" pitchFamily="34" charset="0"/>
              </a:rPr>
              <a:t>3 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3617218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28600" indent="-228600">
              <a:buFont typeface="+mj-lt"/>
              <a:buAutoNum type="arabicPeriod"/>
            </a:pPr>
            <a:r>
              <a:rPr lang="en-US" dirty="0"/>
              <a:t>Present the question to learners.</a:t>
            </a:r>
          </a:p>
          <a:p>
            <a:pPr marL="228600" indent="-228600">
              <a:buFont typeface="+mj-lt"/>
              <a:buAutoNum type="arabicPeriod"/>
            </a:pPr>
            <a:r>
              <a:rPr lang="en-US" dirty="0"/>
              <a:t>Click the Watch link to preview the video. </a:t>
            </a:r>
            <a:r>
              <a:rPr lang="en-US" b="1" dirty="0"/>
              <a:t>Note:</a:t>
            </a:r>
            <a:r>
              <a:rPr lang="en-US" dirty="0"/>
              <a:t> You must be logged into the RITMO Community site to display the view to learners on the project screen. </a:t>
            </a:r>
          </a:p>
          <a:p>
            <a:pPr marL="228600" indent="-228600">
              <a:buFont typeface="+mj-lt"/>
              <a:buAutoNum type="arabicPeriod"/>
            </a:pPr>
            <a:r>
              <a:rPr lang="en-US" dirty="0"/>
              <a:t>Scroll down the page to the topic Earth’s Climate Condition to the second video on the page.</a:t>
            </a:r>
          </a:p>
          <a:p>
            <a:pPr marL="228600" indent="-228600">
              <a:buFont typeface="+mj-lt"/>
              <a:buAutoNum type="arabicPeriod"/>
            </a:pPr>
            <a:r>
              <a:rPr lang="en-US" dirty="0"/>
              <a:t>Click View Video button to display the video.</a:t>
            </a:r>
          </a:p>
          <a:p>
            <a:pPr marL="228600" indent="-228600">
              <a:buFont typeface="+mj-lt"/>
              <a:buAutoNum type="arabicPeriod"/>
            </a:pPr>
            <a:r>
              <a:rPr lang="en-US" dirty="0"/>
              <a:t>Return to the PowerPoint once learners have watched the video and are ready to answer the question. </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dirty="0">
                <a:effectLst/>
                <a:latin typeface="Calibri" panose="020F0502020204030204" pitchFamily="34" charset="0"/>
                <a:ea typeface="Calibri" panose="020F0502020204030204" pitchFamily="34" charset="0"/>
              </a:rPr>
              <a:t>3 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3450963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0" indent="0">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a:t>
            </a:r>
            <a:r>
              <a:rPr lang="en-US" sz="1200" dirty="0">
                <a:effectLst/>
                <a:latin typeface="Calibri" panose="020F0502020204030204" pitchFamily="34" charset="0"/>
                <a:ea typeface="Calibri" panose="020F0502020204030204" pitchFamily="34" charset="0"/>
              </a:rPr>
              <a:t>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287879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a:t>
            </a:r>
            <a:r>
              <a:rPr lang="en-US" sz="1200" dirty="0">
                <a:effectLst/>
                <a:latin typeface="Calibri" panose="020F0502020204030204" pitchFamily="34" charset="0"/>
                <a:ea typeface="Calibri" panose="020F0502020204030204" pitchFamily="34" charset="0"/>
              </a:rPr>
              <a:t>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2793312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0" indent="0">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a:t>
            </a:r>
            <a:r>
              <a:rPr lang="en-US" sz="1200" dirty="0">
                <a:effectLst/>
                <a:latin typeface="Calibri" panose="020F0502020204030204" pitchFamily="34" charset="0"/>
                <a:ea typeface="Calibri" panose="020F0502020204030204" pitchFamily="34" charset="0"/>
              </a:rPr>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3412434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0" indent="0">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a:t>
            </a:r>
            <a:r>
              <a:rPr lang="en-US" sz="1200" dirty="0">
                <a:effectLst/>
                <a:latin typeface="Calibri" panose="020F0502020204030204" pitchFamily="34" charset="0"/>
                <a:ea typeface="Calibri" panose="020F0502020204030204" pitchFamily="34" charset="0"/>
              </a:rPr>
              <a:t>minutes</a:t>
            </a:r>
          </a:p>
          <a:p>
            <a:pPr marL="0" indent="0">
              <a:buFont typeface="+mj-lt"/>
              <a:buNone/>
            </a:pPr>
            <a:endParaRPr lang="en-US" b="1"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3633321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 </a:t>
            </a:r>
          </a:p>
          <a:p>
            <a:pPr marL="0" indent="0">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a:t>
            </a:r>
            <a:r>
              <a:rPr lang="en-US" sz="1200" dirty="0">
                <a:effectLst/>
                <a:latin typeface="Calibri" panose="020F0502020204030204" pitchFamily="34" charset="0"/>
                <a:ea typeface="Calibri" panose="020F0502020204030204" pitchFamily="34" charset="0"/>
              </a:rPr>
              <a:t>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36861503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9/11/2023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9/11/2023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9/11/2023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9/11/2023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9/11/2023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9/11/2023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youtu.be/wzPUm-Ytpz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youtu.be/WNpzc3SLkx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youtu.be/QH-KYmRAzOA"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drshinshuri.com/courses/eco-friendly-emissions-for-youth-and-adults-emodule/lessons/eco-friendly-emissions-p1/"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Eco-friendly Emissions Review, Part 1</a:t>
            </a:r>
          </a:p>
        </p:txBody>
      </p:sp>
      <p:sp>
        <p:nvSpPr>
          <p:cNvPr id="3" name="Subtitle 2"/>
          <p:cNvSpPr>
            <a:spLocks noGrp="1"/>
          </p:cNvSpPr>
          <p:nvPr>
            <p:ph type="subTitle" idx="1"/>
          </p:nvPr>
        </p:nvSpPr>
        <p:spPr/>
        <p:txBody>
          <a:bodyPr>
            <a:normAutofit/>
          </a:bodyPr>
          <a:lstStyle/>
          <a:p>
            <a:r>
              <a:rPr lang="en-US"/>
              <a:t>Earth’s </a:t>
            </a:r>
            <a:r>
              <a:rPr lang="en-US" dirty="0"/>
              <a:t>Climate Condition</a:t>
            </a:r>
          </a:p>
        </p:txBody>
      </p:sp>
      <p:sp>
        <p:nvSpPr>
          <p:cNvPr id="6" name="Date Placeholder 5"/>
          <p:cNvSpPr>
            <a:spLocks noGrp="1"/>
          </p:cNvSpPr>
          <p:nvPr>
            <p:ph type="dt" sz="half" idx="10"/>
          </p:nvPr>
        </p:nvSpPr>
        <p:spPr/>
        <p:txBody>
          <a:bodyPr/>
          <a:lstStyle/>
          <a:p>
            <a:fld id="{0DD594AE-388C-4DF7-B194-5BBFDE110EDF}" type="datetime1">
              <a:rPr lang="en-US" smtClean="0"/>
              <a:t>9/11/2023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5943600" cy="4648200"/>
          </a:xfrm>
        </p:spPr>
        <p:txBody>
          <a:bodyPr>
            <a:normAutofit/>
          </a:bodyPr>
          <a:lstStyle/>
          <a:p>
            <a:pPr marL="463550" indent="-354013"/>
            <a:r>
              <a:rPr lang="en-US" dirty="0"/>
              <a:t>Review Time</a:t>
            </a:r>
          </a:p>
          <a:p>
            <a:pPr marL="463550" indent="-354013"/>
            <a:r>
              <a:rPr lang="en-US" dirty="0"/>
              <a:t>Earth is Changing</a:t>
            </a:r>
          </a:p>
          <a:p>
            <a:pPr marL="463550" indent="-354013"/>
            <a:r>
              <a:rPr lang="en-US" dirty="0"/>
              <a:t>The Ocean Gives Life</a:t>
            </a:r>
          </a:p>
          <a:p>
            <a:pPr marL="463550" indent="-354013"/>
            <a:r>
              <a:rPr lang="en-US" dirty="0"/>
              <a:t>Earth’s Vital Signs</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close-up of a cloud&#10;&#10;Description automatically generated">
            <a:extLst>
              <a:ext uri="{FF2B5EF4-FFF2-40B4-BE49-F238E27FC236}">
                <a16:creationId xmlns:a16="http://schemas.microsoft.com/office/drawing/2014/main" id="{6F67831C-7CE9-DEF0-CD2C-4F232ED422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1676400"/>
            <a:ext cx="4912695" cy="29476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4: Eco-friendly Emissions, Part 1.</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earth is changing</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4</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5:12 minutes</a:t>
            </a:r>
          </a:p>
        </p:txBody>
      </p:sp>
      <p:sp>
        <p:nvSpPr>
          <p:cNvPr id="17" name="Rectangle: Rounded Corners 16">
            <a:extLst>
              <a:ext uri="{FF2B5EF4-FFF2-40B4-BE49-F238E27FC236}">
                <a16:creationId xmlns:a16="http://schemas.microsoft.com/office/drawing/2014/main" id="{035127D8-C9A6-2FFC-7CD2-448B14A655B4}"/>
              </a:ext>
            </a:extLst>
          </p:cNvPr>
          <p:cNvSpPr/>
          <p:nvPr/>
        </p:nvSpPr>
        <p:spPr>
          <a:xfrm>
            <a:off x="2857500" y="4800600"/>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AAC1C39E-EA52-7AC7-4FB4-2E5857E9CBD2}"/>
              </a:ext>
            </a:extLst>
          </p:cNvPr>
          <p:cNvSpPr txBox="1"/>
          <p:nvPr/>
        </p:nvSpPr>
        <p:spPr>
          <a:xfrm>
            <a:off x="838200" y="3464876"/>
            <a:ext cx="58674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How Do We Know the Earth is Changing?</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3427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normAutofit/>
          </a:bodyPr>
          <a:lstStyle/>
          <a:p>
            <a:r>
              <a:rPr lang="en-US" dirty="0"/>
              <a:t>the ocean gives life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5</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3:50 minutes</a:t>
            </a:r>
          </a:p>
        </p:txBody>
      </p:sp>
      <p:sp>
        <p:nvSpPr>
          <p:cNvPr id="14" name="Rectangle: Rounded Corners 13">
            <a:extLst>
              <a:ext uri="{FF2B5EF4-FFF2-40B4-BE49-F238E27FC236}">
                <a16:creationId xmlns:a16="http://schemas.microsoft.com/office/drawing/2014/main" id="{A0F7CCAC-047A-E562-E3C5-74979BA06DF3}"/>
              </a:ext>
            </a:extLst>
          </p:cNvPr>
          <p:cNvSpPr/>
          <p:nvPr/>
        </p:nvSpPr>
        <p:spPr>
          <a:xfrm>
            <a:off x="2857500" y="439387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a:extLst>
              <a:ext uri="{FF2B5EF4-FFF2-40B4-BE49-F238E27FC236}">
                <a16:creationId xmlns:a16="http://schemas.microsoft.com/office/drawing/2014/main" id="{02DFB8BA-D6CF-B2C1-ADFE-1F92D5E32949}"/>
              </a:ext>
            </a:extLst>
          </p:cNvPr>
          <p:cNvSpPr txBox="1"/>
          <p:nvPr/>
        </p:nvSpPr>
        <p:spPr>
          <a:xfrm>
            <a:off x="838200" y="3464876"/>
            <a:ext cx="58674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Oceans and Climate Change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25416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earth’s vital signs</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6</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2:44 minutes</a:t>
            </a:r>
          </a:p>
        </p:txBody>
      </p:sp>
      <p:sp>
        <p:nvSpPr>
          <p:cNvPr id="17" name="Rectangle: Rounded Corners 16">
            <a:extLst>
              <a:ext uri="{FF2B5EF4-FFF2-40B4-BE49-F238E27FC236}">
                <a16:creationId xmlns:a16="http://schemas.microsoft.com/office/drawing/2014/main" id="{536E3691-2008-F6A5-E026-0C4CE40D1916}"/>
              </a:ext>
            </a:extLst>
          </p:cNvPr>
          <p:cNvSpPr/>
          <p:nvPr/>
        </p:nvSpPr>
        <p:spPr>
          <a:xfrm>
            <a:off x="2857500" y="439387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BC284F51-C6B1-3128-66A2-D00A7028179B}"/>
              </a:ext>
            </a:extLst>
          </p:cNvPr>
          <p:cNvSpPr txBox="1"/>
          <p:nvPr/>
        </p:nvSpPr>
        <p:spPr>
          <a:xfrm>
            <a:off x="838200" y="3464876"/>
            <a:ext cx="58674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What is Sea Level Rise?</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94175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9/11/2023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7</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The Ozone Hole found in the Earth’s ozone layer in 2021 was larger and deeper </a:t>
            </a:r>
            <a:r>
              <a:rPr lang="en-US" sz="3200" dirty="0" err="1">
                <a:effectLst/>
                <a:latin typeface="Open Sans" panose="020B0606030504020204" pitchFamily="34" charset="0"/>
                <a:ea typeface="Cambria" panose="02040503050406030204" pitchFamily="18" charset="0"/>
              </a:rPr>
              <a:t>thatn</a:t>
            </a:r>
            <a:r>
              <a:rPr lang="en-US" sz="3200" dirty="0">
                <a:effectLst/>
                <a:latin typeface="Open Sans" panose="020B0606030504020204" pitchFamily="34" charset="0"/>
                <a:ea typeface="Cambria" panose="02040503050406030204" pitchFamily="18" charset="0"/>
              </a:rPr>
              <a:t> 70% of ozone holes since 1979, reaching a maximum area of 24.8 million km</a:t>
            </a:r>
            <a:r>
              <a:rPr lang="en-US" sz="3200" baseline="30000" dirty="0">
                <a:effectLst/>
                <a:latin typeface="Open Sans" panose="020B0606030504020204" pitchFamily="34" charset="0"/>
                <a:ea typeface="Cambria" panose="02040503050406030204" pitchFamily="18" charset="0"/>
              </a:rPr>
              <a:t>2</a:t>
            </a:r>
            <a:r>
              <a:rPr lang="en-US" sz="3200" dirty="0">
                <a:effectLst/>
                <a:latin typeface="Open Sans" panose="020B0606030504020204" pitchFamily="34" charset="0"/>
                <a:ea typeface="Cambria" panose="02040503050406030204" pitchFamily="18" charset="0"/>
              </a:rPr>
              <a:t> .</a:t>
            </a:r>
          </a:p>
          <a:p>
            <a:pPr marL="0" indent="0">
              <a:buNone/>
            </a:pPr>
            <a:endParaRPr lang="en-US" sz="3200" dirty="0">
              <a:ea typeface="Cambria" panose="02040503050406030204" pitchFamily="18" charset="0"/>
            </a:endParaRPr>
          </a:p>
          <a:p>
            <a:pPr marL="947293" lvl="1" indent="-514350">
              <a:buFont typeface="+mj-lt"/>
              <a:buAutoNum type="alphaUcPeriod"/>
            </a:pPr>
            <a:r>
              <a:rPr lang="en-US" sz="2800" dirty="0">
                <a:ea typeface="Cambria" panose="02040503050406030204" pitchFamily="18" charset="0"/>
              </a:rPr>
              <a:t>True</a:t>
            </a:r>
          </a:p>
          <a:p>
            <a:pPr marL="947293" lvl="1" indent="-514350">
              <a:buFont typeface="+mj-lt"/>
              <a:buAutoNum type="alphaUcPeriod"/>
            </a:pPr>
            <a:r>
              <a:rPr lang="en-US" sz="2800" dirty="0">
                <a:ea typeface="Cambria" panose="02040503050406030204" pitchFamily="18" charset="0"/>
              </a:rPr>
              <a:t>False</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8</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19633" y="35814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764059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Watch the State of Global Climate 2021 video, then answer the question. </a:t>
            </a:r>
            <a:r>
              <a:rPr lang="en-US" sz="3200" dirty="0">
                <a:effectLst/>
                <a:latin typeface="Open Sans" panose="020B0606030504020204" pitchFamily="34" charset="0"/>
                <a:ea typeface="Cambria" panose="02040503050406030204" pitchFamily="18" charset="0"/>
              </a:rPr>
              <a:t>What date do you think the ozone hole was the largest in 2021? </a:t>
            </a:r>
            <a:endParaRPr lang="en-US" sz="3200" dirty="0">
              <a:ea typeface="Cambria" panose="02040503050406030204" pitchFamily="18" charset="0"/>
              <a:cs typeface="Times New Roman" panose="02020603050405020304" pitchFamily="18" charset="0"/>
            </a:endParaRPr>
          </a:p>
          <a:p>
            <a:pPr marL="0" indent="0">
              <a:buNone/>
            </a:pPr>
            <a:endParaRPr lang="en-US" sz="3200" dirty="0">
              <a:effectLst/>
              <a:latin typeface="Open Sans" panose="020B0606030504020204" pitchFamily="34" charset="0"/>
              <a:ea typeface="Cambria" panose="02040503050406030204" pitchFamily="18" charset="0"/>
              <a:cs typeface="Times New Roman" panose="02020603050405020304" pitchFamily="18" charset="0"/>
            </a:endParaRPr>
          </a:p>
          <a:p>
            <a:pPr marL="914400" lvl="1" indent="-482600">
              <a:buFont typeface="+mj-lt"/>
              <a:buAutoNum type="alphaUcPeriod"/>
            </a:pPr>
            <a:r>
              <a:rPr lang="en-US" sz="2800" dirty="0"/>
              <a:t>November 15</a:t>
            </a:r>
          </a:p>
          <a:p>
            <a:pPr marL="914400" lvl="1" indent="-482600">
              <a:buFont typeface="+mj-lt"/>
              <a:buAutoNum type="alphaUcPeriod"/>
            </a:pPr>
            <a:r>
              <a:rPr lang="en-US" sz="2800" dirty="0">
                <a:effectLst/>
              </a:rPr>
              <a:t>September 20</a:t>
            </a:r>
          </a:p>
          <a:p>
            <a:pPr marL="914400" lvl="1" indent="-482600">
              <a:buFont typeface="+mj-lt"/>
              <a:buAutoNum type="alphaUcPeriod"/>
            </a:pPr>
            <a:r>
              <a:rPr lang="en-US" sz="2800" dirty="0"/>
              <a:t>December 21</a:t>
            </a:r>
          </a:p>
          <a:p>
            <a:pPr marL="914400" lvl="1" indent="-482600">
              <a:buFont typeface="+mj-lt"/>
              <a:buAutoNum type="alphaUcPeriod"/>
            </a:pPr>
            <a:r>
              <a:rPr lang="en-US" sz="2800" dirty="0">
                <a:effectLst/>
              </a:rPr>
              <a:t>October 7</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119742" y="3453825"/>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pic>
        <p:nvPicPr>
          <p:cNvPr id="13" name="Picture 12" descr="A picture containing screenshot, symbol, logo, font&#10;&#10;Description automatically generated">
            <a:extLst>
              <a:ext uri="{FF2B5EF4-FFF2-40B4-BE49-F238E27FC236}">
                <a16:creationId xmlns:a16="http://schemas.microsoft.com/office/drawing/2014/main" id="{18FD2DD4-9B8C-0A1A-5044-7CA89FBA05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3429000"/>
            <a:ext cx="2699212" cy="1834977"/>
          </a:xfrm>
          <a:prstGeom prst="rect">
            <a:avLst/>
          </a:prstGeom>
        </p:spPr>
      </p:pic>
      <p:sp>
        <p:nvSpPr>
          <p:cNvPr id="8" name="Rectangle: Rounded Corners 7">
            <a:extLst>
              <a:ext uri="{FF2B5EF4-FFF2-40B4-BE49-F238E27FC236}">
                <a16:creationId xmlns:a16="http://schemas.microsoft.com/office/drawing/2014/main" id="{CB153B77-C095-CD50-3611-7DCE9770C264}"/>
              </a:ext>
            </a:extLst>
          </p:cNvPr>
          <p:cNvSpPr/>
          <p:nvPr/>
        </p:nvSpPr>
        <p:spPr>
          <a:xfrm>
            <a:off x="5083406" y="5424923"/>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88016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According to the World Meteorological Organization, “Land ecosystems and oceans absorb about half the CO</a:t>
            </a:r>
            <a:r>
              <a:rPr lang="en-US" sz="3200" baseline="-25000" dirty="0">
                <a:effectLst/>
                <a:latin typeface="Open Sans" panose="020B0606030504020204" pitchFamily="34" charset="0"/>
                <a:ea typeface="Cambria" panose="02040503050406030204" pitchFamily="18" charset="0"/>
              </a:rPr>
              <a:t>2</a:t>
            </a:r>
            <a:r>
              <a:rPr lang="en-US" sz="3200" dirty="0">
                <a:effectLst/>
                <a:latin typeface="Open Sans" panose="020B0606030504020204" pitchFamily="34" charset="0"/>
                <a:ea typeface="Cambria" panose="02040503050406030204" pitchFamily="18" charset="0"/>
              </a:rPr>
              <a:t> in the Earth’s atmosphere and are a buffer against even greater temperature increases.” </a:t>
            </a:r>
          </a:p>
          <a:p>
            <a:pPr marL="342900" indent="-342900"/>
            <a:endParaRPr lang="en-US" sz="3200" dirty="0">
              <a:ea typeface="Cambria" panose="02040503050406030204" pitchFamily="18" charset="0"/>
            </a:endParaRPr>
          </a:p>
          <a:p>
            <a:pPr marL="914400" lvl="1" indent="-482600">
              <a:buFont typeface="+mj-lt"/>
              <a:buAutoNum type="alphaUcPeriod"/>
            </a:pPr>
            <a:r>
              <a:rPr lang="en-US" sz="2800" dirty="0">
                <a:ea typeface="Cambria" panose="02040503050406030204" pitchFamily="18" charset="0"/>
              </a:rPr>
              <a:t>True</a:t>
            </a:r>
          </a:p>
          <a:p>
            <a:pPr marL="914400" lvl="1" indent="-482600">
              <a:buFont typeface="+mj-lt"/>
              <a:buAutoNum type="alphaUcPeriod"/>
            </a:pPr>
            <a:r>
              <a:rPr lang="en-US" sz="2800" dirty="0">
                <a:ea typeface="Cambria" panose="02040503050406030204" pitchFamily="18" charset="0"/>
              </a:rPr>
              <a:t>False</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7728674" y="3978081"/>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956556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Earth’s global average temperature is _______ hotter than it was in 1880.</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7555010" y="3124200"/>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Tree>
    <p:extLst>
      <p:ext uri="{BB962C8B-B14F-4D97-AF65-F5344CB8AC3E}">
        <p14:creationId xmlns:p14="http://schemas.microsoft.com/office/powerpoint/2010/main" val="2348414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What are Earth’s vital signs? Select all that apply</a:t>
            </a:r>
          </a:p>
          <a:p>
            <a:pPr marL="0" indent="0">
              <a:buNone/>
            </a:pPr>
            <a:endParaRPr lang="en-US" sz="3200" dirty="0">
              <a:ea typeface="Cambria" panose="02040503050406030204" pitchFamily="18" charset="0"/>
            </a:endParaRPr>
          </a:p>
          <a:p>
            <a:pPr marL="947293" lvl="1" indent="-514350">
              <a:buFont typeface="+mj-lt"/>
              <a:buAutoNum type="alphaUcPeriod"/>
            </a:pPr>
            <a:r>
              <a:rPr lang="en-US" sz="2800" dirty="0">
                <a:ea typeface="Cambria" panose="02040503050406030204" pitchFamily="18" charset="0"/>
              </a:rPr>
              <a:t>Atmosphere</a:t>
            </a:r>
          </a:p>
          <a:p>
            <a:pPr marL="947293" lvl="1" indent="-514350">
              <a:buFont typeface="+mj-lt"/>
              <a:buAutoNum type="alphaUcPeriod"/>
            </a:pPr>
            <a:r>
              <a:rPr lang="en-US" sz="2800" dirty="0">
                <a:ea typeface="Cambria" panose="02040503050406030204" pitchFamily="18" charset="0"/>
              </a:rPr>
              <a:t>Temperature</a:t>
            </a:r>
          </a:p>
          <a:p>
            <a:pPr marL="947293" lvl="1" indent="-514350">
              <a:buFont typeface="+mj-lt"/>
              <a:buAutoNum type="alphaUcPeriod"/>
            </a:pPr>
            <a:r>
              <a:rPr lang="en-US" sz="2800" dirty="0">
                <a:ea typeface="Cambria" panose="02040503050406030204" pitchFamily="18" charset="0"/>
              </a:rPr>
              <a:t>Sea Ice</a:t>
            </a:r>
          </a:p>
          <a:p>
            <a:pPr marL="947293" lvl="1" indent="-514350">
              <a:buFont typeface="+mj-lt"/>
              <a:buAutoNum type="alphaUcPeriod"/>
            </a:pPr>
            <a:r>
              <a:rPr lang="en-US" sz="2800" dirty="0">
                <a:ea typeface="Cambria" panose="02040503050406030204" pitchFamily="18" charset="0"/>
              </a:rPr>
              <a:t>Sea Level</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69076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2391190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The Ozone Hole found in the Earth’s ozone layer in 2021 was larger and deeper than _______ of ozone holes since 1979, reaching a maximum area of _______ million km</a:t>
            </a:r>
            <a:r>
              <a:rPr lang="en-US" sz="3200" baseline="30000" dirty="0">
                <a:effectLst/>
                <a:latin typeface="Open Sans" panose="020B0606030504020204" pitchFamily="34" charset="0"/>
                <a:ea typeface="Cambria" panose="02040503050406030204" pitchFamily="18" charset="0"/>
                <a:cs typeface="Times New Roman" panose="02020603050405020304" pitchFamily="18" charset="0"/>
              </a:rPr>
              <a:t>2</a:t>
            </a:r>
            <a:r>
              <a:rPr lang="en-US" sz="3200" dirty="0">
                <a:effectLst/>
                <a:latin typeface="Open Sans" panose="020B0606030504020204" pitchFamily="34" charset="0"/>
                <a:ea typeface="Cambria" panose="02040503050406030204" pitchFamily="18" charset="0"/>
                <a:cs typeface="Times New Roman" panose="02020603050405020304" pitchFamily="18" charset="0"/>
              </a:rPr>
              <a:t>.  Select the best answer.</a:t>
            </a:r>
          </a:p>
          <a:p>
            <a:pPr marL="0" marR="0" lvl="0" indent="0">
              <a:spcBef>
                <a:spcPts val="0"/>
              </a:spcBef>
              <a:spcAft>
                <a:spcPts val="0"/>
              </a:spcAft>
              <a:buNone/>
            </a:pPr>
            <a:endParaRPr lang="en-US" sz="3200" dirty="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70%, 24.8</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50%, 22.4</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24.8%, 70</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70% 50.8</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3528965"/>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3498053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“The Earth now has _________ parts of carbon dioxide for every million parts of air.”  Select the best answer.</a:t>
            </a:r>
          </a:p>
          <a:p>
            <a:pPr marL="0" marR="0" lvl="0" indent="0">
              <a:spcBef>
                <a:spcPts val="0"/>
              </a:spcBef>
              <a:spcAft>
                <a:spcPts val="0"/>
              </a:spcAft>
              <a:buNone/>
            </a:pPr>
            <a:endParaRPr lang="en-US" sz="3200" dirty="0">
              <a:ea typeface="Cambria" panose="02040503050406030204" pitchFamily="18" charset="0"/>
              <a:cs typeface="Times New Roman" panose="02020603050405020304" pitchFamily="18" charset="0"/>
            </a:endParaRPr>
          </a:p>
          <a:p>
            <a:pPr marL="914400" lvl="1" indent="-482600">
              <a:lnSpc>
                <a:spcPct val="120000"/>
              </a:lnSpc>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818</a:t>
            </a:r>
          </a:p>
          <a:p>
            <a:pPr marL="914400" lvl="1" indent="-482600">
              <a:lnSpc>
                <a:spcPct val="120000"/>
              </a:lnSpc>
              <a:spcBef>
                <a:spcPts val="0"/>
              </a:spcBef>
              <a:buFont typeface="+mj-lt"/>
              <a:buAutoNum type="alphaUcPeriod"/>
            </a:pPr>
            <a:r>
              <a:rPr lang="en-US" sz="2800" dirty="0">
                <a:ea typeface="Cambria" panose="02040503050406030204" pitchFamily="18" charset="0"/>
                <a:cs typeface="Times New Roman" panose="02020603050405020304" pitchFamily="18" charset="0"/>
              </a:rPr>
              <a:t>416</a:t>
            </a:r>
          </a:p>
          <a:p>
            <a:pPr marL="914400" lvl="1" indent="-482600">
              <a:lnSpc>
                <a:spcPct val="120000"/>
              </a:lnSpc>
              <a:spcBef>
                <a:spcPts val="0"/>
              </a:spcBef>
              <a:buFont typeface="+mj-lt"/>
              <a:buAutoNum type="alphaUcPeriod"/>
            </a:pPr>
            <a:r>
              <a:rPr lang="en-US" sz="2800" dirty="0">
                <a:effectLst/>
                <a:latin typeface="Century Gothic" panose="020B0502020202020204" pitchFamily="34" charset="0"/>
                <a:ea typeface="Cambria" panose="02040503050406030204" pitchFamily="18" charset="0"/>
                <a:cs typeface="Times New Roman" panose="02020603050405020304" pitchFamily="18" charset="0"/>
              </a:rPr>
              <a:t>214</a:t>
            </a:r>
          </a:p>
          <a:p>
            <a:pPr marL="914400" lvl="1" indent="-482600">
              <a:lnSpc>
                <a:spcPct val="120000"/>
              </a:lnSpc>
              <a:spcBef>
                <a:spcPts val="0"/>
              </a:spcBef>
              <a:buFont typeface="+mj-lt"/>
              <a:buAutoNum type="alphaUcPeriod"/>
            </a:pPr>
            <a:r>
              <a:rPr lang="en-US" sz="2800" dirty="0">
                <a:latin typeface="Century Gothic" panose="020B0502020202020204" pitchFamily="34" charset="0"/>
                <a:ea typeface="Cambria" panose="02040503050406030204" pitchFamily="18" charset="0"/>
                <a:cs typeface="Times New Roman" panose="02020603050405020304" pitchFamily="18" charset="0"/>
              </a:rPr>
              <a:t>916</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3528965"/>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Tree>
    <p:extLst>
      <p:ext uri="{BB962C8B-B14F-4D97-AF65-F5344CB8AC3E}">
        <p14:creationId xmlns:p14="http://schemas.microsoft.com/office/powerpoint/2010/main" val="22297738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T Academy">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6633"/>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5953</TotalTime>
  <Words>1648</Words>
  <Application>Microsoft Office PowerPoint</Application>
  <PresentationFormat>Widescreen</PresentationFormat>
  <Paragraphs>259</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 Gothic</vt:lpstr>
      <vt:lpstr>Georgia</vt:lpstr>
      <vt:lpstr>Open Sans</vt:lpstr>
      <vt:lpstr>Wingdings 2</vt:lpstr>
      <vt:lpstr>Urban</vt:lpstr>
      <vt:lpstr>Eco-friendly Emissions Review, Part 1</vt:lpstr>
      <vt:lpstr>topics covered</vt:lpstr>
      <vt:lpstr>review time</vt:lpstr>
      <vt:lpstr>earth is changing</vt:lpstr>
      <vt:lpstr>the ocean gives life</vt:lpstr>
      <vt:lpstr>earth’s vital signs</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8</cp:revision>
  <cp:lastPrinted>2023-09-11T23:48:58Z</cp:lastPrinted>
  <dcterms:created xsi:type="dcterms:W3CDTF">2023-06-07T02:51:32Z</dcterms:created>
  <dcterms:modified xsi:type="dcterms:W3CDTF">2023-09-11T23:54:01Z</dcterms:modified>
</cp:coreProperties>
</file>