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7"/>
  </p:notesMasterIdLst>
  <p:sldIdLst>
    <p:sldId id="256" r:id="rId2"/>
    <p:sldId id="257" r:id="rId3"/>
    <p:sldId id="313" r:id="rId4"/>
    <p:sldId id="312" r:id="rId5"/>
    <p:sldId id="310" r:id="rId6"/>
    <p:sldId id="316" r:id="rId7"/>
    <p:sldId id="315" r:id="rId8"/>
    <p:sldId id="307" r:id="rId9"/>
    <p:sldId id="298" r:id="rId10"/>
    <p:sldId id="300" r:id="rId11"/>
    <p:sldId id="306" r:id="rId12"/>
    <p:sldId id="303" r:id="rId13"/>
    <p:sldId id="304" r:id="rId14"/>
    <p:sldId id="317" r:id="rId15"/>
    <p:sldId id="318"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E56D"/>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5162" autoAdjust="0"/>
  </p:normalViewPr>
  <p:slideViewPr>
    <p:cSldViewPr>
      <p:cViewPr varScale="1">
        <p:scale>
          <a:sx n="68" d="100"/>
          <a:sy n="68" d="100"/>
        </p:scale>
        <p:origin x="864" y="45"/>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FE9C1B2D-2052-4CC6-86B1-9AE9E1DD48C1}"/>
    <pc:docChg chg="custSel modSld">
      <pc:chgData name="Dr. Tammé Shinshuri" userId="fc8b3004-5a83-4a78-99f2-f75a2ab84926" providerId="ADAL" clId="{FE9C1B2D-2052-4CC6-86B1-9AE9E1DD48C1}" dt="2024-01-21T17:11:48.049" v="9" actId="20577"/>
      <pc:docMkLst>
        <pc:docMk/>
      </pc:docMkLst>
      <pc:sldChg chg="delSp mod delAnim">
        <pc:chgData name="Dr. Tammé Shinshuri" userId="fc8b3004-5a83-4a78-99f2-f75a2ab84926" providerId="ADAL" clId="{FE9C1B2D-2052-4CC6-86B1-9AE9E1DD48C1}" dt="2023-10-22T22:20:59.142" v="0" actId="478"/>
        <pc:sldMkLst>
          <pc:docMk/>
          <pc:sldMk cId="953095135" sldId="298"/>
        </pc:sldMkLst>
        <pc:spChg chg="del">
          <ac:chgData name="Dr. Tammé Shinshuri" userId="fc8b3004-5a83-4a78-99f2-f75a2ab84926" providerId="ADAL" clId="{FE9C1B2D-2052-4CC6-86B1-9AE9E1DD48C1}" dt="2023-10-22T22:20:59.142" v="0" actId="478"/>
          <ac:spMkLst>
            <pc:docMk/>
            <pc:sldMk cId="953095135" sldId="298"/>
            <ac:spMk id="8" creationId="{E67742DE-6A54-43EE-CEDE-6D6FFAA08B4D}"/>
          </ac:spMkLst>
        </pc:spChg>
        <pc:spChg chg="del">
          <ac:chgData name="Dr. Tammé Shinshuri" userId="fc8b3004-5a83-4a78-99f2-f75a2ab84926" providerId="ADAL" clId="{FE9C1B2D-2052-4CC6-86B1-9AE9E1DD48C1}" dt="2023-10-22T22:20:59.142" v="0" actId="478"/>
          <ac:spMkLst>
            <pc:docMk/>
            <pc:sldMk cId="953095135" sldId="298"/>
            <ac:spMk id="10" creationId="{D3F3D660-30B0-02F9-D2E8-3228FDA7D408}"/>
          </ac:spMkLst>
        </pc:spChg>
      </pc:sldChg>
      <pc:sldChg chg="delSp mod delAnim">
        <pc:chgData name="Dr. Tammé Shinshuri" userId="fc8b3004-5a83-4a78-99f2-f75a2ab84926" providerId="ADAL" clId="{FE9C1B2D-2052-4CC6-86B1-9AE9E1DD48C1}" dt="2023-10-22T22:21:03.731" v="1" actId="478"/>
        <pc:sldMkLst>
          <pc:docMk/>
          <pc:sldMk cId="4088016419" sldId="300"/>
        </pc:sldMkLst>
        <pc:spChg chg="del">
          <ac:chgData name="Dr. Tammé Shinshuri" userId="fc8b3004-5a83-4a78-99f2-f75a2ab84926" providerId="ADAL" clId="{FE9C1B2D-2052-4CC6-86B1-9AE9E1DD48C1}" dt="2023-10-22T22:21:03.731" v="1" actId="478"/>
          <ac:spMkLst>
            <pc:docMk/>
            <pc:sldMk cId="4088016419" sldId="300"/>
            <ac:spMk id="7" creationId="{5F5A35F3-6021-8AFA-75B9-69CAACF4C331}"/>
          </ac:spMkLst>
        </pc:spChg>
        <pc:spChg chg="del">
          <ac:chgData name="Dr. Tammé Shinshuri" userId="fc8b3004-5a83-4a78-99f2-f75a2ab84926" providerId="ADAL" clId="{FE9C1B2D-2052-4CC6-86B1-9AE9E1DD48C1}" dt="2023-10-22T22:21:03.731" v="1" actId="478"/>
          <ac:spMkLst>
            <pc:docMk/>
            <pc:sldMk cId="4088016419" sldId="300"/>
            <ac:spMk id="10" creationId="{D3F3D660-30B0-02F9-D2E8-3228FDA7D408}"/>
          </ac:spMkLst>
        </pc:spChg>
      </pc:sldChg>
      <pc:sldChg chg="delSp mod delAnim">
        <pc:chgData name="Dr. Tammé Shinshuri" userId="fc8b3004-5a83-4a78-99f2-f75a2ab84926" providerId="ADAL" clId="{FE9C1B2D-2052-4CC6-86B1-9AE9E1DD48C1}" dt="2023-10-22T22:21:18.093" v="4" actId="478"/>
        <pc:sldMkLst>
          <pc:docMk/>
          <pc:sldMk cId="956556734" sldId="303"/>
        </pc:sldMkLst>
        <pc:spChg chg="del">
          <ac:chgData name="Dr. Tammé Shinshuri" userId="fc8b3004-5a83-4a78-99f2-f75a2ab84926" providerId="ADAL" clId="{FE9C1B2D-2052-4CC6-86B1-9AE9E1DD48C1}" dt="2023-10-22T22:21:16.063" v="3" actId="478"/>
          <ac:spMkLst>
            <pc:docMk/>
            <pc:sldMk cId="956556734" sldId="303"/>
            <ac:spMk id="8" creationId="{C7DC557B-DF74-877E-3EC9-E30EF331951A}"/>
          </ac:spMkLst>
        </pc:spChg>
        <pc:spChg chg="del">
          <ac:chgData name="Dr. Tammé Shinshuri" userId="fc8b3004-5a83-4a78-99f2-f75a2ab84926" providerId="ADAL" clId="{FE9C1B2D-2052-4CC6-86B1-9AE9E1DD48C1}" dt="2023-10-22T22:21:16.063" v="3" actId="478"/>
          <ac:spMkLst>
            <pc:docMk/>
            <pc:sldMk cId="956556734" sldId="303"/>
            <ac:spMk id="9" creationId="{B8451DA0-EA4E-EA2E-103A-C3440554DE7C}"/>
          </ac:spMkLst>
        </pc:spChg>
        <pc:spChg chg="del">
          <ac:chgData name="Dr. Tammé Shinshuri" userId="fc8b3004-5a83-4a78-99f2-f75a2ab84926" providerId="ADAL" clId="{FE9C1B2D-2052-4CC6-86B1-9AE9E1DD48C1}" dt="2023-10-22T22:21:16.063" v="3" actId="478"/>
          <ac:spMkLst>
            <pc:docMk/>
            <pc:sldMk cId="956556734" sldId="303"/>
            <ac:spMk id="10" creationId="{D3F3D660-30B0-02F9-D2E8-3228FDA7D408}"/>
          </ac:spMkLst>
        </pc:spChg>
        <pc:spChg chg="del">
          <ac:chgData name="Dr. Tammé Shinshuri" userId="fc8b3004-5a83-4a78-99f2-f75a2ab84926" providerId="ADAL" clId="{FE9C1B2D-2052-4CC6-86B1-9AE9E1DD48C1}" dt="2023-10-22T22:21:18.093" v="4" actId="478"/>
          <ac:spMkLst>
            <pc:docMk/>
            <pc:sldMk cId="956556734" sldId="303"/>
            <ac:spMk id="12" creationId="{AD74B3CB-3A22-FAC0-05A6-DB76CB0E4125}"/>
          </ac:spMkLst>
        </pc:spChg>
      </pc:sldChg>
      <pc:sldChg chg="delSp mod">
        <pc:chgData name="Dr. Tammé Shinshuri" userId="fc8b3004-5a83-4a78-99f2-f75a2ab84926" providerId="ADAL" clId="{FE9C1B2D-2052-4CC6-86B1-9AE9E1DD48C1}" dt="2023-10-22T22:21:26.617" v="5" actId="478"/>
        <pc:sldMkLst>
          <pc:docMk/>
          <pc:sldMk cId="2348414075" sldId="304"/>
        </pc:sldMkLst>
        <pc:spChg chg="del">
          <ac:chgData name="Dr. Tammé Shinshuri" userId="fc8b3004-5a83-4a78-99f2-f75a2ab84926" providerId="ADAL" clId="{FE9C1B2D-2052-4CC6-86B1-9AE9E1DD48C1}" dt="2023-10-22T22:21:26.617" v="5" actId="478"/>
          <ac:spMkLst>
            <pc:docMk/>
            <pc:sldMk cId="2348414075" sldId="304"/>
            <ac:spMk id="8" creationId="{2A51DE69-B897-37B1-E7BB-CF24E6CD9167}"/>
          </ac:spMkLst>
        </pc:spChg>
        <pc:spChg chg="del">
          <ac:chgData name="Dr. Tammé Shinshuri" userId="fc8b3004-5a83-4a78-99f2-f75a2ab84926" providerId="ADAL" clId="{FE9C1B2D-2052-4CC6-86B1-9AE9E1DD48C1}" dt="2023-10-22T22:21:26.617" v="5" actId="478"/>
          <ac:spMkLst>
            <pc:docMk/>
            <pc:sldMk cId="2348414075" sldId="304"/>
            <ac:spMk id="9" creationId="{EDC00E3A-01B5-D011-2622-03A785B9FED9}"/>
          </ac:spMkLst>
        </pc:spChg>
        <pc:spChg chg="del">
          <ac:chgData name="Dr. Tammé Shinshuri" userId="fc8b3004-5a83-4a78-99f2-f75a2ab84926" providerId="ADAL" clId="{FE9C1B2D-2052-4CC6-86B1-9AE9E1DD48C1}" dt="2023-10-22T22:21:26.617" v="5" actId="478"/>
          <ac:spMkLst>
            <pc:docMk/>
            <pc:sldMk cId="2348414075" sldId="304"/>
            <ac:spMk id="11" creationId="{21F061C7-0BAD-FD6E-EB00-7ECCDA2C9C6C}"/>
          </ac:spMkLst>
        </pc:spChg>
        <pc:spChg chg="del">
          <ac:chgData name="Dr. Tammé Shinshuri" userId="fc8b3004-5a83-4a78-99f2-f75a2ab84926" providerId="ADAL" clId="{FE9C1B2D-2052-4CC6-86B1-9AE9E1DD48C1}" dt="2023-10-22T22:21:26.617" v="5" actId="478"/>
          <ac:spMkLst>
            <pc:docMk/>
            <pc:sldMk cId="2348414075" sldId="304"/>
            <ac:spMk id="12" creationId="{D12AF91B-401D-8632-8182-48DC32573FA2}"/>
          </ac:spMkLst>
        </pc:spChg>
        <pc:spChg chg="del">
          <ac:chgData name="Dr. Tammé Shinshuri" userId="fc8b3004-5a83-4a78-99f2-f75a2ab84926" providerId="ADAL" clId="{FE9C1B2D-2052-4CC6-86B1-9AE9E1DD48C1}" dt="2023-10-22T22:21:26.617" v="5" actId="478"/>
          <ac:spMkLst>
            <pc:docMk/>
            <pc:sldMk cId="2348414075" sldId="304"/>
            <ac:spMk id="13" creationId="{A6A79CD9-57B3-1B0B-12D5-5B22D85A5734}"/>
          </ac:spMkLst>
        </pc:spChg>
      </pc:sldChg>
      <pc:sldChg chg="delSp mod delAnim">
        <pc:chgData name="Dr. Tammé Shinshuri" userId="fc8b3004-5a83-4a78-99f2-f75a2ab84926" providerId="ADAL" clId="{FE9C1B2D-2052-4CC6-86B1-9AE9E1DD48C1}" dt="2023-10-22T22:21:08.209" v="2" actId="478"/>
        <pc:sldMkLst>
          <pc:docMk/>
          <pc:sldMk cId="3632519906" sldId="306"/>
        </pc:sldMkLst>
        <pc:spChg chg="del">
          <ac:chgData name="Dr. Tammé Shinshuri" userId="fc8b3004-5a83-4a78-99f2-f75a2ab84926" providerId="ADAL" clId="{FE9C1B2D-2052-4CC6-86B1-9AE9E1DD48C1}" dt="2023-10-22T22:21:08.209" v="2" actId="478"/>
          <ac:spMkLst>
            <pc:docMk/>
            <pc:sldMk cId="3632519906" sldId="306"/>
            <ac:spMk id="9" creationId="{17D062CE-0852-BFBF-3F36-20439DD8EAE9}"/>
          </ac:spMkLst>
        </pc:spChg>
        <pc:spChg chg="del">
          <ac:chgData name="Dr. Tammé Shinshuri" userId="fc8b3004-5a83-4a78-99f2-f75a2ab84926" providerId="ADAL" clId="{FE9C1B2D-2052-4CC6-86B1-9AE9E1DD48C1}" dt="2023-10-22T22:21:08.209" v="2" actId="478"/>
          <ac:spMkLst>
            <pc:docMk/>
            <pc:sldMk cId="3632519906" sldId="306"/>
            <ac:spMk id="10" creationId="{D3F3D660-30B0-02F9-D2E8-3228FDA7D408}"/>
          </ac:spMkLst>
        </pc:spChg>
        <pc:picChg chg="del">
          <ac:chgData name="Dr. Tammé Shinshuri" userId="fc8b3004-5a83-4a78-99f2-f75a2ab84926" providerId="ADAL" clId="{FE9C1B2D-2052-4CC6-86B1-9AE9E1DD48C1}" dt="2023-10-22T22:21:08.209" v="2" actId="478"/>
          <ac:picMkLst>
            <pc:docMk/>
            <pc:sldMk cId="3632519906" sldId="306"/>
            <ac:picMk id="8" creationId="{F5E44801-92E0-0946-D4CE-1B0B25B04344}"/>
          </ac:picMkLst>
        </pc:picChg>
      </pc:sldChg>
      <pc:sldChg chg="modNotesTx">
        <pc:chgData name="Dr. Tammé Shinshuri" userId="fc8b3004-5a83-4a78-99f2-f75a2ab84926" providerId="ADAL" clId="{FE9C1B2D-2052-4CC6-86B1-9AE9E1DD48C1}" dt="2024-01-21T17:11:48.049" v="9" actId="20577"/>
        <pc:sldMkLst>
          <pc:docMk/>
          <pc:sldMk cId="2616805633" sldId="313"/>
        </pc:sldMkLst>
      </pc:sldChg>
      <pc:sldChg chg="delSp mod delAnim">
        <pc:chgData name="Dr. Tammé Shinshuri" userId="fc8b3004-5a83-4a78-99f2-f75a2ab84926" providerId="ADAL" clId="{FE9C1B2D-2052-4CC6-86B1-9AE9E1DD48C1}" dt="2023-10-22T22:21:31.790" v="6" actId="478"/>
        <pc:sldMkLst>
          <pc:docMk/>
          <pc:sldMk cId="3370381804" sldId="317"/>
        </pc:sldMkLst>
        <pc:spChg chg="del">
          <ac:chgData name="Dr. Tammé Shinshuri" userId="fc8b3004-5a83-4a78-99f2-f75a2ab84926" providerId="ADAL" clId="{FE9C1B2D-2052-4CC6-86B1-9AE9E1DD48C1}" dt="2023-10-22T22:21:31.790" v="6" actId="478"/>
          <ac:spMkLst>
            <pc:docMk/>
            <pc:sldMk cId="3370381804" sldId="317"/>
            <ac:spMk id="8" creationId="{E67742DE-6A54-43EE-CEDE-6D6FFAA08B4D}"/>
          </ac:spMkLst>
        </pc:spChg>
        <pc:spChg chg="del">
          <ac:chgData name="Dr. Tammé Shinshuri" userId="fc8b3004-5a83-4a78-99f2-f75a2ab84926" providerId="ADAL" clId="{FE9C1B2D-2052-4CC6-86B1-9AE9E1DD48C1}" dt="2023-10-22T22:21:31.790" v="6" actId="478"/>
          <ac:spMkLst>
            <pc:docMk/>
            <pc:sldMk cId="3370381804" sldId="317"/>
            <ac:spMk id="10" creationId="{D3F3D660-30B0-02F9-D2E8-3228FDA7D408}"/>
          </ac:spMkLst>
        </pc:spChg>
      </pc:sldChg>
      <pc:sldChg chg="delSp mod delAnim">
        <pc:chgData name="Dr. Tammé Shinshuri" userId="fc8b3004-5a83-4a78-99f2-f75a2ab84926" providerId="ADAL" clId="{FE9C1B2D-2052-4CC6-86B1-9AE9E1DD48C1}" dt="2023-10-22T22:21:39.963" v="7" actId="478"/>
        <pc:sldMkLst>
          <pc:docMk/>
          <pc:sldMk cId="615210008" sldId="318"/>
        </pc:sldMkLst>
        <pc:spChg chg="del">
          <ac:chgData name="Dr. Tammé Shinshuri" userId="fc8b3004-5a83-4a78-99f2-f75a2ab84926" providerId="ADAL" clId="{FE9C1B2D-2052-4CC6-86B1-9AE9E1DD48C1}" dt="2023-10-22T22:21:39.963" v="7" actId="478"/>
          <ac:spMkLst>
            <pc:docMk/>
            <pc:sldMk cId="615210008" sldId="318"/>
            <ac:spMk id="8" creationId="{E67742DE-6A54-43EE-CEDE-6D6FFAA08B4D}"/>
          </ac:spMkLst>
        </pc:spChg>
        <pc:spChg chg="del">
          <ac:chgData name="Dr. Tammé Shinshuri" userId="fc8b3004-5a83-4a78-99f2-f75a2ab84926" providerId="ADAL" clId="{FE9C1B2D-2052-4CC6-86B1-9AE9E1DD48C1}" dt="2023-10-22T22:21:39.963" v="7" actId="478"/>
          <ac:spMkLst>
            <pc:docMk/>
            <pc:sldMk cId="615210008" sldId="318"/>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BBEF468-66E0-49D2-BE97-8B376E2E827F}" type="datetimeFigureOut">
              <a:rPr lang="en-US" smtClean="0"/>
              <a:pPr/>
              <a:t>1/21/2024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Personal Carbon Reduction Practices Review, Part 2</a:t>
            </a:r>
          </a:p>
          <a:p>
            <a:endParaRPr lang="en-US" dirty="0"/>
          </a:p>
          <a:p>
            <a:pPr marL="250667" indent="-250667">
              <a:buFont typeface="+mj-lt"/>
              <a:buAutoNum type="arabicPeriod"/>
            </a:pPr>
            <a:r>
              <a:rPr lang="en-US" b="1" dirty="0"/>
              <a:t>Introduce </a:t>
            </a:r>
            <a:r>
              <a:rPr lang="en-US" b="0" dirty="0"/>
              <a:t>yourself</a:t>
            </a:r>
            <a:r>
              <a:rPr lang="en-US" b="0" baseline="0" dirty="0"/>
              <a:t>, as needed.</a:t>
            </a:r>
            <a:endParaRPr lang="en-US" b="0" dirty="0"/>
          </a:p>
          <a:p>
            <a:pPr marL="250667" indent="-250667">
              <a:buFont typeface="+mj-lt"/>
              <a:buAutoNum type="arabicPeriod"/>
            </a:pPr>
            <a:r>
              <a:rPr lang="en-US" b="1" dirty="0"/>
              <a:t>Ask </a:t>
            </a:r>
            <a:r>
              <a:rPr lang="en-US" b="0" dirty="0"/>
              <a:t>students</a:t>
            </a:r>
            <a:r>
              <a:rPr lang="en-US" b="0" baseline="0" dirty="0"/>
              <a:t> to introduce themselves, as needed.</a:t>
            </a:r>
          </a:p>
          <a:p>
            <a:pPr marL="250667" indent="-250667">
              <a:buFont typeface="+mj-lt"/>
              <a:buAutoNum type="arabicPeriod"/>
            </a:pPr>
            <a:r>
              <a:rPr lang="en-US" b="1" baseline="0" dirty="0"/>
              <a:t>Ask</a:t>
            </a:r>
            <a:r>
              <a:rPr lang="en-US" b="0" baseline="0" dirty="0"/>
              <a:t> students to share the following:</a:t>
            </a:r>
          </a:p>
          <a:p>
            <a:pPr marL="751941" lvl="1" indent="-250667">
              <a:buFont typeface="Arial" panose="020B0604020202020204" pitchFamily="34" charset="0"/>
              <a:buChar char="•"/>
            </a:pPr>
            <a:r>
              <a:rPr lang="en-US" b="0" baseline="0" dirty="0"/>
              <a:t>What is your name?</a:t>
            </a:r>
          </a:p>
          <a:p>
            <a:pPr marL="751941" lvl="1" indent="-250667">
              <a:buFont typeface="Arial" panose="020B0604020202020204" pitchFamily="34" charset="0"/>
              <a:buChar char="•"/>
            </a:pPr>
            <a:r>
              <a:rPr lang="en-US" b="0" baseline="0" dirty="0"/>
              <a:t>One fun fact about yourself.</a:t>
            </a:r>
          </a:p>
          <a:p>
            <a:pPr marL="751941" lvl="1" indent="-25066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67" indent="-250667">
              <a:buFont typeface="+mj-lt"/>
              <a:buAutoNum type="arabicPeriod"/>
            </a:pPr>
            <a:r>
              <a:rPr lang="en-US" b="1" dirty="0"/>
              <a:t>Review </a:t>
            </a:r>
            <a:r>
              <a:rPr lang="en-US" b="0" dirty="0"/>
              <a:t>the topics to be discussed</a:t>
            </a:r>
            <a:r>
              <a:rPr lang="en-US" b="0" baseline="0" dirty="0"/>
              <a:t>.</a:t>
            </a:r>
          </a:p>
          <a:p>
            <a:pPr marL="250667" indent="-250667" defTabSz="966612">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67" indent="-250667">
              <a:buFont typeface="+mj-lt"/>
              <a:buAutoNum type="arabicPeriod"/>
            </a:pPr>
            <a:r>
              <a:rPr lang="en-US" b="1" dirty="0"/>
              <a:t>Ask </a:t>
            </a:r>
            <a:r>
              <a:rPr lang="en-US" b="0" dirty="0"/>
              <a:t>learners to access the RITMO Community and login to their Member Account</a:t>
            </a:r>
            <a:r>
              <a:rPr lang="en-US" b="0" baseline="0" dirty="0"/>
              <a:t>.</a:t>
            </a:r>
          </a:p>
          <a:p>
            <a:pPr marL="250667" indent="-25066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67" indent="-250667">
              <a:buFont typeface="+mj-lt"/>
              <a:buAutoNum type="arabicPeriod"/>
            </a:pPr>
            <a:r>
              <a:rPr lang="en-US" b="1" baseline="0" dirty="0"/>
              <a:t>Ask</a:t>
            </a:r>
            <a:r>
              <a:rPr lang="en-US" b="0" baseline="0" dirty="0"/>
              <a:t> learners to reread Lesson 6: Becoming Eco-friendly Stewards, </a:t>
            </a:r>
            <a:r>
              <a:rPr lang="en-US" b="0" baseline="0"/>
              <a:t>Part 2.</a:t>
            </a:r>
            <a:endParaRPr lang="en-US" b="0" baseline="0" dirty="0"/>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Increase your carbon handprint by…</a:t>
            </a:r>
          </a:p>
          <a:p>
            <a:endParaRPr lang="en-US" dirty="0"/>
          </a:p>
          <a:p>
            <a:pPr marL="250667" indent="-25066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71204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Your Carbon Emissions</a:t>
            </a:r>
          </a:p>
          <a:p>
            <a:endParaRPr lang="en-US" dirty="0"/>
          </a:p>
          <a:p>
            <a:pPr marL="250667" indent="-250667">
              <a:buFont typeface="+mj-lt"/>
              <a:buAutoNum type="arabicPeriod"/>
            </a:pPr>
            <a:r>
              <a:rPr lang="en-US" b="1" dirty="0"/>
              <a:t>Review </a:t>
            </a:r>
            <a:r>
              <a:rPr lang="en-US" b="0" dirty="0"/>
              <a:t>the NetZero formula and discuss why it is important to use the formula to achieve NetZero.</a:t>
            </a: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eco-friendly emissions.</a:t>
            </a:r>
          </a:p>
          <a:p>
            <a:endParaRPr lang="en-US" b="0"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3633586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Note that the courseware materials can be found on your online profile. Go to </a:t>
            </a:r>
            <a:r>
              <a:rPr lang="en-US" b="1" dirty="0"/>
              <a:t>My Dashboard | Courseware | Flexible Facilitator/Peer Mentor </a:t>
            </a:r>
            <a:r>
              <a:rPr lang="en-US" b="0" dirty="0"/>
              <a:t>to access the materials from the </a:t>
            </a:r>
            <a:r>
              <a:rPr lang="en-US" b="1" dirty="0"/>
              <a:t>https://drshinshuri.com </a:t>
            </a:r>
            <a:r>
              <a:rPr lang="en-US" b="0" dirty="0"/>
              <a:t>RITMO Community site.</a:t>
            </a:r>
          </a:p>
          <a:p>
            <a:endParaRPr lang="en-US" dirty="0"/>
          </a:p>
          <a:p>
            <a:pPr marL="250667" indent="-250667">
              <a:buFont typeface="+mj-lt"/>
              <a:buAutoNum type="arabicPeriod"/>
            </a:pPr>
            <a:r>
              <a:rPr lang="en-US" b="1" dirty="0"/>
              <a:t>Download</a:t>
            </a:r>
            <a:r>
              <a:rPr lang="en-US" b="0" dirty="0"/>
              <a:t> and print all the following activities for participants to use from the </a:t>
            </a:r>
            <a:r>
              <a:rPr lang="en-US" b="1" dirty="0"/>
              <a:t>Personal Carbon Reduction Practices Review, Part 2 </a:t>
            </a:r>
            <a:r>
              <a:rPr lang="en-US" b="0" dirty="0"/>
              <a:t>session:</a:t>
            </a:r>
          </a:p>
          <a:p>
            <a:pPr marL="707867" lvl="1" indent="-250667">
              <a:buFont typeface="Arial" panose="020B0604020202020204" pitchFamily="34" charset="0"/>
              <a:buChar char="•"/>
            </a:pPr>
            <a:r>
              <a:rPr lang="en-US" b="0" dirty="0"/>
              <a:t>Personal Carbon Handprint Benchmark Activity</a:t>
            </a:r>
          </a:p>
          <a:p>
            <a:pPr marL="707867" lvl="1" indent="-250667">
              <a:buFont typeface="Arial" panose="020B0604020202020204" pitchFamily="34" charset="0"/>
              <a:buChar char="•"/>
            </a:pPr>
            <a:r>
              <a:rPr lang="en-US" b="0" dirty="0"/>
              <a:t>Instructions for Personal EFE Journal</a:t>
            </a:r>
          </a:p>
          <a:p>
            <a:pPr marL="707867" lvl="1" indent="-250667">
              <a:buFont typeface="Arial" panose="020B0604020202020204" pitchFamily="34" charset="0"/>
              <a:buChar char="•"/>
            </a:pPr>
            <a:r>
              <a:rPr lang="en-US" b="0" dirty="0"/>
              <a:t>Personal EFE Journal</a:t>
            </a:r>
          </a:p>
          <a:p>
            <a:pPr marL="250667" indent="-250667">
              <a:buFont typeface="+mj-lt"/>
              <a:buAutoNum type="arabicPeriod"/>
            </a:pPr>
            <a:endParaRPr lang="en-US" b="1" dirty="0"/>
          </a:p>
          <a:p>
            <a:pPr marL="250667" indent="-250667">
              <a:buFont typeface="+mj-lt"/>
              <a:buAutoNum type="arabicPeriod"/>
            </a:pPr>
            <a:r>
              <a:rPr lang="en-US" b="1" dirty="0"/>
              <a:t>Review </a:t>
            </a:r>
            <a:r>
              <a:rPr lang="en-US" b="0" dirty="0"/>
              <a:t>each of the above activities with participants.</a:t>
            </a:r>
          </a:p>
          <a:p>
            <a:pPr marL="250667" indent="-250667">
              <a:buFont typeface="+mj-lt"/>
              <a:buAutoNum type="arabicPeriod"/>
            </a:pPr>
            <a:endParaRPr lang="en-US" b="0" dirty="0"/>
          </a:p>
          <a:p>
            <a:pPr marL="250667" indent="-250667">
              <a:buFont typeface="+mj-lt"/>
              <a:buAutoNum type="arabicPeriod"/>
            </a:pPr>
            <a:r>
              <a:rPr lang="en-US" b="1" dirty="0"/>
              <a:t>Review </a:t>
            </a:r>
            <a:r>
              <a:rPr lang="en-US" b="0" dirty="0"/>
              <a:t>the NetZero formula and discuss why it is important to use the formula to achieve NetZero.</a:t>
            </a:r>
          </a:p>
          <a:p>
            <a:pPr marL="250667" indent="-250667">
              <a:buFont typeface="+mj-lt"/>
              <a:buAutoNum type="arabicPeriod"/>
            </a:pP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Carbon Handprint.</a:t>
            </a:r>
          </a:p>
          <a:p>
            <a:endParaRPr lang="en-US" b="0" baseline="0" dirty="0"/>
          </a:p>
          <a:p>
            <a:r>
              <a:rPr lang="en-US" b="1" baseline="0" dirty="0"/>
              <a:t>Time: </a:t>
            </a:r>
            <a:r>
              <a:rPr lang="en-US" b="0" baseline="0" dirty="0"/>
              <a:t>10 </a:t>
            </a:r>
            <a:r>
              <a:rPr lang="en-US" baseline="0" dirty="0"/>
              <a:t>minutes</a:t>
            </a:r>
          </a:p>
          <a:p>
            <a:endParaRPr lang="en-US" baseline="0"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4024789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Practice Activity</a:t>
            </a:r>
          </a:p>
          <a:p>
            <a:endParaRPr lang="en-US" dirty="0"/>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 </a:t>
            </a:r>
            <a:r>
              <a:rPr lang="en-US" b="0" dirty="0"/>
              <a:t>participants to share their results/data in the RITMO Community Forum after they complete the assignment.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endParaRPr lang="en-US" b="0" dirty="0"/>
          </a:p>
          <a:p>
            <a:pPr marL="250667" indent="-250667">
              <a:buFont typeface="+mj-lt"/>
              <a:buAutoNum type="arabicPeriod"/>
            </a:pPr>
            <a:r>
              <a:rPr lang="en-US" b="1" dirty="0"/>
              <a:t>Demonstrate </a:t>
            </a:r>
            <a:r>
              <a:rPr lang="en-US" b="0" dirty="0"/>
              <a:t>how to access and post to the RITMO Community forum for each activity:</a:t>
            </a:r>
          </a:p>
          <a:p>
            <a:pPr marL="707867" lvl="1" indent="-250667">
              <a:buFont typeface="Arial" panose="020B0604020202020204" pitchFamily="34" charset="0"/>
              <a:buChar char="•"/>
            </a:pPr>
            <a:r>
              <a:rPr lang="en-US" b="0" dirty="0"/>
              <a:t>Personal Carbon Handprint Benchmark Activity (forum)</a:t>
            </a:r>
          </a:p>
          <a:p>
            <a:pPr marL="707867" lvl="1" indent="-250667">
              <a:buFont typeface="Arial" panose="020B0604020202020204" pitchFamily="34" charset="0"/>
              <a:buChar char="•"/>
            </a:pPr>
            <a:r>
              <a:rPr lang="en-US" b="0" dirty="0"/>
              <a:t>Personal EFE Journal (forum)</a:t>
            </a:r>
          </a:p>
          <a:p>
            <a:pPr marL="707867" lvl="1" indent="-250667">
              <a:buFont typeface="Arial" panose="020B0604020202020204" pitchFamily="34" charset="0"/>
              <a:buChar char="•"/>
            </a:pPr>
            <a:endParaRPr lang="en-US" b="0" dirty="0"/>
          </a:p>
          <a:p>
            <a:pPr marL="250667" lvl="0" indent="-250667">
              <a:buFont typeface="+mj-lt"/>
              <a:buAutoNum type="arabicPeriod"/>
            </a:pPr>
            <a:r>
              <a:rPr lang="en-US" b="1" dirty="0"/>
              <a:t>Allow </a:t>
            </a:r>
            <a:r>
              <a:rPr lang="en-US" b="0" dirty="0"/>
              <a:t>time for participants to complete the activities you gave them as you reviewed and demonstrated what to do and how to do it.</a:t>
            </a:r>
            <a:endParaRPr lang="en-US" b="1" dirty="0"/>
          </a:p>
          <a:p>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2359240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Gamification Quiz</a:t>
            </a:r>
          </a:p>
          <a:p>
            <a:endParaRPr lang="en-US" dirty="0"/>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Review </a:t>
            </a:r>
            <a:r>
              <a:rPr lang="en-US" sz="1200" dirty="0">
                <a:latin typeface="Open Sans" panose="020B0606030504020204" pitchFamily="34" charset="0"/>
                <a:ea typeface="Calibri" panose="020F0502020204030204" pitchFamily="34" charset="0"/>
              </a:rPr>
              <a:t>Lesson 6: Becoming Eco-friendly Stewards, Part 1 with participants. </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Use</a:t>
            </a:r>
            <a:r>
              <a:rPr lang="en-US" sz="1200" dirty="0">
                <a:latin typeface="Open Sans" panose="020B0606030504020204" pitchFamily="34" charset="0"/>
                <a:ea typeface="Calibri" panose="020F0502020204030204" pitchFamily="34" charset="0"/>
              </a:rPr>
              <a:t> the Gamification Point Scale to keep track of each student’s score.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Conduct</a:t>
            </a:r>
            <a:r>
              <a:rPr lang="en-US" sz="1200" dirty="0">
                <a:latin typeface="Open Sans" panose="020B0606030504020204" pitchFamily="34" charset="0"/>
                <a:ea typeface="Calibri" panose="020F0502020204030204" pitchFamily="34" charset="0"/>
              </a:rPr>
              <a:t> a round robin with participants and have them answer the questions.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A correct answer the participant receives the positive points and value.. An incorrect answer participant receives negative points and value.)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Keep</a:t>
            </a:r>
            <a:r>
              <a:rPr lang="en-US" sz="1200" dirty="0">
                <a:latin typeface="Open Sans" panose="020B0606030504020204" pitchFamily="34" charset="0"/>
                <a:ea typeface="Calibri" panose="020F0502020204030204" pitchFamily="34" charset="0"/>
              </a:rPr>
              <a:t> a tally of all points and dollar value earned by each participant for each gamification review activity.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Use the EFE Gradebook to keep track of participant activities completed)</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Participants</a:t>
            </a:r>
            <a:r>
              <a:rPr lang="en-US" sz="1200" dirty="0">
                <a:latin typeface="Open Sans" panose="020B0606030504020204" pitchFamily="34" charset="0"/>
                <a:ea typeface="Calibri" panose="020F0502020204030204" pitchFamily="34" charset="0"/>
              </a:rPr>
              <a:t> must complete the full </a:t>
            </a:r>
            <a:r>
              <a:rPr lang="en-US" sz="1200" dirty="0" err="1">
                <a:latin typeface="Open Sans" panose="020B0606030504020204" pitchFamily="34" charset="0"/>
                <a:ea typeface="Calibri" panose="020F0502020204030204" pitchFamily="34" charset="0"/>
              </a:rPr>
              <a:t>eCourse</a:t>
            </a:r>
            <a:r>
              <a:rPr lang="en-US" sz="1200" dirty="0">
                <a:latin typeface="Open Sans" panose="020B0606030504020204" pitchFamily="34" charset="0"/>
                <a:ea typeface="Calibri" panose="020F0502020204030204" pitchFamily="34" charset="0"/>
              </a:rPr>
              <a:t> (</a:t>
            </a:r>
            <a:r>
              <a:rPr lang="en-US" sz="1200" dirty="0" err="1">
                <a:latin typeface="Open Sans" panose="020B0606030504020204" pitchFamily="34" charset="0"/>
                <a:ea typeface="Calibri" panose="020F0502020204030204" pitchFamily="34" charset="0"/>
              </a:rPr>
              <a:t>eModule</a:t>
            </a:r>
            <a:r>
              <a:rPr lang="en-US" sz="1200" dirty="0">
                <a:latin typeface="Open Sans" panose="020B0606030504020204" pitchFamily="34" charset="0"/>
                <a:ea typeface="Calibri" panose="020F0502020204030204" pitchFamily="34" charset="0"/>
              </a:rPr>
              <a:t> + </a:t>
            </a:r>
            <a:r>
              <a:rPr lang="en-US" sz="1200" dirty="0" err="1">
                <a:latin typeface="Open Sans" panose="020B0606030504020204" pitchFamily="34" charset="0"/>
                <a:ea typeface="Calibri" panose="020F0502020204030204" pitchFamily="34" charset="0"/>
              </a:rPr>
              <a:t>eClass</a:t>
            </a:r>
            <a:r>
              <a:rPr lang="en-US" sz="1200" dirty="0">
                <a:latin typeface="Open Sans" panose="020B0606030504020204" pitchFamily="34" charset="0"/>
                <a:ea typeface="Calibri" panose="020F0502020204030204" pitchFamily="34" charset="0"/>
              </a:rPr>
              <a:t>) to earn their stipend at the end of the training</a:t>
            </a:r>
          </a:p>
          <a:p>
            <a:pPr marL="362480" indent="-362480" defTabSz="966612">
              <a:buFont typeface="+mj-lt"/>
              <a:buAutoNum type="arabicPeriod"/>
              <a:defRPr/>
            </a:pPr>
            <a:endParaRPr lang="en-US" sz="1200" dirty="0">
              <a:latin typeface="Calibri" panose="020F0502020204030204" pitchFamily="34" charset="0"/>
              <a:ea typeface="Calibri" panose="020F0502020204030204" pitchFamily="34" charset="0"/>
            </a:endParaRPr>
          </a:p>
          <a:p>
            <a:pPr defTabSz="966612">
              <a:defRPr/>
            </a:pPr>
            <a:r>
              <a:rPr lang="en-US" b="1" dirty="0"/>
              <a:t>Time: 3</a:t>
            </a:r>
            <a:r>
              <a:rPr lang="en-US" dirty="0"/>
              <a:t>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2828581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977305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1540025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2720261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1348764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3718669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824402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1/21/2024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1/21/2024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1/21/2024</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1/21/2024</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1/21/2024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1/21/2024</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1/21/2024</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1/21/2024</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1/21/2024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1/21/2024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1/21/2024</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youtu.be/Cne4GQHZohA?si=ETl4txSgTajkTP9R" TargetMode="External"/><Relationship Id="rId4" Type="http://schemas.openxmlformats.org/officeDocument/2006/relationships/hyperlink" Target="https://youtu.be/AVKglkBye7I?si=0aYqaWjTR4UHko2q"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youtu.be/gObyDqggwG4?si=aa7Qtb03MMHBX_C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drshinshuri.com/personal-eco-friendly-emissions-journa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rshinshuri.com/personal-carbon-handprint-benchmark-activity/"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drshinshuri.com/forums/eco-friendly-emissions-for-youth-adults/" TargetMode="Externa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Personal Carbon Reduction Practices</a:t>
            </a:r>
            <a:br>
              <a:rPr lang="en-US" dirty="0"/>
            </a:br>
            <a:r>
              <a:rPr lang="en-US" dirty="0"/>
              <a:t>Review, Part 2</a:t>
            </a:r>
          </a:p>
        </p:txBody>
      </p:sp>
      <p:sp>
        <p:nvSpPr>
          <p:cNvPr id="3" name="Subtitle 2"/>
          <p:cNvSpPr>
            <a:spLocks noGrp="1"/>
          </p:cNvSpPr>
          <p:nvPr>
            <p:ph type="subTitle" idx="1"/>
          </p:nvPr>
        </p:nvSpPr>
        <p:spPr/>
        <p:txBody>
          <a:bodyPr>
            <a:normAutofit/>
          </a:bodyPr>
          <a:lstStyle/>
          <a:p>
            <a:r>
              <a:rPr lang="en-US" sz="2400" dirty="0"/>
              <a:t>What’s Your Carbon Handprint?</a:t>
            </a:r>
          </a:p>
        </p:txBody>
      </p:sp>
      <p:sp>
        <p:nvSpPr>
          <p:cNvPr id="6" name="Date Placeholder 5"/>
          <p:cNvSpPr>
            <a:spLocks noGrp="1"/>
          </p:cNvSpPr>
          <p:nvPr>
            <p:ph type="dt" sz="half" idx="10"/>
          </p:nvPr>
        </p:nvSpPr>
        <p:spPr/>
        <p:txBody>
          <a:bodyPr/>
          <a:lstStyle/>
          <a:p>
            <a:fld id="{0DD594AE-388C-4DF7-B194-5BBFDE110EDF}" type="datetime1">
              <a:rPr lang="en-US" smtClean="0"/>
              <a:t>1/21/2024</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324600" cy="4648200"/>
          </a:xfrm>
        </p:spPr>
        <p:txBody>
          <a:bodyPr>
            <a:normAutofit/>
          </a:bodyPr>
          <a:lstStyle/>
          <a:p>
            <a:pPr marL="463550" indent="-354013"/>
            <a:r>
              <a:rPr lang="en-US" dirty="0"/>
              <a:t>Review Time</a:t>
            </a:r>
          </a:p>
          <a:p>
            <a:pPr marL="463550" indent="-354013"/>
            <a:r>
              <a:rPr lang="en-US" dirty="0"/>
              <a:t>Increase Your Carbon Handprint</a:t>
            </a:r>
          </a:p>
          <a:p>
            <a:pPr marL="463550" indent="-354013"/>
            <a:r>
              <a:rPr lang="en-US" dirty="0"/>
              <a:t>Manage Your Eco-friendly Emissions</a:t>
            </a:r>
          </a:p>
          <a:p>
            <a:pPr marL="463550" indent="-354013"/>
            <a:r>
              <a:rPr lang="en-US" dirty="0"/>
              <a:t>Demonstration and Discussion </a:t>
            </a:r>
          </a:p>
          <a:p>
            <a:pPr marL="463550" indent="-354013"/>
            <a:r>
              <a:rPr lang="en-US" dirty="0"/>
              <a:t>Practice Activity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shoe covered in plants&#10;&#10;Description automatically generated">
            <a:extLst>
              <a:ext uri="{FF2B5EF4-FFF2-40B4-BE49-F238E27FC236}">
                <a16:creationId xmlns:a16="http://schemas.microsoft.com/office/drawing/2014/main" id="{A91F0800-3CED-AB6D-828D-BAAEE435EC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1600200"/>
            <a:ext cx="4724812" cy="31495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6: Becoming Eco-friendly Stewards,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 your carbon handprint</a:t>
            </a:r>
          </a:p>
        </p:txBody>
      </p:sp>
      <p:sp>
        <p:nvSpPr>
          <p:cNvPr id="3" name="Content Placeholder 2"/>
          <p:cNvSpPr>
            <a:spLocks noGrp="1"/>
          </p:cNvSpPr>
          <p:nvPr>
            <p:ph idx="1"/>
          </p:nvPr>
        </p:nvSpPr>
        <p:spPr>
          <a:xfrm>
            <a:off x="609600" y="1600200"/>
            <a:ext cx="7721600" cy="1600200"/>
          </a:xfrm>
        </p:spPr>
        <p:txBody>
          <a:bodyPr>
            <a:normAutofit/>
          </a:bodyPr>
          <a:lstStyle/>
          <a:p>
            <a:pPr marL="463550" indent="-354013"/>
            <a:r>
              <a:rPr lang="en-US" dirty="0"/>
              <a:t>To achieve NetZero Emissions, you should increase your Carbon Handprint. </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pic>
        <p:nvPicPr>
          <p:cNvPr id="7" name="Picture 6" descr="A hand print on a black background&#10;&#10;Description automatically generated">
            <a:extLst>
              <a:ext uri="{FF2B5EF4-FFF2-40B4-BE49-F238E27FC236}">
                <a16:creationId xmlns:a16="http://schemas.microsoft.com/office/drawing/2014/main" id="{CB2E4DF9-81AF-207F-BC15-A938E3CF93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1200" y="1752600"/>
            <a:ext cx="3335866" cy="4343400"/>
          </a:xfrm>
          <a:prstGeom prst="rect">
            <a:avLst/>
          </a:prstGeom>
        </p:spPr>
      </p:pic>
      <p:sp>
        <p:nvSpPr>
          <p:cNvPr id="8" name="TextBox 7">
            <a:extLst>
              <a:ext uri="{FF2B5EF4-FFF2-40B4-BE49-F238E27FC236}">
                <a16:creationId xmlns:a16="http://schemas.microsoft.com/office/drawing/2014/main" id="{0923C905-1082-F834-1F0E-55AEC0D3169A}"/>
              </a:ext>
            </a:extLst>
          </p:cNvPr>
          <p:cNvSpPr txBox="1"/>
          <p:nvPr/>
        </p:nvSpPr>
        <p:spPr>
          <a:xfrm>
            <a:off x="1136145" y="3352800"/>
            <a:ext cx="5933034" cy="461665"/>
          </a:xfrm>
          <a:prstGeom prst="rect">
            <a:avLst/>
          </a:prstGeom>
          <a:noFill/>
        </p:spPr>
        <p:txBody>
          <a:bodyPr wrap="non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How to increase Your Carbon Handprint</a:t>
            </a:r>
          </a:p>
        </p:txBody>
      </p:sp>
      <p:sp>
        <p:nvSpPr>
          <p:cNvPr id="10" name="Rectangle: Rounded Corners 9">
            <a:extLst>
              <a:ext uri="{FF2B5EF4-FFF2-40B4-BE49-F238E27FC236}">
                <a16:creationId xmlns:a16="http://schemas.microsoft.com/office/drawing/2014/main" id="{A6A8CEBB-E669-CD5E-3AFF-162AB00C9843}"/>
              </a:ext>
            </a:extLst>
          </p:cNvPr>
          <p:cNvSpPr/>
          <p:nvPr/>
        </p:nvSpPr>
        <p:spPr>
          <a:xfrm>
            <a:off x="1676400" y="43557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0">
            <a:extLst>
              <a:ext uri="{FF2B5EF4-FFF2-40B4-BE49-F238E27FC236}">
                <a16:creationId xmlns:a16="http://schemas.microsoft.com/office/drawing/2014/main" id="{8461D1D2-FBAA-E639-9222-AD590AABED79}"/>
              </a:ext>
            </a:extLst>
          </p:cNvPr>
          <p:cNvSpPr/>
          <p:nvPr/>
        </p:nvSpPr>
        <p:spPr>
          <a:xfrm>
            <a:off x="4089401" y="4361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Arrow: Down 8">
            <a:extLst>
              <a:ext uri="{FF2B5EF4-FFF2-40B4-BE49-F238E27FC236}">
                <a16:creationId xmlns:a16="http://schemas.microsoft.com/office/drawing/2014/main" id="{DFB88C8B-D205-71E6-7C3F-FA884B94765D}"/>
              </a:ext>
            </a:extLst>
          </p:cNvPr>
          <p:cNvSpPr/>
          <p:nvPr/>
        </p:nvSpPr>
        <p:spPr>
          <a:xfrm rot="10800000">
            <a:off x="9677400" y="4114799"/>
            <a:ext cx="457200" cy="152400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1CC707C-07B6-25DB-BC5A-7193B773D4E8}"/>
              </a:ext>
            </a:extLst>
          </p:cNvPr>
          <p:cNvSpPr txBox="1"/>
          <p:nvPr/>
        </p:nvSpPr>
        <p:spPr>
          <a:xfrm>
            <a:off x="2438400" y="55112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5:00 minutes</a:t>
            </a:r>
          </a:p>
        </p:txBody>
      </p:sp>
    </p:spTree>
    <p:extLst>
      <p:ext uri="{BB962C8B-B14F-4D97-AF65-F5344CB8AC3E}">
        <p14:creationId xmlns:p14="http://schemas.microsoft.com/office/powerpoint/2010/main" val="1790312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 your eco-friendly emissions</a:t>
            </a:r>
          </a:p>
        </p:txBody>
      </p:sp>
      <p:sp>
        <p:nvSpPr>
          <p:cNvPr id="3" name="Content Placeholder 2"/>
          <p:cNvSpPr>
            <a:spLocks noGrp="1"/>
          </p:cNvSpPr>
          <p:nvPr>
            <p:ph idx="1"/>
          </p:nvPr>
        </p:nvSpPr>
        <p:spPr>
          <a:xfrm>
            <a:off x="609600" y="1600200"/>
            <a:ext cx="11201400" cy="1484153"/>
          </a:xfrm>
        </p:spPr>
        <p:txBody>
          <a:bodyPr>
            <a:normAutofit/>
          </a:bodyPr>
          <a:lstStyle/>
          <a:p>
            <a:pPr marL="463550" indent="-354013"/>
            <a:r>
              <a:rPr lang="en-US" dirty="0"/>
              <a:t>Use the NetZero formula to manage your carbon emissions</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5</a:t>
            </a:fld>
            <a:endParaRPr lang="en-US"/>
          </a:p>
        </p:txBody>
      </p:sp>
      <p:grpSp>
        <p:nvGrpSpPr>
          <p:cNvPr id="19" name="Group 18">
            <a:extLst>
              <a:ext uri="{FF2B5EF4-FFF2-40B4-BE49-F238E27FC236}">
                <a16:creationId xmlns:a16="http://schemas.microsoft.com/office/drawing/2014/main" id="{9268A0E8-65C2-22AF-8C92-0618406A7E97}"/>
              </a:ext>
            </a:extLst>
          </p:cNvPr>
          <p:cNvGrpSpPr/>
          <p:nvPr/>
        </p:nvGrpSpPr>
        <p:grpSpPr>
          <a:xfrm>
            <a:off x="1411966" y="2438400"/>
            <a:ext cx="9368068" cy="1697336"/>
            <a:chOff x="574313" y="3395085"/>
            <a:chExt cx="9368068" cy="1697336"/>
          </a:xfrm>
        </p:grpSpPr>
        <p:pic>
          <p:nvPicPr>
            <p:cNvPr id="9" name="Picture 8" descr="A black background with a black square&#10;&#10;Description automatically generated with medium confidence">
              <a:extLst>
                <a:ext uri="{FF2B5EF4-FFF2-40B4-BE49-F238E27FC236}">
                  <a16:creationId xmlns:a16="http://schemas.microsoft.com/office/drawing/2014/main" id="{85215540-2AAD-0635-C0FC-20CE1BA1FB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1767" y="3434932"/>
              <a:ext cx="737065" cy="1657489"/>
            </a:xfrm>
            <a:prstGeom prst="rect">
              <a:avLst/>
            </a:prstGeom>
          </p:spPr>
        </p:pic>
        <p:pic>
          <p:nvPicPr>
            <p:cNvPr id="12" name="Picture 11" descr="A hand print on a black background&#10;&#10;Description automatically generated">
              <a:extLst>
                <a:ext uri="{FF2B5EF4-FFF2-40B4-BE49-F238E27FC236}">
                  <a16:creationId xmlns:a16="http://schemas.microsoft.com/office/drawing/2014/main" id="{884BBF46-F6D7-4E25-395D-BECF791FEF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6296" y="3395085"/>
              <a:ext cx="1286085" cy="1674522"/>
            </a:xfrm>
            <a:prstGeom prst="rect">
              <a:avLst/>
            </a:prstGeom>
          </p:spPr>
        </p:pic>
        <p:sp>
          <p:nvSpPr>
            <p:cNvPr id="14" name="TextBox 13">
              <a:extLst>
                <a:ext uri="{FF2B5EF4-FFF2-40B4-BE49-F238E27FC236}">
                  <a16:creationId xmlns:a16="http://schemas.microsoft.com/office/drawing/2014/main" id="{08B3540D-28AC-5F1C-1592-397DB02F9462}"/>
                </a:ext>
              </a:extLst>
            </p:cNvPr>
            <p:cNvSpPr txBox="1"/>
            <p:nvPr/>
          </p:nvSpPr>
          <p:spPr>
            <a:xfrm>
              <a:off x="574313" y="3741339"/>
              <a:ext cx="3722173" cy="1231106"/>
            </a:xfrm>
            <a:prstGeom prst="rect">
              <a:avLst/>
            </a:prstGeom>
            <a:noFill/>
          </p:spPr>
          <p:txBody>
            <a:bodyPr wrap="none" lIns="0" tIns="0" rIns="0" bIns="0" rtlCol="0">
              <a:spAutoFit/>
            </a:bodyPr>
            <a:lstStyle/>
            <a:p>
              <a:r>
                <a:rPr lang="en-US" sz="8000" dirty="0"/>
                <a:t>NetZero</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E224459-7182-E04B-448C-22A0D19B3DCF}"/>
                    </a:ext>
                  </a:extLst>
                </p:cNvPr>
                <p:cNvSpPr txBox="1"/>
                <p:nvPr/>
              </p:nvSpPr>
              <p:spPr>
                <a:xfrm>
                  <a:off x="7111015" y="3725833"/>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ea typeface="Cambria Math" panose="02040503050406030204" pitchFamily="18" charset="0"/>
                          </a:rPr>
                          <m:t>−</m:t>
                        </m:r>
                      </m:oMath>
                    </m:oMathPara>
                  </a14:m>
                  <a:endParaRPr lang="en-US" sz="8000" dirty="0"/>
                </a:p>
              </p:txBody>
            </p:sp>
          </mc:Choice>
          <mc:Fallback xmlns="">
            <p:sp>
              <p:nvSpPr>
                <p:cNvPr id="15" name="TextBox 14">
                  <a:extLst>
                    <a:ext uri="{FF2B5EF4-FFF2-40B4-BE49-F238E27FC236}">
                      <a16:creationId xmlns:a16="http://schemas.microsoft.com/office/drawing/2014/main" id="{DE224459-7182-E04B-448C-22A0D19B3DCF}"/>
                    </a:ext>
                  </a:extLst>
                </p:cNvPr>
                <p:cNvSpPr txBox="1">
                  <a:spLocks noRot="1" noChangeAspect="1" noMove="1" noResize="1" noEditPoints="1" noAdjustHandles="1" noChangeArrowheads="1" noChangeShapeType="1" noTextEdit="1"/>
                </p:cNvSpPr>
                <p:nvPr/>
              </p:nvSpPr>
              <p:spPr>
                <a:xfrm>
                  <a:off x="7111015" y="3725833"/>
                  <a:ext cx="1013098" cy="123110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7CC495F-B14A-9A05-7794-5C9E9A371C8D}"/>
                    </a:ext>
                  </a:extLst>
                </p:cNvPr>
                <p:cNvSpPr txBox="1"/>
                <p:nvPr/>
              </p:nvSpPr>
              <p:spPr>
                <a:xfrm>
                  <a:off x="4408258" y="3777220"/>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rPr>
                          <m:t>=</m:t>
                        </m:r>
                      </m:oMath>
                    </m:oMathPara>
                  </a14:m>
                  <a:endParaRPr lang="en-US" sz="8000" dirty="0"/>
                </a:p>
              </p:txBody>
            </p:sp>
          </mc:Choice>
          <mc:Fallback xmlns="">
            <p:sp>
              <p:nvSpPr>
                <p:cNvPr id="18" name="TextBox 17">
                  <a:extLst>
                    <a:ext uri="{FF2B5EF4-FFF2-40B4-BE49-F238E27FC236}">
                      <a16:creationId xmlns:a16="http://schemas.microsoft.com/office/drawing/2014/main" id="{77CC495F-B14A-9A05-7794-5C9E9A371C8D}"/>
                    </a:ext>
                  </a:extLst>
                </p:cNvPr>
                <p:cNvSpPr txBox="1">
                  <a:spLocks noRot="1" noChangeAspect="1" noMove="1" noResize="1" noEditPoints="1" noAdjustHandles="1" noChangeArrowheads="1" noChangeShapeType="1" noTextEdit="1"/>
                </p:cNvSpPr>
                <p:nvPr/>
              </p:nvSpPr>
              <p:spPr>
                <a:xfrm>
                  <a:off x="4408258" y="3777220"/>
                  <a:ext cx="1013098" cy="1231106"/>
                </a:xfrm>
                <a:prstGeom prst="rect">
                  <a:avLst/>
                </a:prstGeom>
                <a:blipFill>
                  <a:blip r:embed="rId6"/>
                  <a:stretch>
                    <a:fillRect/>
                  </a:stretch>
                </a:blipFill>
              </p:spPr>
              <p:txBody>
                <a:bodyPr/>
                <a:lstStyle/>
                <a:p>
                  <a:r>
                    <a:rPr lang="en-US">
                      <a:noFill/>
                    </a:rPr>
                    <a:t> </a:t>
                  </a:r>
                </a:p>
              </p:txBody>
            </p:sp>
          </mc:Fallback>
        </mc:AlternateContent>
      </p:grpSp>
      <p:sp>
        <p:nvSpPr>
          <p:cNvPr id="20" name="Rectangle: Rounded Corners 19">
            <a:extLst>
              <a:ext uri="{FF2B5EF4-FFF2-40B4-BE49-F238E27FC236}">
                <a16:creationId xmlns:a16="http://schemas.microsoft.com/office/drawing/2014/main" id="{570F67BE-0996-949E-0C9A-159257A42439}"/>
              </a:ext>
            </a:extLst>
          </p:cNvPr>
          <p:cNvSpPr/>
          <p:nvPr/>
        </p:nvSpPr>
        <p:spPr>
          <a:xfrm>
            <a:off x="5212602" y="4981843"/>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7EE0A3A5-7A6D-C483-8C66-0DD1EFA913C4}"/>
              </a:ext>
            </a:extLst>
          </p:cNvPr>
          <p:cNvSpPr txBox="1"/>
          <p:nvPr/>
        </p:nvSpPr>
        <p:spPr>
          <a:xfrm>
            <a:off x="6168292" y="4281410"/>
            <a:ext cx="2029723"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Footprint</a:t>
            </a:r>
          </a:p>
        </p:txBody>
      </p:sp>
      <p:sp>
        <p:nvSpPr>
          <p:cNvPr id="22" name="TextBox 21">
            <a:extLst>
              <a:ext uri="{FF2B5EF4-FFF2-40B4-BE49-F238E27FC236}">
                <a16:creationId xmlns:a16="http://schemas.microsoft.com/office/drawing/2014/main" id="{F0EE9E6C-1D56-D368-C8C1-DD0867159CD3}"/>
              </a:ext>
            </a:extLst>
          </p:cNvPr>
          <p:cNvSpPr txBox="1"/>
          <p:nvPr/>
        </p:nvSpPr>
        <p:spPr>
          <a:xfrm>
            <a:off x="9122129" y="4281410"/>
            <a:ext cx="2130711"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Handprint</a:t>
            </a:r>
          </a:p>
        </p:txBody>
      </p:sp>
      <p:sp>
        <p:nvSpPr>
          <p:cNvPr id="23" name="Arrow: Down 22">
            <a:extLst>
              <a:ext uri="{FF2B5EF4-FFF2-40B4-BE49-F238E27FC236}">
                <a16:creationId xmlns:a16="http://schemas.microsoft.com/office/drawing/2014/main" id="{3BDA194B-5F82-EA03-FDCE-7175D628D55A}"/>
              </a:ext>
            </a:extLst>
          </p:cNvPr>
          <p:cNvSpPr/>
          <p:nvPr/>
        </p:nvSpPr>
        <p:spPr>
          <a:xfrm>
            <a:off x="7105102" y="3562666"/>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6E28A961-2476-16BC-2ECD-CA8291EB0B8C}"/>
              </a:ext>
            </a:extLst>
          </p:cNvPr>
          <p:cNvSpPr/>
          <p:nvPr/>
        </p:nvSpPr>
        <p:spPr>
          <a:xfrm rot="10800000">
            <a:off x="9982200" y="3470831"/>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0C75DB7-1FA2-B935-F6CA-264D0481F9AF}"/>
              </a:ext>
            </a:extLst>
          </p:cNvPr>
          <p:cNvSpPr txBox="1"/>
          <p:nvPr/>
        </p:nvSpPr>
        <p:spPr>
          <a:xfrm>
            <a:off x="5250702" y="5743843"/>
            <a:ext cx="1752600" cy="40011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3:00 minutes</a:t>
            </a:r>
          </a:p>
        </p:txBody>
      </p:sp>
    </p:spTree>
    <p:extLst>
      <p:ext uri="{BB962C8B-B14F-4D97-AF65-F5344CB8AC3E}">
        <p14:creationId xmlns:p14="http://schemas.microsoft.com/office/powerpoint/2010/main" val="141072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demonstration and discussion</a:t>
            </a:r>
          </a:p>
        </p:txBody>
      </p:sp>
      <p:sp>
        <p:nvSpPr>
          <p:cNvPr id="3" name="Content Placeholder 2"/>
          <p:cNvSpPr>
            <a:spLocks noGrp="1"/>
          </p:cNvSpPr>
          <p:nvPr>
            <p:ph idx="1"/>
          </p:nvPr>
        </p:nvSpPr>
        <p:spPr>
          <a:xfrm>
            <a:off x="609599" y="1600200"/>
            <a:ext cx="6917523" cy="4572000"/>
          </a:xfrm>
        </p:spPr>
        <p:txBody>
          <a:bodyPr>
            <a:normAutofit/>
          </a:bodyPr>
          <a:lstStyle/>
          <a:p>
            <a:pPr marL="463550" indent="-354013"/>
            <a:r>
              <a:rPr lang="en-US" dirty="0"/>
              <a:t>Follow along and learn how to complete:</a:t>
            </a:r>
          </a:p>
          <a:p>
            <a:pPr marL="920750" lvl="1" indent="-457200">
              <a:buFont typeface="Georgia" panose="02040502050405020303" pitchFamily="18" charset="0"/>
              <a:buChar char="□"/>
            </a:pPr>
            <a:r>
              <a:rPr lang="en-US" sz="2400" dirty="0"/>
              <a:t>Personal Carbon Footprint Benchmark Activity</a:t>
            </a:r>
          </a:p>
          <a:p>
            <a:pPr marL="920750" lvl="1" indent="-457200">
              <a:buFont typeface="Georgia" panose="02040502050405020303" pitchFamily="18" charset="0"/>
              <a:buChar char="□"/>
            </a:pPr>
            <a:r>
              <a:rPr lang="en-US" sz="2400" dirty="0"/>
              <a:t>Personal EFE Journal </a:t>
            </a:r>
          </a:p>
          <a:p>
            <a:pPr marL="463550" indent="-354013"/>
            <a:r>
              <a:rPr lang="en-US" dirty="0"/>
              <a:t>Ask questions as you investigate your current carbon emission activities and behaviors</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sp>
        <p:nvSpPr>
          <p:cNvPr id="11" name="Rectangle: Rounded Corners 10">
            <a:extLst>
              <a:ext uri="{FF2B5EF4-FFF2-40B4-BE49-F238E27FC236}">
                <a16:creationId xmlns:a16="http://schemas.microsoft.com/office/drawing/2014/main" id="{FFBF21E4-8DE4-500D-5CE9-1A50AA8DAE21}"/>
              </a:ext>
            </a:extLst>
          </p:cNvPr>
          <p:cNvSpPr/>
          <p:nvPr/>
        </p:nvSpPr>
        <p:spPr>
          <a:xfrm>
            <a:off x="7527123" y="5298133"/>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Personal EFE Journal</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hand cursor pointing at a computer monitor&#10;&#10;Description automatically generated">
            <a:extLst>
              <a:ext uri="{FF2B5EF4-FFF2-40B4-BE49-F238E27FC236}">
                <a16:creationId xmlns:a16="http://schemas.microsoft.com/office/drawing/2014/main" id="{35DEA83A-E5A0-9C9A-279F-427D1D7F0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6647" y="1612107"/>
            <a:ext cx="3767153" cy="3090862"/>
          </a:xfrm>
          <a:prstGeom prst="rect">
            <a:avLst/>
          </a:prstGeom>
        </p:spPr>
      </p:pic>
      <p:pic>
        <p:nvPicPr>
          <p:cNvPr id="13" name="Picture 12" descr="A hand print on a black background&#10;&#10;Description automatically generated">
            <a:extLst>
              <a:ext uri="{FF2B5EF4-FFF2-40B4-BE49-F238E27FC236}">
                <a16:creationId xmlns:a16="http://schemas.microsoft.com/office/drawing/2014/main" id="{76A02195-5714-705A-E9AD-518640AC10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4085" y="5078804"/>
            <a:ext cx="785315" cy="1105424"/>
          </a:xfrm>
          <a:prstGeom prst="rect">
            <a:avLst/>
          </a:prstGeom>
        </p:spPr>
      </p:pic>
      <p:sp>
        <p:nvSpPr>
          <p:cNvPr id="14" name="Rectangle: Rounded Corners 13">
            <a:extLst>
              <a:ext uri="{FF2B5EF4-FFF2-40B4-BE49-F238E27FC236}">
                <a16:creationId xmlns:a16="http://schemas.microsoft.com/office/drawing/2014/main" id="{9157DE20-3D6A-15BB-BAA2-D058B647DAAA}"/>
              </a:ext>
            </a:extLst>
          </p:cNvPr>
          <p:cNvSpPr/>
          <p:nvPr/>
        </p:nvSpPr>
        <p:spPr>
          <a:xfrm>
            <a:off x="990600" y="5340389"/>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Personal Carbon Handprint Benchmark Activity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332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activity</a:t>
            </a:r>
          </a:p>
        </p:txBody>
      </p:sp>
      <p:sp>
        <p:nvSpPr>
          <p:cNvPr id="3" name="Content Placeholder 2"/>
          <p:cNvSpPr>
            <a:spLocks noGrp="1"/>
          </p:cNvSpPr>
          <p:nvPr>
            <p:ph idx="1"/>
          </p:nvPr>
        </p:nvSpPr>
        <p:spPr>
          <a:xfrm>
            <a:off x="609599" y="1600200"/>
            <a:ext cx="5679959" cy="4572000"/>
          </a:xfrm>
        </p:spPr>
        <p:txBody>
          <a:bodyPr>
            <a:normAutofit/>
          </a:bodyPr>
          <a:lstStyle/>
          <a:p>
            <a:pPr marL="463550" indent="-354013"/>
            <a:r>
              <a:rPr lang="en-US" dirty="0"/>
              <a:t>Set your Carbon Handprint benchmark</a:t>
            </a:r>
          </a:p>
          <a:p>
            <a:pPr marL="463550" indent="-354013"/>
            <a:r>
              <a:rPr lang="en-US" dirty="0"/>
              <a:t>Complete the Personal EFE Journal</a:t>
            </a:r>
          </a:p>
          <a:p>
            <a:pPr marL="463550" indent="-354013"/>
            <a:r>
              <a:rPr lang="en-US" dirty="0"/>
              <a:t>Total your scores</a:t>
            </a:r>
          </a:p>
          <a:p>
            <a:pPr marL="463550" indent="-354013"/>
            <a:r>
              <a:rPr lang="en-US" dirty="0"/>
              <a:t>Share your scores by posting in the RITMO Community. </a:t>
            </a:r>
          </a:p>
          <a:p>
            <a:pPr marL="463550" indent="-354013"/>
            <a:endParaRPr lang="en-US" dirty="0"/>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pic>
        <p:nvPicPr>
          <p:cNvPr id="10" name="Picture 9" descr="A hand print on a black background&#10;&#10;Description automatically generated">
            <a:extLst>
              <a:ext uri="{FF2B5EF4-FFF2-40B4-BE49-F238E27FC236}">
                <a16:creationId xmlns:a16="http://schemas.microsoft.com/office/drawing/2014/main" id="{ECBDB4E2-B2F6-751A-0600-F0DF796668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943909"/>
            <a:ext cx="726959" cy="922960"/>
          </a:xfrm>
          <a:prstGeom prst="rect">
            <a:avLst/>
          </a:prstGeom>
        </p:spPr>
      </p:pic>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4"/>
          <a:stretch>
            <a:fillRect/>
          </a:stretch>
        </p:blipFill>
        <p:spPr>
          <a:xfrm>
            <a:off x="6346619" y="1600200"/>
            <a:ext cx="4775425" cy="3343709"/>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391400" y="5168824"/>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Post and Share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17989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1/21/2024</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8</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extLst>
              <p:ext uri="{D42A27DB-BD31-4B8C-83A1-F6EECF244321}">
                <p14:modId xmlns:p14="http://schemas.microsoft.com/office/powerpoint/2010/main" val="3689557159"/>
              </p:ext>
            </p:extLst>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often should you measure and track your </a:t>
            </a:r>
            <a:r>
              <a:rPr lang="en-US" sz="3200" dirty="0">
                <a:ea typeface="Cambria" panose="02040503050406030204" pitchFamily="18" charset="0"/>
                <a:cs typeface="Times New Roman" panose="02020603050405020304" pitchFamily="18" charset="0"/>
              </a:rPr>
              <a:t>C</a:t>
            </a:r>
            <a:r>
              <a:rPr lang="en-US" sz="3200" dirty="0">
                <a:effectLst/>
                <a:latin typeface="Open Sans" panose="020B0606030504020204" pitchFamily="34" charset="0"/>
                <a:ea typeface="Cambria" panose="02040503050406030204" pitchFamily="18" charset="0"/>
                <a:cs typeface="Times New Roman" panose="02020603050405020304" pitchFamily="18" charset="0"/>
              </a:rPr>
              <a:t>arbon Handprint? </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Tree>
    <p:extLst>
      <p:ext uri="{BB962C8B-B14F-4D97-AF65-F5344CB8AC3E}">
        <p14:creationId xmlns:p14="http://schemas.microsoft.com/office/powerpoint/2010/main" val="953095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rPr>
              <a:t>What is the difference between a carbon footprint and a carbon handprint. Select all that apply.</a:t>
            </a:r>
          </a:p>
          <a:p>
            <a:pPr marL="0" indent="0">
              <a:buNone/>
            </a:pPr>
            <a:endParaRPr lang="en-US" sz="3200" dirty="0">
              <a:effectLst/>
              <a:latin typeface="Open Sans" panose="020B0606030504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r>
              <a:rPr lang="en-US" sz="2800" dirty="0">
                <a:effectLst/>
                <a:latin typeface="Open Sans" panose="020B0606030504020204" pitchFamily="34" charset="0"/>
                <a:ea typeface="Cambria" panose="02040503050406030204" pitchFamily="18" charset="0"/>
              </a:rPr>
              <a:t>A carbon footprint is bigger than the carbon handprint.</a:t>
            </a:r>
          </a:p>
          <a:p>
            <a:pPr marL="947293" lvl="1" indent="-514350">
              <a:buFont typeface="+mj-lt"/>
              <a:buAutoNum type="alphaUcPeriod"/>
            </a:pPr>
            <a:r>
              <a:rPr lang="en-US" sz="2800" dirty="0">
                <a:ea typeface="Cambria" panose="02040503050406030204" pitchFamily="18" charset="0"/>
                <a:cs typeface="Times New Roman" panose="02020603050405020304" pitchFamily="18" charset="0"/>
              </a:rPr>
              <a:t>A</a:t>
            </a:r>
            <a:r>
              <a:rPr lang="en-US" sz="2800" dirty="0">
                <a:effectLst/>
                <a:latin typeface="Open Sans" panose="020B0606030504020204" pitchFamily="34" charset="0"/>
                <a:ea typeface="Cambria" panose="02040503050406030204" pitchFamily="18" charset="0"/>
                <a:cs typeface="Times New Roman" panose="02020603050405020304" pitchFamily="18" charset="0"/>
              </a:rPr>
              <a:t> carbon handprint is smaller than a carbon footprint.</a:t>
            </a:r>
            <a:endParaRPr lang="en-US" sz="2800" dirty="0">
              <a:latin typeface="Century Gothic" panose="020B0502020202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The carbon footprint is small, and the carbon handprint is big.</a:t>
            </a:r>
          </a:p>
          <a:p>
            <a:pPr marL="947293" lvl="1" indent="-514350">
              <a:buFont typeface="+mj-lt"/>
              <a:buAutoNum type="alphaUcPeriod"/>
            </a:pPr>
            <a:r>
              <a:rPr lang="en-US" sz="2800" dirty="0">
                <a:effectLst/>
                <a:latin typeface="Open Sans" panose="020B0606030504020204" pitchFamily="34" charset="0"/>
                <a:ea typeface="Cambria" panose="02040503050406030204" pitchFamily="18" charset="0"/>
              </a:rPr>
              <a:t>The carbon footprint and handprint must be the same size</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Tree>
    <p:extLst>
      <p:ext uri="{BB962C8B-B14F-4D97-AF65-F5344CB8AC3E}">
        <p14:creationId xmlns:p14="http://schemas.microsoft.com/office/powerpoint/2010/main" val="4088016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The statement below describes which carbon emissions factor. </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14" name="TextBox 13">
            <a:extLst>
              <a:ext uri="{FF2B5EF4-FFF2-40B4-BE49-F238E27FC236}">
                <a16:creationId xmlns:a16="http://schemas.microsoft.com/office/drawing/2014/main" id="{3F4C6E5F-6653-F1AF-9CDA-ABE71D28F5A8}"/>
              </a:ext>
            </a:extLst>
          </p:cNvPr>
          <p:cNvSpPr txBox="1"/>
          <p:nvPr/>
        </p:nvSpPr>
        <p:spPr>
          <a:xfrm>
            <a:off x="685800" y="2794575"/>
            <a:ext cx="10896600" cy="1569660"/>
          </a:xfrm>
          <a:prstGeom prst="rect">
            <a:avLst/>
          </a:prstGeom>
          <a:solidFill>
            <a:schemeClr val="bg1">
              <a:lumMod val="95000"/>
            </a:schemeClr>
          </a:solidFill>
        </p:spPr>
        <p:txBody>
          <a:bodyPr wrap="square" rtlCol="0">
            <a:spAutoFit/>
          </a:bodyPr>
          <a:lstStyle/>
          <a:p>
            <a:r>
              <a:rPr lang="en-US" sz="2400" dirty="0">
                <a:effectLst/>
                <a:latin typeface="Open Sans" panose="020B0606030504020204" pitchFamily="34" charset="0"/>
                <a:ea typeface="Cambria" panose="02040503050406030204" pitchFamily="18" charset="0"/>
              </a:rPr>
              <a:t>This is a comparison of two equal products or services and the climate impact of those options. Carbon handprint equals the difference between the two-options carbon footprint, measured in mass of CO</a:t>
            </a:r>
            <a:r>
              <a:rPr lang="en-US" sz="2400" baseline="-25000" dirty="0">
                <a:effectLst/>
                <a:latin typeface="Open Sans" panose="020B0606030504020204" pitchFamily="34" charset="0"/>
                <a:ea typeface="Cambria" panose="02040503050406030204" pitchFamily="18" charset="0"/>
              </a:rPr>
              <a:t>2</a:t>
            </a:r>
            <a:r>
              <a:rPr lang="en-US" sz="2400" dirty="0">
                <a:effectLst/>
                <a:latin typeface="Open Sans" panose="020B0606030504020204" pitchFamily="34" charset="0"/>
                <a:ea typeface="Cambria" panose="02040503050406030204" pitchFamily="18" charset="0"/>
              </a:rPr>
              <a:t> equivalent. The bigger the handprint the better.</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3251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Name three things you can do in the community to reduce carbon emissions?</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Tree>
    <p:extLst>
      <p:ext uri="{BB962C8B-B14F-4D97-AF65-F5344CB8AC3E}">
        <p14:creationId xmlns:p14="http://schemas.microsoft.com/office/powerpoint/2010/main" val="956556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a typeface="Cambria" panose="02040503050406030204" pitchFamily="18" charset="0"/>
              </a:rPr>
              <a:t>Name four things you can do to reduce carbon emissions for yourself and at home?</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Tree>
    <p:extLst>
      <p:ext uri="{BB962C8B-B14F-4D97-AF65-F5344CB8AC3E}">
        <p14:creationId xmlns:p14="http://schemas.microsoft.com/office/powerpoint/2010/main" val="2348414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It is generally said that your Carbon Handprint should be big, and your Carbon Footprint should be small? Select the best answer.</a:t>
            </a:r>
          </a:p>
          <a:p>
            <a:pPr marL="342900" indent="-342900"/>
            <a:endParaRPr lang="en-US" sz="3200" dirty="0">
              <a:ea typeface="Cambria" panose="02040503050406030204" pitchFamily="18" charset="0"/>
              <a:cs typeface="Times New Roman" panose="02020603050405020304" pitchFamily="18" charset="0"/>
            </a:endParaRPr>
          </a:p>
          <a:p>
            <a:pPr marL="947293" lvl="1" indent="-514350">
              <a:buFont typeface="+mj-lt"/>
              <a:buAutoNum type="alphaUcPeriod"/>
            </a:pPr>
            <a:r>
              <a:rPr lang="en-US" sz="3200" dirty="0">
                <a:effectLst/>
              </a:rPr>
              <a:t>True</a:t>
            </a:r>
          </a:p>
          <a:p>
            <a:pPr marL="947293" lvl="1" indent="-514350">
              <a:buFont typeface="+mj-lt"/>
              <a:buAutoNum type="alphaUcPeriod"/>
            </a:pPr>
            <a:r>
              <a:rPr lang="en-US" sz="3200" dirty="0"/>
              <a:t>False</a:t>
            </a:r>
            <a:endParaRPr lang="en-US" sz="3200" dirty="0">
              <a:effectLst/>
            </a:endParaRPr>
          </a:p>
          <a:p>
            <a:pPr marL="342900" indent="-342900"/>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Tree>
    <p:extLst>
      <p:ext uri="{BB962C8B-B14F-4D97-AF65-F5344CB8AC3E}">
        <p14:creationId xmlns:p14="http://schemas.microsoft.com/office/powerpoint/2010/main" val="3370381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What is the formula for NetZero Emissions? Select the best answer.</a:t>
                </a:r>
              </a:p>
              <a:p>
                <a:pPr marL="342900" indent="-342900"/>
                <a:endParaRPr lang="en-US" sz="3200" dirty="0">
                  <a:ea typeface="Cambria" panose="02040503050406030204" pitchFamily="18" charset="0"/>
                  <a:cs typeface="Times New Roman" panose="02020603050405020304" pitchFamily="18" charset="0"/>
                </a:endParaRPr>
              </a:p>
              <a:p>
                <a:pPr marL="947293" lvl="1" indent="-514350">
                  <a:buFont typeface="+mj-lt"/>
                  <a:buAutoNum type="alphaUcPeriod"/>
                </a:pPr>
                <a:r>
                  <a:rPr lang="en-US" sz="2400" dirty="0">
                    <a:effectLst/>
                  </a:rPr>
                  <a:t>Carbon Handprint – Carbon Footprint</a:t>
                </a:r>
              </a:p>
              <a:p>
                <a:pPr marL="947293" lvl="1" indent="-514350">
                  <a:buFont typeface="+mj-lt"/>
                  <a:buAutoNum type="alphaUcPeriod"/>
                </a:pPr>
                <a:r>
                  <a:rPr lang="en-US" sz="2400" dirty="0">
                    <a:effectLst/>
                  </a:rPr>
                  <a:t>Carbon Footprint </a:t>
                </a:r>
                <a14:m>
                  <m:oMath xmlns:m="http://schemas.openxmlformats.org/officeDocument/2006/math">
                    <m:r>
                      <a:rPr lang="en-US" sz="2400" i="1">
                        <a:latin typeface="Cambria Math" panose="02040503050406030204" pitchFamily="18" charset="0"/>
                      </a:rPr>
                      <m:t>÷</m:t>
                    </m:r>
                  </m:oMath>
                </a14:m>
                <a:r>
                  <a:rPr lang="en-US" sz="2400" dirty="0">
                    <a:effectLst/>
                  </a:rPr>
                  <a:t> Carbon Handprint</a:t>
                </a:r>
              </a:p>
              <a:p>
                <a:pPr marL="947293" lvl="1" indent="-514350">
                  <a:buFont typeface="+mj-lt"/>
                  <a:buAutoNum type="alphaUcPeriod"/>
                </a:pPr>
                <a:r>
                  <a:rPr lang="en-US" sz="2400" dirty="0">
                    <a:effectLst/>
                  </a:rPr>
                  <a:t>Carbon Footprint + Carbon Handprint</a:t>
                </a:r>
              </a:p>
              <a:p>
                <a:pPr marL="947293" lvl="1" indent="-514350">
                  <a:buFont typeface="+mj-lt"/>
                  <a:buAutoNum type="alphaUcPeriod"/>
                </a:pPr>
                <a:r>
                  <a:rPr lang="en-US" sz="2400" dirty="0"/>
                  <a:t>Carbon Footprint – Carbon Handprint</a:t>
                </a:r>
                <a:endParaRPr lang="en-US" sz="2400" dirty="0">
                  <a:effectLst/>
                </a:endParaRPr>
              </a:p>
              <a:p>
                <a:pPr marL="947293" lvl="1" indent="-514350">
                  <a:buFont typeface="+mj-lt"/>
                  <a:buAutoNum type="alphaUcPeriod"/>
                </a:pPr>
                <a:endParaRPr lang="en-US" sz="2400" dirty="0">
                  <a:effectLst/>
                </a:endParaRPr>
              </a:p>
            </p:txBody>
          </p:sp>
        </mc:Choice>
        <mc:Fallback xmlns="">
          <p:sp>
            <p:nvSpPr>
              <p:cNvPr id="3" name="Content Placeholder 2">
                <a:extLst>
                  <a:ext uri="{FF2B5EF4-FFF2-40B4-BE49-F238E27FC236}">
                    <a16:creationId xmlns:a16="http://schemas.microsoft.com/office/drawing/2014/main" id="{9C6D47EA-BE7A-5C31-0365-659660F7909C}"/>
                  </a:ext>
                </a:extLst>
              </p:cNvPr>
              <p:cNvSpPr>
                <a:spLocks noGrp="1" noRot="1" noChangeAspect="1" noMove="1" noResize="1" noEditPoints="1" noAdjustHandles="1" noChangeArrowheads="1" noChangeShapeType="1" noTextEdit="1"/>
              </p:cNvSpPr>
              <p:nvPr>
                <p:ph idx="1"/>
              </p:nvPr>
            </p:nvSpPr>
            <p:spPr>
              <a:xfrm>
                <a:off x="609600" y="1313688"/>
                <a:ext cx="10972800" cy="4934712"/>
              </a:xfrm>
              <a:blipFill>
                <a:blip r:embed="rId3"/>
                <a:stretch>
                  <a:fillRect t="-160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Tree>
    <p:extLst>
      <p:ext uri="{BB962C8B-B14F-4D97-AF65-F5344CB8AC3E}">
        <p14:creationId xmlns:p14="http://schemas.microsoft.com/office/powerpoint/2010/main" val="6152100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6532</TotalTime>
  <Words>1961</Words>
  <Application>Microsoft Office PowerPoint</Application>
  <PresentationFormat>Widescreen</PresentationFormat>
  <Paragraphs>280</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Cambria</vt:lpstr>
      <vt:lpstr>Cambria Math</vt:lpstr>
      <vt:lpstr>Century Gothic</vt:lpstr>
      <vt:lpstr>Georgia</vt:lpstr>
      <vt:lpstr>Open Sans</vt:lpstr>
      <vt:lpstr>Wingdings 2</vt:lpstr>
      <vt:lpstr>Urban</vt:lpstr>
      <vt:lpstr>Personal Carbon Reduction Practices Review, Part 2</vt:lpstr>
      <vt:lpstr>topics covered</vt:lpstr>
      <vt:lpstr>review time</vt:lpstr>
      <vt:lpstr>increase your carbon handprint</vt:lpstr>
      <vt:lpstr>manage your eco-friendly emissions</vt:lpstr>
      <vt:lpstr>demonstration and discussion</vt:lpstr>
      <vt:lpstr>practice activity</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11</cp:revision>
  <cp:lastPrinted>2023-09-12T15:00:11Z</cp:lastPrinted>
  <dcterms:created xsi:type="dcterms:W3CDTF">2023-06-07T02:51:32Z</dcterms:created>
  <dcterms:modified xsi:type="dcterms:W3CDTF">2024-01-21T17:11:52Z</dcterms:modified>
</cp:coreProperties>
</file>