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1"/>
  </p:notesMasterIdLst>
  <p:sldIdLst>
    <p:sldId id="256" r:id="rId2"/>
    <p:sldId id="257" r:id="rId3"/>
    <p:sldId id="313" r:id="rId4"/>
    <p:sldId id="311" r:id="rId5"/>
    <p:sldId id="329" r:id="rId6"/>
    <p:sldId id="327" r:id="rId7"/>
    <p:sldId id="328" r:id="rId8"/>
    <p:sldId id="320" r:id="rId9"/>
    <p:sldId id="332" r:id="rId10"/>
    <p:sldId id="321" r:id="rId11"/>
    <p:sldId id="333" r:id="rId12"/>
    <p:sldId id="330" r:id="rId13"/>
    <p:sldId id="334" r:id="rId14"/>
    <p:sldId id="307" r:id="rId15"/>
    <p:sldId id="326" r:id="rId16"/>
    <p:sldId id="296" r:id="rId17"/>
    <p:sldId id="297" r:id="rId18"/>
    <p:sldId id="324" r:id="rId19"/>
    <p:sldId id="325" r:id="rId2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5549" autoAdjust="0"/>
  </p:normalViewPr>
  <p:slideViewPr>
    <p:cSldViewPr>
      <p:cViewPr varScale="1">
        <p:scale>
          <a:sx n="64" d="100"/>
          <a:sy n="64" d="100"/>
        </p:scale>
        <p:origin x="620" y="2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11C8CB7F-091A-4283-B679-D8AFC55612AD}"/>
    <pc:docChg chg="custSel modSld">
      <pc:chgData name="Dr. Tammé Shinshuri" userId="fc8b3004-5a83-4a78-99f2-f75a2ab84926" providerId="ADAL" clId="{11C8CB7F-091A-4283-B679-D8AFC55612AD}" dt="2024-02-05T19:09:12.563" v="4" actId="478"/>
      <pc:docMkLst>
        <pc:docMk/>
      </pc:docMkLst>
      <pc:sldChg chg="delSp mod delAnim">
        <pc:chgData name="Dr. Tammé Shinshuri" userId="fc8b3004-5a83-4a78-99f2-f75a2ab84926" providerId="ADAL" clId="{11C8CB7F-091A-4283-B679-D8AFC55612AD}" dt="2024-02-05T19:09:08.378" v="3" actId="478"/>
        <pc:sldMkLst>
          <pc:docMk/>
          <pc:sldMk cId="486133655" sldId="296"/>
        </pc:sldMkLst>
        <pc:spChg chg="del">
          <ac:chgData name="Dr. Tammé Shinshuri" userId="fc8b3004-5a83-4a78-99f2-f75a2ab84926" providerId="ADAL" clId="{11C8CB7F-091A-4283-B679-D8AFC55612AD}" dt="2024-02-05T19:09:08.378" v="3" actId="478"/>
          <ac:spMkLst>
            <pc:docMk/>
            <pc:sldMk cId="486133655" sldId="296"/>
            <ac:spMk id="10" creationId="{D3F3D660-30B0-02F9-D2E8-3228FDA7D408}"/>
          </ac:spMkLst>
        </pc:spChg>
      </pc:sldChg>
      <pc:sldChg chg="delSp mod delAnim">
        <pc:chgData name="Dr. Tammé Shinshuri" userId="fc8b3004-5a83-4a78-99f2-f75a2ab84926" providerId="ADAL" clId="{11C8CB7F-091A-4283-B679-D8AFC55612AD}" dt="2024-02-05T19:09:03.066" v="2" actId="478"/>
        <pc:sldMkLst>
          <pc:docMk/>
          <pc:sldMk cId="3188304565" sldId="297"/>
        </pc:sldMkLst>
        <pc:spChg chg="del">
          <ac:chgData name="Dr. Tammé Shinshuri" userId="fc8b3004-5a83-4a78-99f2-f75a2ab84926" providerId="ADAL" clId="{11C8CB7F-091A-4283-B679-D8AFC55612AD}" dt="2024-02-05T19:09:03.066" v="2" actId="478"/>
          <ac:spMkLst>
            <pc:docMk/>
            <pc:sldMk cId="3188304565" sldId="297"/>
            <ac:spMk id="10" creationId="{D3F3D660-30B0-02F9-D2E8-3228FDA7D408}"/>
          </ac:spMkLst>
        </pc:spChg>
      </pc:sldChg>
      <pc:sldChg chg="delSp mod delAnim">
        <pc:chgData name="Dr. Tammé Shinshuri" userId="fc8b3004-5a83-4a78-99f2-f75a2ab84926" providerId="ADAL" clId="{11C8CB7F-091A-4283-B679-D8AFC55612AD}" dt="2024-02-05T19:08:58.881" v="1" actId="478"/>
        <pc:sldMkLst>
          <pc:docMk/>
          <pc:sldMk cId="1483644709" sldId="324"/>
        </pc:sldMkLst>
        <pc:spChg chg="del">
          <ac:chgData name="Dr. Tammé Shinshuri" userId="fc8b3004-5a83-4a78-99f2-f75a2ab84926" providerId="ADAL" clId="{11C8CB7F-091A-4283-B679-D8AFC55612AD}" dt="2024-02-05T19:08:58.881" v="1" actId="478"/>
          <ac:spMkLst>
            <pc:docMk/>
            <pc:sldMk cId="1483644709" sldId="324"/>
            <ac:spMk id="10" creationId="{D3F3D660-30B0-02F9-D2E8-3228FDA7D408}"/>
          </ac:spMkLst>
        </pc:spChg>
      </pc:sldChg>
      <pc:sldChg chg="delSp mod delAnim">
        <pc:chgData name="Dr. Tammé Shinshuri" userId="fc8b3004-5a83-4a78-99f2-f75a2ab84926" providerId="ADAL" clId="{11C8CB7F-091A-4283-B679-D8AFC55612AD}" dt="2024-02-05T19:08:55.406" v="0" actId="478"/>
        <pc:sldMkLst>
          <pc:docMk/>
          <pc:sldMk cId="1063278572" sldId="325"/>
        </pc:sldMkLst>
        <pc:spChg chg="del">
          <ac:chgData name="Dr. Tammé Shinshuri" userId="fc8b3004-5a83-4a78-99f2-f75a2ab84926" providerId="ADAL" clId="{11C8CB7F-091A-4283-B679-D8AFC55612AD}" dt="2024-02-05T19:08:55.406" v="0" actId="478"/>
          <ac:spMkLst>
            <pc:docMk/>
            <pc:sldMk cId="1063278572" sldId="325"/>
            <ac:spMk id="10" creationId="{D3F3D660-30B0-02F9-D2E8-3228FDA7D408}"/>
          </ac:spMkLst>
        </pc:spChg>
      </pc:sldChg>
      <pc:sldChg chg="delSp mod delAnim">
        <pc:chgData name="Dr. Tammé Shinshuri" userId="fc8b3004-5a83-4a78-99f2-f75a2ab84926" providerId="ADAL" clId="{11C8CB7F-091A-4283-B679-D8AFC55612AD}" dt="2024-02-05T19:09:12.563" v="4" actId="478"/>
        <pc:sldMkLst>
          <pc:docMk/>
          <pc:sldMk cId="1546796774" sldId="326"/>
        </pc:sldMkLst>
        <pc:spChg chg="del">
          <ac:chgData name="Dr. Tammé Shinshuri" userId="fc8b3004-5a83-4a78-99f2-f75a2ab84926" providerId="ADAL" clId="{11C8CB7F-091A-4283-B679-D8AFC55612AD}" dt="2024-02-05T19:09:12.563" v="4" actId="478"/>
          <ac:spMkLst>
            <pc:docMk/>
            <pc:sldMk cId="1546796774" sldId="326"/>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2/5/2024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NetZero </a:t>
            </a:r>
            <a:r>
              <a:rPr lang="en-US" b="1"/>
              <a:t>Performance Monitoring+ </a:t>
            </a:r>
            <a:r>
              <a:rPr lang="en-US" b="1" dirty="0"/>
              <a:t>Review</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9: Eco-friendly Leadership Actions.</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Exemplary Leadership Skills</a:t>
            </a:r>
          </a:p>
          <a:p>
            <a:endParaRPr lang="en-US" dirty="0"/>
          </a:p>
          <a:p>
            <a:pPr marL="250667" indent="-250667">
              <a:buFont typeface="+mj-lt"/>
              <a:buAutoNum type="arabicPeriod"/>
            </a:pPr>
            <a:r>
              <a:rPr lang="en-US" b="1" dirty="0"/>
              <a:t>Review</a:t>
            </a:r>
            <a:r>
              <a:rPr lang="en-US" b="0" dirty="0"/>
              <a:t> Exemplary Leadership Skills with learners.</a:t>
            </a:r>
          </a:p>
          <a:p>
            <a:pPr marL="250667" indent="-250667">
              <a:buFont typeface="+mj-lt"/>
              <a:buAutoNum type="arabicPeriod"/>
            </a:pPr>
            <a:r>
              <a:rPr lang="en-US" b="1" baseline="0" dirty="0"/>
              <a:t>Use </a:t>
            </a:r>
            <a:r>
              <a:rPr lang="en-US" b="0" baseline="0" dirty="0"/>
              <a:t>the Exemplary Leadership Skill Handout with descriptions and examples</a:t>
            </a:r>
          </a:p>
          <a:p>
            <a:pPr marL="250667" indent="-250667">
              <a:buFont typeface="+mj-lt"/>
              <a:buAutoNum type="arabicPeriod"/>
            </a:pPr>
            <a:r>
              <a:rPr lang="en-US" b="1" baseline="0" dirty="0"/>
              <a:t>Discuss</a:t>
            </a:r>
            <a:r>
              <a:rPr lang="en-US" b="0" baseline="0" dirty="0"/>
              <a:t> each skill with learners.</a:t>
            </a:r>
          </a:p>
          <a:p>
            <a:pPr marL="250667" indent="-250667">
              <a:buFont typeface="+mj-lt"/>
              <a:buAutoNum type="arabicPeriod"/>
            </a:pPr>
            <a:r>
              <a:rPr lang="en-US" b="1" baseline="0" dirty="0"/>
              <a:t>Answer</a:t>
            </a:r>
            <a:r>
              <a:rPr lang="en-US" b="0" baseline="0" dirty="0"/>
              <a:t> any questions that emerge.</a:t>
            </a:r>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Team Project Overview</a:t>
            </a:r>
          </a:p>
          <a:p>
            <a:endParaRPr lang="en-US" dirty="0"/>
          </a:p>
          <a:p>
            <a:pPr marL="250667" indent="-250667">
              <a:buFont typeface="+mj-lt"/>
              <a:buAutoNum type="arabicPeriod"/>
            </a:pPr>
            <a:r>
              <a:rPr lang="en-US" b="1" dirty="0"/>
              <a:t>Review</a:t>
            </a:r>
            <a:r>
              <a:rPr lang="en-US" b="0" dirty="0"/>
              <a:t> the </a:t>
            </a:r>
            <a:r>
              <a:rPr lang="en-US" b="1" dirty="0"/>
              <a:t>Team Project Assignment </a:t>
            </a:r>
            <a:r>
              <a:rPr lang="en-US" b="0" dirty="0"/>
              <a:t>handout with learners. </a:t>
            </a:r>
            <a:r>
              <a:rPr lang="en-US" b="1" i="1" dirty="0"/>
              <a:t>Note: </a:t>
            </a:r>
            <a:r>
              <a:rPr lang="en-US" b="0" i="1" dirty="0"/>
              <a:t>This is the first assignment. Learners must understand how to conduct Eco-friendly Emission Audits for each activity. As Flexible Facilitator you must review each auditing activity with learners before they complete the activity.</a:t>
            </a:r>
          </a:p>
          <a:p>
            <a:pPr marL="250667" indent="-250667">
              <a:buFont typeface="+mj-lt"/>
              <a:buAutoNum type="arabicPeriod"/>
            </a:pPr>
            <a:r>
              <a:rPr lang="en-US" b="1" baseline="0" dirty="0"/>
              <a:t>Use </a:t>
            </a:r>
            <a:r>
              <a:rPr lang="en-US" b="0" baseline="0" dirty="0"/>
              <a:t>the Team Project Overview handout to discuss each of the following team project activities rules at a high level:</a:t>
            </a:r>
          </a:p>
          <a:p>
            <a:pPr marL="707867" lvl="1" indent="-250667">
              <a:buFont typeface="Arial" panose="020B0604020202020204" pitchFamily="34" charset="0"/>
              <a:buChar char="•"/>
            </a:pPr>
            <a:r>
              <a:rPr lang="en-US" b="0" baseline="0" dirty="0"/>
              <a:t>Team Project Overview (10 points)</a:t>
            </a:r>
          </a:p>
          <a:p>
            <a:pPr marL="707867" lvl="1" indent="-250667">
              <a:buFont typeface="Arial" panose="020B0604020202020204" pitchFamily="34" charset="0"/>
              <a:buChar char="•"/>
            </a:pPr>
            <a:r>
              <a:rPr lang="en-US" b="0" baseline="0" dirty="0"/>
              <a:t>Personal Auditing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Home Auditing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School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Team Auditing Report Summary (10 points)</a:t>
            </a:r>
          </a:p>
          <a:p>
            <a:pPr marL="250667" indent="-250667">
              <a:buFont typeface="+mj-lt"/>
              <a:buAutoNum type="arabicPeriod"/>
            </a:pPr>
            <a:r>
              <a:rPr lang="en-US" b="1" baseline="0" dirty="0"/>
              <a:t>Answer </a:t>
            </a:r>
            <a:r>
              <a:rPr lang="en-US" b="0" baseline="0" dirty="0"/>
              <a:t>any questions learners may have about the team project.</a:t>
            </a:r>
          </a:p>
          <a:p>
            <a:endParaRPr lang="en-US" b="0" baseline="0" dirty="0"/>
          </a:p>
          <a:p>
            <a:r>
              <a:rPr lang="en-US" b="1" baseline="0" dirty="0"/>
              <a:t>Time: </a:t>
            </a:r>
            <a:r>
              <a:rPr lang="en-US" b="0" baseline="0" dirty="0"/>
              <a:t>15-</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2069176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Personal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Personal Auditing Report Activity </a:t>
            </a:r>
            <a:r>
              <a:rPr lang="en-US" b="0" baseline="0" dirty="0"/>
              <a:t>to help students understand how to complete the Personal Auditing Report.</a:t>
            </a:r>
          </a:p>
          <a:p>
            <a:pPr marL="250667" indent="-250667">
              <a:buFont typeface="+mj-lt"/>
              <a:buAutoNum type="arabicPeriod"/>
            </a:pPr>
            <a:r>
              <a:rPr lang="en-US" b="1" baseline="0" dirty="0"/>
              <a:t>Answer</a:t>
            </a:r>
            <a:r>
              <a:rPr lang="en-US" b="0" baseline="0" dirty="0"/>
              <a:t> any questions learners may have about calculating their individual personal scores in each category.</a:t>
            </a:r>
          </a:p>
          <a:p>
            <a:pPr marL="250667" indent="-250667">
              <a:buFont typeface="+mj-lt"/>
              <a:buAutoNum type="arabicPeriod"/>
            </a:pPr>
            <a:r>
              <a:rPr lang="en-US" b="1" baseline="0" dirty="0"/>
              <a:t>Use </a:t>
            </a:r>
            <a:r>
              <a:rPr lang="en-US" b="0" baseline="0" dirty="0"/>
              <a:t>the </a:t>
            </a:r>
            <a:r>
              <a:rPr lang="en-US" b="1" baseline="0" dirty="0"/>
              <a:t>Personal Auditing Report Sample </a:t>
            </a:r>
            <a:r>
              <a:rPr lang="en-US" b="0" baseline="0" dirty="0"/>
              <a:t>to show how the report should look when it is completed correctly.</a:t>
            </a:r>
          </a:p>
          <a:p>
            <a:pPr marL="250667" indent="-250667">
              <a:buFont typeface="+mj-lt"/>
              <a:buAutoNum type="arabicPeriod"/>
            </a:pPr>
            <a:r>
              <a:rPr lang="en-US" b="1" baseline="0" dirty="0"/>
              <a:t>Handou</a:t>
            </a:r>
            <a:r>
              <a:rPr lang="en-US" b="0" baseline="0" dirty="0"/>
              <a:t>t a copy of the </a:t>
            </a:r>
            <a:r>
              <a:rPr lang="en-US" b="0" u="sng" baseline="0" dirty="0"/>
              <a:t>Personal Auditing Report Activity</a:t>
            </a:r>
            <a:r>
              <a:rPr lang="en-US" b="0" baseline="0" dirty="0"/>
              <a:t> sheet and the </a:t>
            </a:r>
            <a:r>
              <a:rPr lang="en-US" b="0" u="sng" baseline="0" dirty="0"/>
              <a:t>Personal Auditing Report Template</a:t>
            </a:r>
            <a:r>
              <a:rPr lang="en-US" b="0" baseline="0" dirty="0"/>
              <a:t> to learners.</a:t>
            </a:r>
          </a:p>
          <a:p>
            <a:pPr marL="250667" indent="-250667">
              <a:buFont typeface="+mj-lt"/>
              <a:buAutoNum type="arabicPeriod"/>
            </a:pPr>
            <a:r>
              <a:rPr lang="en-US" b="1" baseline="0" dirty="0"/>
              <a:t>Ask</a:t>
            </a:r>
            <a:r>
              <a:rPr lang="en-US" b="0" baseline="0" dirty="0"/>
              <a:t> learners to complete the </a:t>
            </a:r>
            <a:r>
              <a:rPr lang="en-US" b="1" baseline="0" dirty="0"/>
              <a:t>Personal Auditing Report Template </a:t>
            </a:r>
            <a:r>
              <a:rPr lang="en-US" b="0" baseline="0" dirty="0"/>
              <a:t>and share their results with the Team Leader.</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Personal Auditing Reports for each student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53113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teams and each team member from their team to write a </a:t>
            </a:r>
            <a:r>
              <a:rPr lang="en-US" b="0" u="sng" dirty="0"/>
              <a:t>Forum Post</a:t>
            </a:r>
            <a:r>
              <a:rPr lang="en-US" b="0" dirty="0"/>
              <a:t> for the </a:t>
            </a:r>
            <a:r>
              <a:rPr lang="en-US" b="0" u="sng" dirty="0"/>
              <a:t>Personal Auditing Report Activity</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for the Individual Project Assignment.</a:t>
            </a:r>
          </a:p>
          <a:p>
            <a:pPr marL="250667" indent="-250667">
              <a:buFont typeface="+mj-lt"/>
              <a:buAutoNum type="arabicPeriod"/>
            </a:pPr>
            <a:r>
              <a:rPr lang="en-US" b="1" baseline="0" dirty="0"/>
              <a:t>Ask</a:t>
            </a:r>
            <a:r>
              <a:rPr lang="en-US" b="0" baseline="0" dirty="0"/>
              <a:t>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183040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Home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Home Auditing Report Activity </a:t>
            </a:r>
            <a:r>
              <a:rPr lang="en-US" b="0" baseline="0" dirty="0"/>
              <a:t>to help students understand how to complete the Home Auditing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home scores in each category.</a:t>
            </a:r>
          </a:p>
          <a:p>
            <a:pPr marL="250667" indent="-250667">
              <a:buFont typeface="+mj-lt"/>
              <a:buAutoNum type="arabicPeriod"/>
            </a:pPr>
            <a:r>
              <a:rPr lang="en-US" b="1" baseline="0" dirty="0"/>
              <a:t>Use </a:t>
            </a:r>
            <a:r>
              <a:rPr lang="en-US" b="0" baseline="0" dirty="0"/>
              <a:t>the </a:t>
            </a:r>
            <a:r>
              <a:rPr lang="en-US" b="1" baseline="0" dirty="0"/>
              <a:t>Home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Home Auditing Report Activity</a:t>
            </a:r>
            <a:r>
              <a:rPr lang="en-US" b="0" baseline="0" dirty="0"/>
              <a:t> sheet and the </a:t>
            </a:r>
            <a:r>
              <a:rPr lang="en-US" b="0" u="sng" baseline="0" dirty="0"/>
              <a:t>Home Auditing Report Template</a:t>
            </a:r>
            <a:r>
              <a:rPr lang="en-US" b="0" baseline="0" dirty="0"/>
              <a:t> to learners.</a:t>
            </a:r>
          </a:p>
          <a:p>
            <a:pPr marL="250667" indent="-250667">
              <a:buFont typeface="+mj-lt"/>
              <a:buAutoNum type="arabicPeriod"/>
            </a:pPr>
            <a:r>
              <a:rPr lang="en-US" b="1" baseline="0" dirty="0"/>
              <a:t>Ask </a:t>
            </a:r>
            <a:r>
              <a:rPr lang="en-US" b="0" baseline="0" dirty="0"/>
              <a:t>learners to complete the </a:t>
            </a:r>
            <a:r>
              <a:rPr lang="en-US" b="1" baseline="0" dirty="0"/>
              <a:t>Home Auditing Report Template </a:t>
            </a:r>
            <a:r>
              <a:rPr lang="en-US" b="0" baseline="0" dirty="0"/>
              <a:t>and share their results with their team.</a:t>
            </a:r>
          </a:p>
          <a:p>
            <a:pPr marL="250667" indent="-250667">
              <a:buFont typeface="+mj-lt"/>
              <a:buAutoNum type="arabicPeriod"/>
            </a:pPr>
            <a:r>
              <a:rPr lang="en-US" b="1" dirty="0"/>
              <a:t>Observe </a:t>
            </a:r>
            <a:r>
              <a:rPr lang="en-US" b="0" dirty="0"/>
              <a:t>teams as they complete their assignments.</a:t>
            </a:r>
          </a:p>
          <a:p>
            <a:pPr marL="250667" indent="-250667">
              <a:buFont typeface="+mj-lt"/>
              <a:buAutoNum type="arabicPeriod"/>
            </a:pPr>
            <a:r>
              <a:rPr lang="en-US" b="1" baseline="0" dirty="0"/>
              <a:t>Collect</a:t>
            </a:r>
            <a:r>
              <a:rPr lang="en-US" b="0" baseline="0" dirty="0"/>
              <a:t> the Personal Auditing Reports for each student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9453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B4074-7C28-C55B-191E-1C2E1BAC1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0F743-4E57-A760-0CA3-3CA463F84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B6DDE-DF68-9E00-BD28-6C9FA7C870BB}"/>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teams and each team member from their team to write a </a:t>
            </a:r>
            <a:r>
              <a:rPr lang="en-US" b="0" u="sng" dirty="0"/>
              <a:t>Forum Post</a:t>
            </a:r>
            <a:r>
              <a:rPr lang="en-US" b="0" dirty="0"/>
              <a:t> for the </a:t>
            </a:r>
            <a:r>
              <a:rPr lang="en-US" b="0" u="sng" dirty="0"/>
              <a:t>Home Auditing Report Activity</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for the Individual Project Assignment.</a:t>
            </a:r>
          </a:p>
          <a:p>
            <a:pPr marL="250667" indent="-250667">
              <a:buFont typeface="+mj-lt"/>
              <a:buAutoNum type="arabicPeriod"/>
            </a:pPr>
            <a:r>
              <a:rPr lang="en-US" b="1" baseline="0" dirty="0"/>
              <a:t>Ask</a:t>
            </a:r>
            <a:r>
              <a:rPr lang="en-US" b="0" baseline="0" dirty="0"/>
              <a:t>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D520FAE3-6E66-3597-726F-AC7790608D7F}"/>
              </a:ext>
            </a:extLst>
          </p:cNvPr>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3320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School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Home Auditing Report Activity </a:t>
            </a:r>
            <a:r>
              <a:rPr lang="en-US" b="0" baseline="0" dirty="0"/>
              <a:t>to help students understand how to complete the School Auditing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school scores in each category.</a:t>
            </a:r>
          </a:p>
          <a:p>
            <a:pPr marL="250667" indent="-250667">
              <a:buFont typeface="+mj-lt"/>
              <a:buAutoNum type="arabicPeriod"/>
            </a:pPr>
            <a:r>
              <a:rPr lang="en-US" b="1" baseline="0" dirty="0"/>
              <a:t>Use </a:t>
            </a:r>
            <a:r>
              <a:rPr lang="en-US" b="0" baseline="0" dirty="0"/>
              <a:t>the </a:t>
            </a:r>
            <a:r>
              <a:rPr lang="en-US" b="1" baseline="0" dirty="0"/>
              <a:t>School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School Auditing Report Activity</a:t>
            </a:r>
            <a:r>
              <a:rPr lang="en-US" b="0" baseline="0" dirty="0"/>
              <a:t> sheet and the </a:t>
            </a:r>
            <a:r>
              <a:rPr lang="en-US" b="0" u="sng" baseline="0" dirty="0"/>
              <a:t>School Auditing Report Template</a:t>
            </a:r>
            <a:r>
              <a:rPr lang="en-US" b="0" baseline="0" dirty="0"/>
              <a:t> to learners.</a:t>
            </a:r>
          </a:p>
          <a:p>
            <a:pPr marL="250667" indent="-250667">
              <a:buFont typeface="+mj-lt"/>
              <a:buAutoNum type="arabicPeriod"/>
            </a:pPr>
            <a:r>
              <a:rPr lang="en-US" b="1" baseline="0" dirty="0"/>
              <a:t>Ask </a:t>
            </a:r>
            <a:r>
              <a:rPr lang="en-US" b="0" baseline="0" dirty="0"/>
              <a:t>learners to complete the </a:t>
            </a:r>
            <a:r>
              <a:rPr lang="en-US" b="1" baseline="0" dirty="0"/>
              <a:t>School Auditing Report Template </a:t>
            </a:r>
            <a:r>
              <a:rPr lang="en-US" b="0" baseline="0" dirty="0"/>
              <a:t>and share their results with their Team Leader.</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School Auditing Reports for each team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399845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99998-8F58-CA87-F00D-C0458C0BB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D8F7A-3412-ED9A-46E3-5BD88786A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B4E9C-638B-D9ED-8CEC-6DD974499E19}"/>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 Leaders to work with their team members to write a </a:t>
            </a:r>
            <a:r>
              <a:rPr lang="en-US" b="0" u="sng" dirty="0"/>
              <a:t>Forum Post </a:t>
            </a:r>
            <a:r>
              <a:rPr lang="en-US" b="0" dirty="0"/>
              <a:t> using the data collected and recorded in the </a:t>
            </a:r>
            <a:r>
              <a:rPr lang="en-US" b="0" u="sng" dirty="0"/>
              <a:t>School Auditing Report Template</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together.</a:t>
            </a:r>
          </a:p>
          <a:p>
            <a:pPr marL="250667" indent="-250667">
              <a:buFont typeface="+mj-lt"/>
              <a:buAutoNum type="arabicPeriod"/>
            </a:pPr>
            <a:r>
              <a:rPr lang="en-US" b="1" baseline="0" dirty="0"/>
              <a:t>Ask </a:t>
            </a:r>
            <a:r>
              <a:rPr lang="en-US" b="0" baseline="0" dirty="0"/>
              <a:t>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CE19A430-EA83-8D50-D3F5-F17E17C46C61}"/>
              </a:ext>
            </a:extLst>
          </p:cNvPr>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585968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9ACB-1E39-F1E9-0B9E-80DA2BF5F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23C5E-0AB0-76DA-0538-AB564B389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A30F5F-F0D7-AAAD-532C-AF86C8D094C4}"/>
              </a:ext>
            </a:extLst>
          </p:cNvPr>
          <p:cNvSpPr>
            <a:spLocks noGrp="1"/>
          </p:cNvSpPr>
          <p:nvPr>
            <p:ph type="body" idx="1"/>
          </p:nvPr>
        </p:nvSpPr>
        <p:spPr/>
        <p:txBody>
          <a:bodyPr/>
          <a:lstStyle/>
          <a:p>
            <a:r>
              <a:rPr lang="en-US" b="1" dirty="0"/>
              <a:t>Team Auditing Report Summary</a:t>
            </a:r>
          </a:p>
          <a:p>
            <a:endParaRPr lang="en-US" dirty="0"/>
          </a:p>
          <a:p>
            <a:pPr marL="250667" indent="-250667">
              <a:buFont typeface="+mj-lt"/>
              <a:buAutoNum type="arabicPeriod"/>
            </a:pPr>
            <a:r>
              <a:rPr lang="en-US" b="1" baseline="0" dirty="0"/>
              <a:t>Review </a:t>
            </a:r>
            <a:r>
              <a:rPr lang="en-US" b="0" baseline="0" dirty="0"/>
              <a:t>the </a:t>
            </a:r>
            <a:r>
              <a:rPr lang="en-US" b="1" baseline="0" dirty="0"/>
              <a:t>Team Auditing Report Summary Activity </a:t>
            </a:r>
            <a:r>
              <a:rPr lang="en-US" b="0" baseline="0" dirty="0"/>
              <a:t>to help students understand how to complete the report by combining all their data into one summary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and team scores in each category.</a:t>
            </a:r>
          </a:p>
          <a:p>
            <a:pPr marL="250667" indent="-250667">
              <a:buFont typeface="+mj-lt"/>
              <a:buAutoNum type="arabicPeriod"/>
            </a:pPr>
            <a:r>
              <a:rPr lang="en-US" b="1" baseline="0" dirty="0"/>
              <a:t>Use </a:t>
            </a:r>
            <a:r>
              <a:rPr lang="en-US" b="0" baseline="0" dirty="0"/>
              <a:t>the </a:t>
            </a:r>
            <a:r>
              <a:rPr lang="en-US" b="1" baseline="0" dirty="0"/>
              <a:t>Team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Team Auditing Report Summary Activity</a:t>
            </a:r>
            <a:r>
              <a:rPr lang="en-US" b="0" baseline="0" dirty="0"/>
              <a:t> sheet and the </a:t>
            </a:r>
            <a:r>
              <a:rPr lang="en-US" b="0" u="sng" baseline="0" dirty="0"/>
              <a:t>Team Auditing Report Summary Template</a:t>
            </a:r>
            <a:r>
              <a:rPr lang="en-US" b="0" baseline="0" dirty="0"/>
              <a:t> to learners.</a:t>
            </a:r>
          </a:p>
          <a:p>
            <a:pPr marL="250667" indent="-250667">
              <a:buFont typeface="+mj-lt"/>
              <a:buAutoNum type="arabicPeriod"/>
            </a:pPr>
            <a:r>
              <a:rPr lang="en-US" b="1" dirty="0"/>
              <a:t>Ask Team Leaders </a:t>
            </a:r>
            <a:r>
              <a:rPr lang="en-US" b="0" dirty="0"/>
              <a:t>to complete the </a:t>
            </a:r>
            <a:r>
              <a:rPr lang="en-US" b="1" dirty="0"/>
              <a:t>Team Auditing Report Summary Template </a:t>
            </a:r>
            <a:r>
              <a:rPr lang="en-US" b="0" dirty="0"/>
              <a:t>with their team by collecting the data gather by all team members.</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Team Auditing Reports for each team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a:extLst>
              <a:ext uri="{FF2B5EF4-FFF2-40B4-BE49-F238E27FC236}">
                <a16:creationId xmlns:a16="http://schemas.microsoft.com/office/drawing/2014/main" id="{468470B6-BD41-CF06-D6E9-1E75491F775F}"/>
              </a:ext>
            </a:extLst>
          </p:cNvPr>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773169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F28A5-50D1-E0D2-6975-64FCE3FB2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C8D24-592C-2B93-9CB9-86DA9E2057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4DB316-6C2A-6AD2-53A9-D2866A2A5E84}"/>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 Leaders to work with their team members to write a </a:t>
            </a:r>
            <a:r>
              <a:rPr lang="en-US" b="0" u="sng" dirty="0"/>
              <a:t>Forum Post </a:t>
            </a:r>
            <a:r>
              <a:rPr lang="en-US" b="0" dirty="0"/>
              <a:t> using the data collected and recorded in the </a:t>
            </a:r>
            <a:r>
              <a:rPr lang="en-US" b="0" u="sng" dirty="0"/>
              <a:t>Team Auditing Report Summary Template</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together.</a:t>
            </a:r>
          </a:p>
          <a:p>
            <a:pPr marL="250667" indent="-250667">
              <a:buFont typeface="+mj-lt"/>
              <a:buAutoNum type="arabicPeriod"/>
            </a:pPr>
            <a:r>
              <a:rPr lang="en-US" b="1" baseline="0" dirty="0"/>
              <a:t>Ask </a:t>
            </a:r>
            <a:r>
              <a:rPr lang="en-US" b="0" baseline="0" dirty="0"/>
              <a:t>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1D2D27F1-3161-5436-144C-238501136D58}"/>
              </a:ext>
            </a:extLst>
          </p:cNvPr>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1692731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Gamification Quiz</a:t>
            </a:r>
          </a:p>
          <a:p>
            <a:endParaRPr lang="en-US" dirty="0"/>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Use the Gamification Point Scale to keep track of each student’s score.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Participants must complete the full </a:t>
            </a:r>
            <a:r>
              <a:rPr lang="en-US" sz="1900" dirty="0" err="1">
                <a:latin typeface="Open Sans" panose="020B0606030504020204" pitchFamily="34" charset="0"/>
                <a:ea typeface="Calibri" panose="020F0502020204030204" pitchFamily="34" charset="0"/>
              </a:rPr>
              <a:t>eCourse</a:t>
            </a:r>
            <a:r>
              <a:rPr lang="en-US" sz="1900" dirty="0">
                <a:latin typeface="Open Sans" panose="020B0606030504020204" pitchFamily="34" charset="0"/>
                <a:ea typeface="Calibri" panose="020F0502020204030204" pitchFamily="34" charset="0"/>
              </a:rPr>
              <a:t> (</a:t>
            </a:r>
            <a:r>
              <a:rPr lang="en-US" sz="1900" dirty="0" err="1">
                <a:latin typeface="Open Sans" panose="020B0606030504020204" pitchFamily="34" charset="0"/>
                <a:ea typeface="Calibri" panose="020F0502020204030204" pitchFamily="34" charset="0"/>
              </a:rPr>
              <a:t>eModule</a:t>
            </a:r>
            <a:r>
              <a:rPr lang="en-US" sz="1900" dirty="0">
                <a:latin typeface="Open Sans" panose="020B0606030504020204" pitchFamily="34" charset="0"/>
                <a:ea typeface="Calibri" panose="020F0502020204030204" pitchFamily="34" charset="0"/>
              </a:rPr>
              <a:t> + </a:t>
            </a:r>
            <a:r>
              <a:rPr lang="en-US" sz="1900" dirty="0" err="1">
                <a:latin typeface="Open Sans" panose="020B0606030504020204" pitchFamily="34" charset="0"/>
                <a:ea typeface="Calibri" panose="020F0502020204030204" pitchFamily="34" charset="0"/>
              </a:rPr>
              <a:t>eClass</a:t>
            </a:r>
            <a:r>
              <a:rPr lang="en-US" sz="19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900" dirty="0">
              <a:latin typeface="Calibri" panose="020F0502020204030204" pitchFamily="34" charset="0"/>
              <a:ea typeface="Calibri" panose="020F0502020204030204" pitchFamily="34" charset="0"/>
            </a:endParaRPr>
          </a:p>
          <a:p>
            <a:pPr defTabSz="966612">
              <a:defRPr/>
            </a:pPr>
            <a:r>
              <a:rPr lang="en-US" b="1" dirty="0"/>
              <a:t>Time: </a:t>
            </a:r>
            <a:r>
              <a:rPr lang="en-US" b="0" dirty="0"/>
              <a:t>15</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213929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16</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17</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18</a:t>
            </a:fld>
            <a:endParaRPr lang="en-US"/>
          </a:p>
        </p:txBody>
      </p:sp>
    </p:spTree>
    <p:extLst>
      <p:ext uri="{BB962C8B-B14F-4D97-AF65-F5344CB8AC3E}">
        <p14:creationId xmlns:p14="http://schemas.microsoft.com/office/powerpoint/2010/main" val="1689138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19</a:t>
            </a:fld>
            <a:endParaRPr lang="en-US"/>
          </a:p>
        </p:txBody>
      </p:sp>
    </p:spTree>
    <p:extLst>
      <p:ext uri="{BB962C8B-B14F-4D97-AF65-F5344CB8AC3E}">
        <p14:creationId xmlns:p14="http://schemas.microsoft.com/office/powerpoint/2010/main" val="3668386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2/5/2024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2/5/2024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2/5/2024</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2/5/2024</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2/5/2024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2/5/2024</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2/5/2024</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2/5/2024</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2/5/2024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2/5/2024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2/5/2024</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NetZero Performance Monitoring</a:t>
            </a:r>
            <a:br>
              <a:rPr lang="en-US" dirty="0"/>
            </a:br>
            <a:r>
              <a:rPr lang="en-US" dirty="0"/>
              <a:t>+ Review</a:t>
            </a:r>
          </a:p>
        </p:txBody>
      </p:sp>
      <p:sp>
        <p:nvSpPr>
          <p:cNvPr id="3" name="Subtitle 2"/>
          <p:cNvSpPr>
            <a:spLocks noGrp="1"/>
          </p:cNvSpPr>
          <p:nvPr>
            <p:ph type="subTitle" idx="1"/>
          </p:nvPr>
        </p:nvSpPr>
        <p:spPr/>
        <p:txBody>
          <a:bodyPr>
            <a:normAutofit/>
          </a:bodyPr>
          <a:lstStyle/>
          <a:p>
            <a:r>
              <a:rPr lang="en-US" sz="2400" dirty="0"/>
              <a:t>What’s Your Daily Personal, Home, and</a:t>
            </a:r>
          </a:p>
          <a:p>
            <a:r>
              <a:rPr lang="en-US" sz="2400" dirty="0"/>
              <a:t>School NetZero Emissions?</a:t>
            </a:r>
          </a:p>
        </p:txBody>
      </p:sp>
      <p:sp>
        <p:nvSpPr>
          <p:cNvPr id="6" name="Date Placeholder 5"/>
          <p:cNvSpPr>
            <a:spLocks noGrp="1"/>
          </p:cNvSpPr>
          <p:nvPr>
            <p:ph type="dt" sz="half" idx="10"/>
          </p:nvPr>
        </p:nvSpPr>
        <p:spPr/>
        <p:txBody>
          <a:bodyPr/>
          <a:lstStyle/>
          <a:p>
            <a:fld id="{0DD594AE-388C-4DF7-B194-5BBFDE110EDF}" type="datetime1">
              <a:rPr lang="en-US" smtClean="0"/>
              <a:t>2/5/2024</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553200" cy="4800600"/>
          </a:xfrm>
        </p:spPr>
        <p:txBody>
          <a:bodyPr>
            <a:normAutofit/>
          </a:bodyPr>
          <a:lstStyle/>
          <a:p>
            <a:pPr marL="463550" indent="-354013"/>
            <a:r>
              <a:rPr lang="en-US" dirty="0"/>
              <a:t>Review Time</a:t>
            </a:r>
          </a:p>
          <a:p>
            <a:pPr marL="463550" indent="-354013"/>
            <a:r>
              <a:rPr lang="en-US" dirty="0"/>
              <a:t>Exemplary Leadership Skills</a:t>
            </a:r>
          </a:p>
          <a:p>
            <a:pPr marL="463550" indent="-354013"/>
            <a:r>
              <a:rPr lang="en-US" dirty="0"/>
              <a:t>Team Project Overview</a:t>
            </a:r>
          </a:p>
          <a:p>
            <a:pPr marL="463550" indent="-354013"/>
            <a:r>
              <a:rPr lang="en-US" dirty="0"/>
              <a:t>Personal Auditing Report Activity</a:t>
            </a:r>
          </a:p>
          <a:p>
            <a:pPr marL="463550" indent="-354013"/>
            <a:r>
              <a:rPr lang="en-US" dirty="0"/>
              <a:t>Home Auditing Report Activity</a:t>
            </a:r>
          </a:p>
          <a:p>
            <a:pPr marL="463550" indent="-354013"/>
            <a:r>
              <a:rPr lang="en-US" dirty="0"/>
              <a:t>School Auditing Report Activity</a:t>
            </a:r>
          </a:p>
          <a:p>
            <a:pPr marL="463550" indent="-354013"/>
            <a:r>
              <a:rPr lang="en-US" dirty="0"/>
              <a:t>Team Auditing Report Summary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1026" name="Picture 2">
            <a:extLst>
              <a:ext uri="{FF2B5EF4-FFF2-40B4-BE49-F238E27FC236}">
                <a16:creationId xmlns:a16="http://schemas.microsoft.com/office/drawing/2014/main" id="{8427A697-830B-6BA7-2408-1A1B2A0535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1623390"/>
            <a:ext cx="4906811" cy="294860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9: Eco-friendly Leadership Actions.</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exemplary leadership skills</a:t>
            </a:r>
          </a:p>
        </p:txBody>
      </p:sp>
      <p:sp>
        <p:nvSpPr>
          <p:cNvPr id="3" name="Content Placeholder 2"/>
          <p:cNvSpPr>
            <a:spLocks noGrp="1"/>
          </p:cNvSpPr>
          <p:nvPr>
            <p:ph idx="1"/>
          </p:nvPr>
        </p:nvSpPr>
        <p:spPr>
          <a:xfrm>
            <a:off x="609600" y="1600200"/>
            <a:ext cx="6039395" cy="4800600"/>
          </a:xfrm>
        </p:spPr>
        <p:txBody>
          <a:bodyPr>
            <a:normAutofit lnSpcReduction="10000"/>
          </a:bodyPr>
          <a:lstStyle/>
          <a:p>
            <a:pPr marL="463550" indent="-354013"/>
            <a:r>
              <a:rPr lang="en-US" dirty="0"/>
              <a:t>To earn points in this phase of the </a:t>
            </a:r>
            <a:r>
              <a:rPr lang="en-US" dirty="0" err="1"/>
              <a:t>eCourse</a:t>
            </a:r>
            <a:r>
              <a:rPr lang="en-US" dirty="0"/>
              <a:t> you must develop and use the following leadership skills:</a:t>
            </a:r>
          </a:p>
          <a:p>
            <a:pPr marL="920750" lvl="1" indent="-457200">
              <a:buFont typeface="Georgia" panose="02040502050405020303" pitchFamily="18" charset="0"/>
              <a:buChar char="□"/>
            </a:pPr>
            <a:r>
              <a:rPr lang="en-US" sz="2400" dirty="0"/>
              <a:t>Hear</a:t>
            </a:r>
          </a:p>
          <a:p>
            <a:pPr marL="920750" lvl="1" indent="-457200">
              <a:buFont typeface="Georgia" panose="02040502050405020303" pitchFamily="18" charset="0"/>
              <a:buChar char="□"/>
            </a:pPr>
            <a:r>
              <a:rPr lang="en-US" sz="2400" dirty="0"/>
              <a:t>Listen</a:t>
            </a:r>
          </a:p>
          <a:p>
            <a:pPr marL="920750" lvl="1" indent="-457200">
              <a:buFont typeface="Georgia" panose="02040502050405020303" pitchFamily="18" charset="0"/>
              <a:buChar char="□"/>
            </a:pPr>
            <a:r>
              <a:rPr lang="en-US" sz="2400" dirty="0"/>
              <a:t>Follow directions</a:t>
            </a:r>
          </a:p>
          <a:p>
            <a:pPr marL="920750" lvl="1" indent="-457200">
              <a:buFont typeface="Georgia" panose="02040502050405020303" pitchFamily="18" charset="0"/>
              <a:buChar char="□"/>
            </a:pPr>
            <a:r>
              <a:rPr lang="en-US" sz="2400" dirty="0"/>
              <a:t>Pay attention</a:t>
            </a:r>
          </a:p>
          <a:p>
            <a:pPr marL="920750" lvl="1" indent="-457200">
              <a:buFont typeface="Georgia" panose="02040502050405020303" pitchFamily="18" charset="0"/>
              <a:buChar char="□"/>
            </a:pPr>
            <a:r>
              <a:rPr lang="en-US" sz="2400" dirty="0"/>
              <a:t>Pace yourself</a:t>
            </a:r>
          </a:p>
          <a:p>
            <a:pPr marL="920750" lvl="1" indent="-457200">
              <a:buFont typeface="Georgia" panose="02040502050405020303" pitchFamily="18" charset="0"/>
              <a:buChar char="□"/>
            </a:pPr>
            <a:r>
              <a:rPr lang="en-US" sz="2400" dirty="0"/>
              <a:t>Raise your hand before speaking an answer</a:t>
            </a:r>
          </a:p>
          <a:p>
            <a:pPr marL="920750" lvl="1" indent="-457200">
              <a:buFont typeface="Georgia" panose="02040502050405020303" pitchFamily="18" charset="0"/>
              <a:buChar char="□"/>
            </a:pPr>
            <a:r>
              <a:rPr lang="en-US" sz="2400" dirty="0"/>
              <a:t>Work as a team</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children looking at a computer&#10;&#10;Description automatically generated">
            <a:extLst>
              <a:ext uri="{FF2B5EF4-FFF2-40B4-BE49-F238E27FC236}">
                <a16:creationId xmlns:a16="http://schemas.microsoft.com/office/drawing/2014/main" id="{59D686F3-ECD9-9BB3-9C35-E14ACE1DE3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752600"/>
            <a:ext cx="4648200" cy="33877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6A81E-114A-4B55-2EE4-2AA06A0560EA}"/>
              </a:ext>
            </a:extLst>
          </p:cNvPr>
          <p:cNvSpPr>
            <a:spLocks noGrp="1"/>
          </p:cNvSpPr>
          <p:nvPr>
            <p:ph type="title"/>
          </p:nvPr>
        </p:nvSpPr>
        <p:spPr/>
        <p:txBody>
          <a:bodyPr/>
          <a:lstStyle/>
          <a:p>
            <a:r>
              <a:rPr lang="en-US" dirty="0"/>
              <a:t>team project overview</a:t>
            </a:r>
          </a:p>
        </p:txBody>
      </p:sp>
      <p:sp>
        <p:nvSpPr>
          <p:cNvPr id="3" name="Content Placeholder 2">
            <a:extLst>
              <a:ext uri="{FF2B5EF4-FFF2-40B4-BE49-F238E27FC236}">
                <a16:creationId xmlns:a16="http://schemas.microsoft.com/office/drawing/2014/main" id="{A0C4A6EE-0C04-5660-B6DC-C47B057BFEA4}"/>
              </a:ext>
            </a:extLst>
          </p:cNvPr>
          <p:cNvSpPr>
            <a:spLocks noGrp="1"/>
          </p:cNvSpPr>
          <p:nvPr>
            <p:ph idx="1"/>
          </p:nvPr>
        </p:nvSpPr>
        <p:spPr>
          <a:xfrm>
            <a:off x="609600" y="1447800"/>
            <a:ext cx="5791200" cy="4648200"/>
          </a:xfrm>
        </p:spPr>
        <p:txBody>
          <a:bodyPr>
            <a:normAutofit fontScale="92500" lnSpcReduction="10000"/>
          </a:bodyPr>
          <a:lstStyle/>
          <a:p>
            <a:pPr marL="460375" indent="-460375"/>
            <a:r>
              <a:rPr lang="en-US" dirty="0"/>
              <a:t>This team project has five (5) Eco-friendly Leadership Actions.</a:t>
            </a:r>
          </a:p>
          <a:p>
            <a:pPr marL="460375" indent="-460375"/>
            <a:r>
              <a:rPr lang="en-US" dirty="0"/>
              <a:t>One activity is a </a:t>
            </a:r>
            <a:r>
              <a:rPr lang="en-US" b="1" dirty="0"/>
              <a:t>classroom</a:t>
            </a:r>
            <a:r>
              <a:rPr lang="en-US" dirty="0"/>
              <a:t> assignment.</a:t>
            </a:r>
          </a:p>
          <a:p>
            <a:pPr marL="460375" indent="-460375"/>
            <a:r>
              <a:rPr lang="en-US" dirty="0"/>
              <a:t>Two of the activities are </a:t>
            </a:r>
            <a:r>
              <a:rPr lang="en-US" b="1" dirty="0"/>
              <a:t>individual </a:t>
            </a:r>
            <a:r>
              <a:rPr lang="en-US" dirty="0"/>
              <a:t>assignments.</a:t>
            </a:r>
          </a:p>
          <a:p>
            <a:pPr marL="460375" indent="-460375"/>
            <a:r>
              <a:rPr lang="en-US" dirty="0"/>
              <a:t>Two of the activities are </a:t>
            </a:r>
            <a:r>
              <a:rPr lang="en-US" b="1" dirty="0"/>
              <a:t>team </a:t>
            </a:r>
            <a:r>
              <a:rPr lang="en-US" dirty="0"/>
              <a:t>assignments.</a:t>
            </a:r>
          </a:p>
          <a:p>
            <a:pPr marL="460375" indent="-460375"/>
            <a:r>
              <a:rPr lang="en-US" dirty="0"/>
              <a:t>All activities must be completed.</a:t>
            </a:r>
          </a:p>
          <a:p>
            <a:pPr marL="460375" indent="-460375"/>
            <a:r>
              <a:rPr lang="en-US" dirty="0"/>
              <a:t>Create one auditing report for each individual and team assignment once per week.</a:t>
            </a:r>
          </a:p>
        </p:txBody>
      </p:sp>
      <p:sp>
        <p:nvSpPr>
          <p:cNvPr id="4" name="Date Placeholder 3">
            <a:extLst>
              <a:ext uri="{FF2B5EF4-FFF2-40B4-BE49-F238E27FC236}">
                <a16:creationId xmlns:a16="http://schemas.microsoft.com/office/drawing/2014/main" id="{D1B18AB2-BA7A-530D-994D-24F335139A7D}"/>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E273607D-87D0-AB1E-FC31-339C3F7E566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2BC8E484-6686-738C-CC82-A8ECD33286B9}"/>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8" name="TextBox 7">
            <a:extLst>
              <a:ext uri="{FF2B5EF4-FFF2-40B4-BE49-F238E27FC236}">
                <a16:creationId xmlns:a16="http://schemas.microsoft.com/office/drawing/2014/main" id="{36D751DE-5081-D920-E301-77904700F246}"/>
              </a:ext>
            </a:extLst>
          </p:cNvPr>
          <p:cNvSpPr txBox="1"/>
          <p:nvPr/>
        </p:nvSpPr>
        <p:spPr>
          <a:xfrm>
            <a:off x="6514610" y="5638800"/>
            <a:ext cx="5067790" cy="584775"/>
          </a:xfrm>
          <a:prstGeom prst="rect">
            <a:avLst/>
          </a:prstGeom>
          <a:noFill/>
        </p:spPr>
        <p:txBody>
          <a:bodyPr wrap="square">
            <a:spAutoFit/>
          </a:bodyPr>
          <a:lstStyle/>
          <a:p>
            <a:pPr marL="460375" indent="-460375" algn="ctr"/>
            <a:r>
              <a:rPr lang="en-US" sz="1600" dirty="0">
                <a:solidFill>
                  <a:srgbClr val="C00000"/>
                </a:solidFill>
                <a:latin typeface="Open Sans" panose="020B0606030504020204" pitchFamily="34" charset="0"/>
                <a:ea typeface="Open Sans" panose="020B0606030504020204" pitchFamily="34" charset="0"/>
                <a:cs typeface="Open Sans" panose="020B0606030504020204" pitchFamily="34" charset="0"/>
              </a:rPr>
              <a:t>Points are earned as a whole team and not as individuals!</a:t>
            </a:r>
          </a:p>
        </p:txBody>
      </p:sp>
      <p:pic>
        <p:nvPicPr>
          <p:cNvPr id="11" name="Content Placeholder 4" descr="A group of people sitting outside looking at a computer&#10;&#10;Description automatically generated">
            <a:extLst>
              <a:ext uri="{FF2B5EF4-FFF2-40B4-BE49-F238E27FC236}">
                <a16:creationId xmlns:a16="http://schemas.microsoft.com/office/drawing/2014/main" id="{71410F21-097D-1827-8574-C3128EC7E6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4610" y="1600200"/>
            <a:ext cx="5067790" cy="2895880"/>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E4969EAC-B284-2BF1-01FC-02A11F7F4DA5}"/>
              </a:ext>
            </a:extLst>
          </p:cNvPr>
          <p:cNvSpPr txBox="1"/>
          <p:nvPr/>
        </p:nvSpPr>
        <p:spPr>
          <a:xfrm>
            <a:off x="7924800" y="4843451"/>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50 points</a:t>
            </a:r>
          </a:p>
        </p:txBody>
      </p:sp>
    </p:spTree>
    <p:extLst>
      <p:ext uri="{BB962C8B-B14F-4D97-AF65-F5344CB8AC3E}">
        <p14:creationId xmlns:p14="http://schemas.microsoft.com/office/powerpoint/2010/main" val="2914561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auditing report (individual)</a:t>
            </a:r>
          </a:p>
        </p:txBody>
      </p:sp>
      <p:sp>
        <p:nvSpPr>
          <p:cNvPr id="3" name="Content Placeholder 2"/>
          <p:cNvSpPr>
            <a:spLocks noGrp="1"/>
          </p:cNvSpPr>
          <p:nvPr>
            <p:ph idx="1"/>
          </p:nvPr>
        </p:nvSpPr>
        <p:spPr>
          <a:xfrm>
            <a:off x="609600" y="1600200"/>
            <a:ext cx="6934200" cy="4724400"/>
          </a:xfrm>
        </p:spPr>
        <p:txBody>
          <a:bodyPr>
            <a:normAutofit/>
          </a:bodyPr>
          <a:lstStyle/>
          <a:p>
            <a:pPr marL="463550" indent="-354013"/>
            <a:r>
              <a:rPr lang="en-US" dirty="0"/>
              <a:t>Use the </a:t>
            </a:r>
            <a:r>
              <a:rPr lang="en-US" b="1" dirty="0"/>
              <a:t>Personal Auditing Report Template </a:t>
            </a:r>
            <a:r>
              <a:rPr lang="en-US" dirty="0"/>
              <a:t>to:</a:t>
            </a:r>
          </a:p>
          <a:p>
            <a:pPr lvl="1" indent="-457200">
              <a:buClr>
                <a:srgbClr val="009933"/>
              </a:buClr>
              <a:buFont typeface="Georgia" panose="02040502050405020303" pitchFamily="18" charset="0"/>
              <a:buChar char="□"/>
            </a:pPr>
            <a:r>
              <a:rPr lang="en-US" dirty="0"/>
              <a:t>Measure your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your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your personal results with your </a:t>
            </a:r>
            <a:r>
              <a:rPr lang="en-US" b="1" dirty="0"/>
              <a:t>Team Leader</a:t>
            </a:r>
            <a:r>
              <a:rPr lang="en-US" dirty="0"/>
              <a:t>.</a:t>
            </a:r>
          </a:p>
          <a:p>
            <a:pPr lvl="1" indent="-457200">
              <a:buClr>
                <a:srgbClr val="009933"/>
              </a:buClr>
              <a:buFont typeface="Georgia" panose="02040502050405020303" pitchFamily="18" charset="0"/>
              <a:buChar char="□"/>
            </a:pPr>
            <a:r>
              <a:rPr lang="en-US" dirty="0"/>
              <a:t>Team Leader must enter all team member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grpSp>
        <p:nvGrpSpPr>
          <p:cNvPr id="21" name="Group 20">
            <a:extLst>
              <a:ext uri="{FF2B5EF4-FFF2-40B4-BE49-F238E27FC236}">
                <a16:creationId xmlns:a16="http://schemas.microsoft.com/office/drawing/2014/main" id="{BBD455C7-9307-5C75-5C4D-D751854FDBCD}"/>
              </a:ext>
            </a:extLst>
          </p:cNvPr>
          <p:cNvGrpSpPr/>
          <p:nvPr/>
        </p:nvGrpSpPr>
        <p:grpSpPr>
          <a:xfrm>
            <a:off x="7162800" y="1219200"/>
            <a:ext cx="5257800" cy="5431536"/>
            <a:chOff x="7162800" y="1219200"/>
            <a:chExt cx="5257800" cy="5431536"/>
          </a:xfrm>
        </p:grpSpPr>
        <p:pic>
          <p:nvPicPr>
            <p:cNvPr id="17" name="Graphic 16" descr="Paper outline">
              <a:extLst>
                <a:ext uri="{FF2B5EF4-FFF2-40B4-BE49-F238E27FC236}">
                  <a16:creationId xmlns:a16="http://schemas.microsoft.com/office/drawing/2014/main" id="{9D7925FD-8748-CCB5-F0B3-D7F1216B06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8" name="TextBox 17">
              <a:extLst>
                <a:ext uri="{FF2B5EF4-FFF2-40B4-BE49-F238E27FC236}">
                  <a16:creationId xmlns:a16="http://schemas.microsoft.com/office/drawing/2014/main" id="{0F750FDD-0C69-7DF3-EFD2-130731A28F56}"/>
                </a:ext>
              </a:extLst>
            </p:cNvPr>
            <p:cNvSpPr txBox="1"/>
            <p:nvPr/>
          </p:nvSpPr>
          <p:spPr>
            <a:xfrm>
              <a:off x="8610600" y="5105400"/>
              <a:ext cx="2355133"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Personal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20" name="Picture 19" descr="A green logo with leaves in a circle&#10;&#10;Description automatically generated">
              <a:extLst>
                <a:ext uri="{FF2B5EF4-FFF2-40B4-BE49-F238E27FC236}">
                  <a16:creationId xmlns:a16="http://schemas.microsoft.com/office/drawing/2014/main" id="{125259AC-B00B-14C9-BAC9-DF9CED431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652914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team activity</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Personal Auditing Report Activity </a:t>
            </a:r>
            <a:r>
              <a:rPr lang="en-US" dirty="0"/>
              <a:t>a</a:t>
            </a:r>
            <a:r>
              <a:rPr lang="en-US" b="0" dirty="0"/>
              <a:t>nd share your personal data.</a:t>
            </a:r>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6241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auditing report (individual)</a:t>
            </a:r>
          </a:p>
        </p:txBody>
      </p:sp>
      <p:sp>
        <p:nvSpPr>
          <p:cNvPr id="3" name="Content Placeholder 2"/>
          <p:cNvSpPr>
            <a:spLocks noGrp="1"/>
          </p:cNvSpPr>
          <p:nvPr>
            <p:ph idx="1"/>
          </p:nvPr>
        </p:nvSpPr>
        <p:spPr>
          <a:xfrm>
            <a:off x="609600" y="1600200"/>
            <a:ext cx="6781800" cy="4724400"/>
          </a:xfrm>
        </p:spPr>
        <p:txBody>
          <a:bodyPr>
            <a:normAutofit/>
          </a:bodyPr>
          <a:lstStyle/>
          <a:p>
            <a:pPr marL="463550" indent="-354013"/>
            <a:r>
              <a:rPr lang="en-US" dirty="0"/>
              <a:t>Use the </a:t>
            </a:r>
            <a:r>
              <a:rPr lang="en-US" b="1" dirty="0"/>
              <a:t>Home Auditing Report Template </a:t>
            </a:r>
            <a:r>
              <a:rPr lang="en-US" dirty="0"/>
              <a:t>to:</a:t>
            </a:r>
          </a:p>
          <a:p>
            <a:pPr lvl="1" indent="-457200">
              <a:buClr>
                <a:srgbClr val="009933"/>
              </a:buClr>
              <a:buFont typeface="Georgia" panose="02040502050405020303" pitchFamily="18" charset="0"/>
              <a:buChar char="□"/>
            </a:pPr>
            <a:r>
              <a:rPr lang="en-US" dirty="0"/>
              <a:t>Measure home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home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home results with your </a:t>
            </a:r>
            <a:r>
              <a:rPr lang="en-US" b="1" dirty="0"/>
              <a:t>Team Leader. </a:t>
            </a:r>
          </a:p>
          <a:p>
            <a:pPr lvl="1" indent="-457200">
              <a:buClr>
                <a:srgbClr val="009933"/>
              </a:buClr>
              <a:buFont typeface="Georgia" panose="02040502050405020303" pitchFamily="18" charset="0"/>
              <a:buChar char="□"/>
            </a:pPr>
            <a:r>
              <a:rPr lang="en-US" dirty="0"/>
              <a:t>Team Leader must enter all team member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8</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0B29455-1B62-6CFC-E776-BAD273296CE9}"/>
              </a:ext>
            </a:extLst>
          </p:cNvPr>
          <p:cNvGrpSpPr/>
          <p:nvPr/>
        </p:nvGrpSpPr>
        <p:grpSpPr>
          <a:xfrm>
            <a:off x="7162800" y="1219200"/>
            <a:ext cx="5257800" cy="5431536"/>
            <a:chOff x="7162800" y="1219200"/>
            <a:chExt cx="5257800" cy="5431536"/>
          </a:xfrm>
        </p:grpSpPr>
        <p:pic>
          <p:nvPicPr>
            <p:cNvPr id="11" name="Graphic 10" descr="Paper outline">
              <a:extLst>
                <a:ext uri="{FF2B5EF4-FFF2-40B4-BE49-F238E27FC236}">
                  <a16:creationId xmlns:a16="http://schemas.microsoft.com/office/drawing/2014/main" id="{86756F81-5AD8-A10C-C2F0-ABDA62AC9B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C2D90E0D-F387-4683-1844-9B2435CBF77D}"/>
                </a:ext>
              </a:extLst>
            </p:cNvPr>
            <p:cNvSpPr txBox="1"/>
            <p:nvPr/>
          </p:nvSpPr>
          <p:spPr>
            <a:xfrm>
              <a:off x="8768497" y="5105400"/>
              <a:ext cx="2039341"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Home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13" name="Picture 12" descr="A green logo with leaves in a circle&#10;&#10;Description automatically generated">
              <a:extLst>
                <a:ext uri="{FF2B5EF4-FFF2-40B4-BE49-F238E27FC236}">
                  <a16:creationId xmlns:a16="http://schemas.microsoft.com/office/drawing/2014/main" id="{1A3CB2CD-7B1B-C2A0-8C64-106A52063C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18680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2C561-B027-FEB3-09FC-A90CB8D21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49E32-A1D9-80CB-0267-1CA7E758572F}"/>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B2CCCAF9-774D-45B2-FFB7-7373CAFBAC2F}"/>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Home Auditing Report Activity</a:t>
            </a:r>
            <a:r>
              <a:rPr lang="en-US" b="0" dirty="0"/>
              <a:t> </a:t>
            </a:r>
            <a:r>
              <a:rPr lang="en-US" dirty="0"/>
              <a:t>a</a:t>
            </a:r>
            <a:r>
              <a:rPr lang="en-US" b="0" dirty="0"/>
              <a:t>nd share your home data.</a:t>
            </a:r>
          </a:p>
        </p:txBody>
      </p:sp>
      <p:sp>
        <p:nvSpPr>
          <p:cNvPr id="4" name="Date Placeholder 3">
            <a:extLst>
              <a:ext uri="{FF2B5EF4-FFF2-40B4-BE49-F238E27FC236}">
                <a16:creationId xmlns:a16="http://schemas.microsoft.com/office/drawing/2014/main" id="{C77110A8-C2D3-8899-79C8-B6704D76C579}"/>
              </a:ext>
            </a:extLst>
          </p:cNvPr>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a:extLst>
              <a:ext uri="{FF2B5EF4-FFF2-40B4-BE49-F238E27FC236}">
                <a16:creationId xmlns:a16="http://schemas.microsoft.com/office/drawing/2014/main" id="{1DA31628-30D4-3A7C-2018-258BB3D5CBB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83F430F-83EA-51B9-C2B1-96A66BCF6212}"/>
              </a:ext>
            </a:extLst>
          </p:cNvPr>
          <p:cNvSpPr>
            <a:spLocks noGrp="1"/>
          </p:cNvSpPr>
          <p:nvPr>
            <p:ph type="sldNum" sz="quarter" idx="12"/>
          </p:nvPr>
        </p:nvSpPr>
        <p:spPr/>
        <p:txBody>
          <a:bodyPr/>
          <a:lstStyle/>
          <a:p>
            <a:fld id="{4C802FFF-FF7E-41D4-93FE-7ED82BE4B0B9}" type="slidenum">
              <a:rPr lang="en-US" smtClean="0"/>
              <a:pPr/>
              <a:t>9</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B4F0980D-8ACF-EFB2-61F2-C5D37C4D6A30}"/>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DDAD5673-7E26-8A22-75C4-086DB6C386B8}"/>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581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auditing report (team)</a:t>
            </a:r>
          </a:p>
        </p:txBody>
      </p:sp>
      <p:sp>
        <p:nvSpPr>
          <p:cNvPr id="3" name="Content Placeholder 2"/>
          <p:cNvSpPr>
            <a:spLocks noGrp="1"/>
          </p:cNvSpPr>
          <p:nvPr>
            <p:ph idx="1"/>
          </p:nvPr>
        </p:nvSpPr>
        <p:spPr>
          <a:xfrm>
            <a:off x="609599" y="1600200"/>
            <a:ext cx="7287033" cy="4724400"/>
          </a:xfrm>
        </p:spPr>
        <p:txBody>
          <a:bodyPr>
            <a:normAutofit/>
          </a:bodyPr>
          <a:lstStyle/>
          <a:p>
            <a:pPr marL="463550" indent="-354013"/>
            <a:r>
              <a:rPr lang="en-US" dirty="0"/>
              <a:t>Use the </a:t>
            </a:r>
            <a:r>
              <a:rPr lang="en-US" b="1" dirty="0"/>
              <a:t>School Auditing Report Template </a:t>
            </a:r>
            <a:r>
              <a:rPr lang="en-US" dirty="0"/>
              <a:t>to:</a:t>
            </a:r>
          </a:p>
          <a:p>
            <a:pPr lvl="1" indent="-457200">
              <a:buClr>
                <a:srgbClr val="009933"/>
              </a:buClr>
              <a:buFont typeface="Georgia" panose="02040502050405020303" pitchFamily="18" charset="0"/>
              <a:buChar char="□"/>
            </a:pPr>
            <a:r>
              <a:rPr lang="en-US" dirty="0"/>
              <a:t>Measure school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school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school results with </a:t>
            </a:r>
            <a:r>
              <a:rPr lang="en-US" b="1" dirty="0"/>
              <a:t>Team Leader </a:t>
            </a:r>
          </a:p>
          <a:p>
            <a:pPr lvl="1" indent="-457200">
              <a:buClr>
                <a:srgbClr val="009933"/>
              </a:buClr>
              <a:buFont typeface="Georgia" panose="02040502050405020303" pitchFamily="18" charset="0"/>
              <a:buChar char="□"/>
            </a:pPr>
            <a:r>
              <a:rPr lang="en-US" dirty="0"/>
              <a:t>Team Leader enters school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10</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FFB15BAA-E11B-8432-ED9F-4044649B7710}"/>
              </a:ext>
            </a:extLst>
          </p:cNvPr>
          <p:cNvGrpSpPr/>
          <p:nvPr/>
        </p:nvGrpSpPr>
        <p:grpSpPr>
          <a:xfrm>
            <a:off x="1061625" y="5334000"/>
            <a:ext cx="6177375" cy="888215"/>
            <a:chOff x="985425" y="5334000"/>
            <a:chExt cx="6177375" cy="888215"/>
          </a:xfrm>
        </p:grpSpPr>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425" y="5334000"/>
              <a:ext cx="637166" cy="833218"/>
            </a:xfrm>
            <a:prstGeom prst="rect">
              <a:avLst/>
            </a:prstGeom>
          </p:spPr>
        </p:pic>
        <p:pic>
          <p:nvPicPr>
            <p:cNvPr id="16" name="Picture 15" descr="A digital light meter with a cord&#10;&#10;Description automatically generated">
              <a:extLst>
                <a:ext uri="{FF2B5EF4-FFF2-40B4-BE49-F238E27FC236}">
                  <a16:creationId xmlns:a16="http://schemas.microsoft.com/office/drawing/2014/main" id="{A632A65E-E879-C677-7885-21A228A273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3992" y="5388998"/>
              <a:ext cx="1013783" cy="833217"/>
            </a:xfrm>
            <a:prstGeom prst="rect">
              <a:avLst/>
            </a:prstGeom>
          </p:spPr>
        </p:pic>
        <p:pic>
          <p:nvPicPr>
            <p:cNvPr id="17" name="Picture 16" descr="A close-up of a power meter&#10;&#10;Description automatically generated">
              <a:extLst>
                <a:ext uri="{FF2B5EF4-FFF2-40B4-BE49-F238E27FC236}">
                  <a16:creationId xmlns:a16="http://schemas.microsoft.com/office/drawing/2014/main" id="{DCC77060-2941-E498-75AB-27D48F98C7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1468" y="5348903"/>
              <a:ext cx="524766" cy="872478"/>
            </a:xfrm>
            <a:prstGeom prst="rect">
              <a:avLst/>
            </a:prstGeom>
          </p:spPr>
        </p:pic>
        <p:pic>
          <p:nvPicPr>
            <p:cNvPr id="18" name="Picture 17" descr="A white electronic device with colorful graphics&#10;&#10;Description automatically generated">
              <a:extLst>
                <a:ext uri="{FF2B5EF4-FFF2-40B4-BE49-F238E27FC236}">
                  <a16:creationId xmlns:a16="http://schemas.microsoft.com/office/drawing/2014/main" id="{23FC9088-2F88-15E2-ABD5-78512B9378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6448" y="5538463"/>
              <a:ext cx="1276352" cy="648638"/>
            </a:xfrm>
            <a:prstGeom prst="rect">
              <a:avLst/>
            </a:prstGeom>
          </p:spPr>
        </p:pic>
      </p:grpSp>
      <p:grpSp>
        <p:nvGrpSpPr>
          <p:cNvPr id="7" name="Group 6">
            <a:extLst>
              <a:ext uri="{FF2B5EF4-FFF2-40B4-BE49-F238E27FC236}">
                <a16:creationId xmlns:a16="http://schemas.microsoft.com/office/drawing/2014/main" id="{272E649B-65BB-8D94-5B7D-D7B191E4CEE3}"/>
              </a:ext>
            </a:extLst>
          </p:cNvPr>
          <p:cNvGrpSpPr/>
          <p:nvPr/>
        </p:nvGrpSpPr>
        <p:grpSpPr>
          <a:xfrm>
            <a:off x="7162800" y="990600"/>
            <a:ext cx="5257800" cy="5431536"/>
            <a:chOff x="7162800" y="1219200"/>
            <a:chExt cx="5257800" cy="5431536"/>
          </a:xfrm>
        </p:grpSpPr>
        <p:pic>
          <p:nvPicPr>
            <p:cNvPr id="11" name="Graphic 10" descr="Paper outline">
              <a:extLst>
                <a:ext uri="{FF2B5EF4-FFF2-40B4-BE49-F238E27FC236}">
                  <a16:creationId xmlns:a16="http://schemas.microsoft.com/office/drawing/2014/main" id="{A5EA5776-B522-58ED-5BB8-1F663E10C7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F7B61AE5-17E9-79E1-DFC2-23D2ECF6431C}"/>
                </a:ext>
              </a:extLst>
            </p:cNvPr>
            <p:cNvSpPr txBox="1"/>
            <p:nvPr/>
          </p:nvSpPr>
          <p:spPr>
            <a:xfrm>
              <a:off x="8734833" y="5105400"/>
              <a:ext cx="2106667"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School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13" name="Picture 12" descr="A green logo with leaves in a circle&#10;&#10;Description automatically generated">
              <a:extLst>
                <a:ext uri="{FF2B5EF4-FFF2-40B4-BE49-F238E27FC236}">
                  <a16:creationId xmlns:a16="http://schemas.microsoft.com/office/drawing/2014/main" id="{5DCCD7DD-8B9C-09C2-6672-0C16FF8EF1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718425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69071-D0A3-6EB5-7AE1-5F9E84592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8E148-7EB9-194E-EE1A-7E80306AF521}"/>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5890DE2C-6D8E-F961-7C78-9A5AF8B831A9}"/>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 with the Team Leader.</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School Auditing Report Activity</a:t>
            </a:r>
            <a:r>
              <a:rPr lang="en-US" b="0" dirty="0"/>
              <a:t> </a:t>
            </a:r>
            <a:r>
              <a:rPr lang="en-US" dirty="0"/>
              <a:t>a</a:t>
            </a:r>
            <a:r>
              <a:rPr lang="en-US" b="0" dirty="0"/>
              <a:t>nd share the school data your team collected.</a:t>
            </a:r>
          </a:p>
        </p:txBody>
      </p:sp>
      <p:sp>
        <p:nvSpPr>
          <p:cNvPr id="4" name="Date Placeholder 3">
            <a:extLst>
              <a:ext uri="{FF2B5EF4-FFF2-40B4-BE49-F238E27FC236}">
                <a16:creationId xmlns:a16="http://schemas.microsoft.com/office/drawing/2014/main" id="{1B1E5F98-CA5D-7E4E-BE09-94BAB92211C9}"/>
              </a:ext>
            </a:extLst>
          </p:cNvPr>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a:extLst>
              <a:ext uri="{FF2B5EF4-FFF2-40B4-BE49-F238E27FC236}">
                <a16:creationId xmlns:a16="http://schemas.microsoft.com/office/drawing/2014/main" id="{1FC8A783-5F7E-4102-989C-9764D990EB6F}"/>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0D41828-FCE2-CDA0-B6E6-BF8503B5366E}"/>
              </a:ext>
            </a:extLst>
          </p:cNvPr>
          <p:cNvSpPr>
            <a:spLocks noGrp="1"/>
          </p:cNvSpPr>
          <p:nvPr>
            <p:ph type="sldNum" sz="quarter" idx="12"/>
          </p:nvPr>
        </p:nvSpPr>
        <p:spPr/>
        <p:txBody>
          <a:bodyPr/>
          <a:lstStyle/>
          <a:p>
            <a:fld id="{4C802FFF-FF7E-41D4-93FE-7ED82BE4B0B9}" type="slidenum">
              <a:rPr lang="en-US" smtClean="0"/>
              <a:pPr/>
              <a:t>11</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B6E836A3-A226-A2B5-875C-569FAE61183B}"/>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30E8BE30-07D0-93C2-6F79-6192643B0C1B}"/>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2359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C8F6-4B6A-4695-8E55-31A086D4B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56DEF-C8AF-9066-6D6C-C41C8EA32D9B}"/>
              </a:ext>
            </a:extLst>
          </p:cNvPr>
          <p:cNvSpPr>
            <a:spLocks noGrp="1"/>
          </p:cNvSpPr>
          <p:nvPr>
            <p:ph type="title"/>
          </p:nvPr>
        </p:nvSpPr>
        <p:spPr/>
        <p:txBody>
          <a:bodyPr/>
          <a:lstStyle/>
          <a:p>
            <a:r>
              <a:rPr lang="en-US" dirty="0"/>
              <a:t>team auditing report summary</a:t>
            </a:r>
          </a:p>
        </p:txBody>
      </p:sp>
      <p:sp>
        <p:nvSpPr>
          <p:cNvPr id="3" name="Content Placeholder 2">
            <a:extLst>
              <a:ext uri="{FF2B5EF4-FFF2-40B4-BE49-F238E27FC236}">
                <a16:creationId xmlns:a16="http://schemas.microsoft.com/office/drawing/2014/main" id="{D789A3D1-E0CB-FE71-3F77-07EF903D7400}"/>
              </a:ext>
            </a:extLst>
          </p:cNvPr>
          <p:cNvSpPr>
            <a:spLocks noGrp="1"/>
          </p:cNvSpPr>
          <p:nvPr>
            <p:ph idx="1"/>
          </p:nvPr>
        </p:nvSpPr>
        <p:spPr>
          <a:xfrm>
            <a:off x="609600" y="1600200"/>
            <a:ext cx="6886072" cy="4724400"/>
          </a:xfrm>
        </p:spPr>
        <p:txBody>
          <a:bodyPr>
            <a:normAutofit/>
          </a:bodyPr>
          <a:lstStyle/>
          <a:p>
            <a:pPr marL="463550" indent="-354013"/>
            <a:r>
              <a:rPr lang="en-US" dirty="0"/>
              <a:t>Use the </a:t>
            </a:r>
            <a:r>
              <a:rPr lang="en-US" b="1" dirty="0"/>
              <a:t>Personal Auditing Report Template </a:t>
            </a:r>
            <a:r>
              <a:rPr lang="en-US" dirty="0"/>
              <a:t>to:</a:t>
            </a:r>
          </a:p>
          <a:p>
            <a:pPr lvl="1" indent="-457200">
              <a:buClr>
                <a:srgbClr val="009933"/>
              </a:buClr>
              <a:buFont typeface="Georgia" panose="02040502050405020303" pitchFamily="18" charset="0"/>
              <a:buChar char="□"/>
            </a:pPr>
            <a:r>
              <a:rPr lang="en-US" dirty="0"/>
              <a:t>Measure school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school </a:t>
            </a:r>
            <a:r>
              <a:rPr lang="en-US" b="1" dirty="0"/>
              <a:t>Carbon Footprint</a:t>
            </a:r>
            <a:r>
              <a:rPr lang="en-US" dirty="0"/>
              <a:t> and </a:t>
            </a:r>
            <a:r>
              <a:rPr lang="en-US" b="1" dirty="0"/>
              <a:t>Carbon Handprint</a:t>
            </a:r>
            <a:r>
              <a:rPr lang="en-US" dirty="0"/>
              <a:t>.</a:t>
            </a:r>
          </a:p>
          <a:p>
            <a:pPr lvl="1" indent="-457200">
              <a:buClr>
                <a:srgbClr val="009933"/>
              </a:buClr>
              <a:buFont typeface="Georgia" panose="02040502050405020303" pitchFamily="18" charset="0"/>
              <a:buChar char="□"/>
            </a:pPr>
            <a:r>
              <a:rPr lang="en-US" dirty="0"/>
              <a:t>Share school results with </a:t>
            </a:r>
            <a:r>
              <a:rPr lang="en-US" b="1" dirty="0"/>
              <a:t>Team Leader </a:t>
            </a:r>
          </a:p>
          <a:p>
            <a:pPr lvl="1" indent="-457200">
              <a:buClr>
                <a:srgbClr val="009933"/>
              </a:buClr>
              <a:buFont typeface="Georgia" panose="02040502050405020303" pitchFamily="18" charset="0"/>
              <a:buChar char="□"/>
            </a:pPr>
            <a:r>
              <a:rPr lang="en-US" dirty="0"/>
              <a:t>Team Leader enters school results in the </a:t>
            </a:r>
            <a:r>
              <a:rPr lang="en-US" b="1" dirty="0"/>
              <a:t>Team Auditing Report Summary</a:t>
            </a:r>
            <a:r>
              <a:rPr lang="en-US" dirty="0"/>
              <a:t>.</a:t>
            </a:r>
          </a:p>
        </p:txBody>
      </p:sp>
      <p:sp>
        <p:nvSpPr>
          <p:cNvPr id="4" name="Date Placeholder 3">
            <a:extLst>
              <a:ext uri="{FF2B5EF4-FFF2-40B4-BE49-F238E27FC236}">
                <a16:creationId xmlns:a16="http://schemas.microsoft.com/office/drawing/2014/main" id="{9670A342-F0A7-F2EF-F606-9D053E543737}"/>
              </a:ext>
            </a:extLst>
          </p:cNvPr>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a:extLst>
              <a:ext uri="{FF2B5EF4-FFF2-40B4-BE49-F238E27FC236}">
                <a16:creationId xmlns:a16="http://schemas.microsoft.com/office/drawing/2014/main" id="{3C7794E5-08B5-D463-779E-0F5310BB5FD2}"/>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F918635-AF5E-3E7B-BFE4-0EF23F668881}"/>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9" name="Arrow: Down 8">
            <a:extLst>
              <a:ext uri="{FF2B5EF4-FFF2-40B4-BE49-F238E27FC236}">
                <a16:creationId xmlns:a16="http://schemas.microsoft.com/office/drawing/2014/main" id="{3726E022-9EF7-BBD6-A453-2C1A87986F95}"/>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F170D99F-0CCA-8451-C1C0-A7D3B7E8EE10}"/>
              </a:ext>
            </a:extLst>
          </p:cNvPr>
          <p:cNvGrpSpPr/>
          <p:nvPr/>
        </p:nvGrpSpPr>
        <p:grpSpPr>
          <a:xfrm>
            <a:off x="7162800" y="990600"/>
            <a:ext cx="5257800" cy="5431536"/>
            <a:chOff x="7162800" y="1219200"/>
            <a:chExt cx="5257800" cy="5431536"/>
          </a:xfrm>
        </p:grpSpPr>
        <p:pic>
          <p:nvPicPr>
            <p:cNvPr id="11" name="Graphic 10" descr="Paper outline">
              <a:extLst>
                <a:ext uri="{FF2B5EF4-FFF2-40B4-BE49-F238E27FC236}">
                  <a16:creationId xmlns:a16="http://schemas.microsoft.com/office/drawing/2014/main" id="{767553C1-6487-8BD1-14C3-89D7F5D53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74D05744-E613-2FBD-5B44-6F4DEB2A6CFF}"/>
                </a:ext>
              </a:extLst>
            </p:cNvPr>
            <p:cNvSpPr txBox="1"/>
            <p:nvPr/>
          </p:nvSpPr>
          <p:spPr>
            <a:xfrm>
              <a:off x="8299366" y="5105400"/>
              <a:ext cx="2978234" cy="707886"/>
            </a:xfrm>
            <a:prstGeom prst="rect">
              <a:avLst/>
            </a:prstGeom>
            <a:noFill/>
          </p:spPr>
          <p:txBody>
            <a:bodyPr wrap="squar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Team Auditing Report Summary</a:t>
              </a:r>
            </a:p>
          </p:txBody>
        </p:sp>
        <p:pic>
          <p:nvPicPr>
            <p:cNvPr id="13" name="Picture 12" descr="A green logo with leaves in a circle&#10;&#10;Description automatically generated">
              <a:extLst>
                <a:ext uri="{FF2B5EF4-FFF2-40B4-BE49-F238E27FC236}">
                  <a16:creationId xmlns:a16="http://schemas.microsoft.com/office/drawing/2014/main" id="{3A6E87C1-07CD-9222-7306-977881FD95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86355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9A78-D9FC-7F5D-674E-39AEA0A4E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1EC5D4-72E0-E969-FCFD-1C008C184E46}"/>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6B0B546D-1297-DF14-0852-C1CCA04B9907}"/>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 with the Team Leader.</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Team Auditing Report Summary Activity</a:t>
            </a:r>
            <a:r>
              <a:rPr lang="en-US" b="0" dirty="0"/>
              <a:t> </a:t>
            </a:r>
            <a:r>
              <a:rPr lang="en-US" dirty="0"/>
              <a:t>a</a:t>
            </a:r>
            <a:r>
              <a:rPr lang="en-US" b="0" dirty="0"/>
              <a:t>nd share you’re your team’s final summary data.</a:t>
            </a:r>
          </a:p>
        </p:txBody>
      </p:sp>
      <p:sp>
        <p:nvSpPr>
          <p:cNvPr id="4" name="Date Placeholder 3">
            <a:extLst>
              <a:ext uri="{FF2B5EF4-FFF2-40B4-BE49-F238E27FC236}">
                <a16:creationId xmlns:a16="http://schemas.microsoft.com/office/drawing/2014/main" id="{805F863F-8CDD-1958-9550-1BEC0329AC59}"/>
              </a:ext>
            </a:extLst>
          </p:cNvPr>
          <p:cNvSpPr>
            <a:spLocks noGrp="1"/>
          </p:cNvSpPr>
          <p:nvPr>
            <p:ph type="dt" sz="half" idx="10"/>
          </p:nvPr>
        </p:nvSpPr>
        <p:spPr/>
        <p:txBody>
          <a:bodyPr/>
          <a:lstStyle/>
          <a:p>
            <a:fld id="{0E3F3F5F-D66A-4D96-9A47-A77FC6ABAF42}" type="datetime1">
              <a:rPr lang="en-US" smtClean="0"/>
              <a:t>2/5/2024</a:t>
            </a:fld>
            <a:endParaRPr lang="en-US"/>
          </a:p>
        </p:txBody>
      </p:sp>
      <p:sp>
        <p:nvSpPr>
          <p:cNvPr id="5" name="Footer Placeholder 4">
            <a:extLst>
              <a:ext uri="{FF2B5EF4-FFF2-40B4-BE49-F238E27FC236}">
                <a16:creationId xmlns:a16="http://schemas.microsoft.com/office/drawing/2014/main" id="{B96A5EFA-B9F8-5ED1-06CA-C2844E0DBA5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932C638-465B-D288-1C2D-B6F21401CF66}"/>
              </a:ext>
            </a:extLst>
          </p:cNvPr>
          <p:cNvSpPr>
            <a:spLocks noGrp="1"/>
          </p:cNvSpPr>
          <p:nvPr>
            <p:ph type="sldNum" sz="quarter" idx="12"/>
          </p:nvPr>
        </p:nvSpPr>
        <p:spPr/>
        <p:txBody>
          <a:bodyPr/>
          <a:lstStyle/>
          <a:p>
            <a:fld id="{4C802FFF-FF7E-41D4-93FE-7ED82BE4B0B9}" type="slidenum">
              <a:rPr lang="en-US" smtClean="0"/>
              <a:pPr/>
              <a:t>13</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8C9EC59D-D3E3-8711-3E01-D9FD1DC530BE}"/>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F9543705-A91E-52F8-D331-F087AA9F3445}"/>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9721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2/5/2024</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14</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t>
            </a:r>
            <a:r>
              <a:rPr lang="en-US" sz="3200" dirty="0">
                <a:effectLst/>
                <a:latin typeface="Open Sans" panose="020B0606030504020204" pitchFamily="34" charset="0"/>
                <a:ea typeface="Cambria" panose="02040503050406030204" pitchFamily="18" charset="0"/>
              </a:rPr>
              <a:t>the earliest year the world has planned to achieve NetZero</a:t>
            </a:r>
            <a:r>
              <a:rPr lang="en-US" sz="3200" dirty="0"/>
              <a:t>?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546796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many cities have joined the Race to Zero initiative as of September 2022? Select the best answer.</a:t>
            </a:r>
          </a:p>
          <a:p>
            <a:pPr marL="342900" indent="-342900"/>
            <a:endParaRPr lang="en-US" sz="3200" dirty="0">
              <a:ea typeface="Cambria" panose="02040503050406030204" pitchFamily="18" charset="0"/>
              <a:cs typeface="Times New Roman" panose="02020603050405020304" pitchFamily="18" charset="0"/>
            </a:endParaRPr>
          </a:p>
          <a:p>
            <a:pPr marL="914400" indent="-514350">
              <a:buFont typeface="+mj-lt"/>
              <a:buAutoNum type="alphaUcPeriod"/>
            </a:pPr>
            <a:r>
              <a:rPr lang="en-US" sz="3200" dirty="0">
                <a:effectLst/>
                <a:latin typeface="Century Gothic" panose="020B0502020202020204" pitchFamily="34" charset="0"/>
                <a:ea typeface="Cambria" panose="02040503050406030204" pitchFamily="18" charset="0"/>
                <a:cs typeface="Times New Roman" panose="02020603050405020304" pitchFamily="18" charset="0"/>
              </a:rPr>
              <a:t>11,309</a:t>
            </a:r>
          </a:p>
          <a:p>
            <a:pPr marL="914400" indent="-514350">
              <a:buFont typeface="+mj-lt"/>
              <a:buAutoNum type="alphaUcPeriod"/>
            </a:pPr>
            <a:r>
              <a:rPr lang="en-US" sz="3200" dirty="0">
                <a:latin typeface="Century Gothic" panose="020B0502020202020204" pitchFamily="34" charset="0"/>
                <a:ea typeface="Cambria" panose="02040503050406030204" pitchFamily="18" charset="0"/>
                <a:cs typeface="Times New Roman" panose="02020603050405020304" pitchFamily="18" charset="0"/>
              </a:rPr>
              <a:t>1,136</a:t>
            </a:r>
          </a:p>
          <a:p>
            <a:pPr marL="914400" indent="-514350">
              <a:buFont typeface="+mj-lt"/>
              <a:buAutoNum type="alphaUcPeriod"/>
            </a:pPr>
            <a:r>
              <a:rPr lang="en-US" sz="3200" dirty="0">
                <a:effectLst/>
                <a:latin typeface="Century Gothic" panose="020B0502020202020204" pitchFamily="34" charset="0"/>
                <a:ea typeface="Cambria" panose="02040503050406030204" pitchFamily="18" charset="0"/>
                <a:cs typeface="Times New Roman" panose="02020603050405020304" pitchFamily="18" charset="0"/>
              </a:rPr>
              <a:t>1,125</a:t>
            </a:r>
          </a:p>
          <a:p>
            <a:pPr marL="914400" indent="-514350">
              <a:buFont typeface="+mj-lt"/>
              <a:buAutoNum type="alphaUcPeriod"/>
            </a:pPr>
            <a:r>
              <a:rPr lang="en-US" sz="3200" dirty="0">
                <a:latin typeface="Century Gothic" panose="020B0502020202020204" pitchFamily="34" charset="0"/>
                <a:ea typeface="Cambria" panose="02040503050406030204" pitchFamily="18" charset="0"/>
                <a:cs typeface="Times New Roman" panose="02020603050405020304" pitchFamily="18" charset="0"/>
              </a:rPr>
              <a:t>595</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16</a:t>
            </a:fld>
            <a:endParaRPr lang="en-US"/>
          </a:p>
        </p:txBody>
      </p:sp>
      <p:sp>
        <p:nvSpPr>
          <p:cNvPr id="8" name="TextBox 7">
            <a:extLst>
              <a:ext uri="{FF2B5EF4-FFF2-40B4-BE49-F238E27FC236}">
                <a16:creationId xmlns:a16="http://schemas.microsoft.com/office/drawing/2014/main" id="{46561BBD-16ED-0DE8-EA02-351903D78980}"/>
              </a:ext>
            </a:extLst>
          </p:cNvPr>
          <p:cNvSpPr txBox="1"/>
          <p:nvPr/>
        </p:nvSpPr>
        <p:spPr>
          <a:xfrm>
            <a:off x="8534400" y="31242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86133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is the latest year the world plans to achieve NetZero?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17</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188304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many companies have joined the Race to Zero initiative as of September 2022?</a:t>
            </a:r>
          </a:p>
          <a:p>
            <a:pPr marL="342900" indent="-342900"/>
            <a:endParaRPr lang="en-US" sz="3200" dirty="0">
              <a:ea typeface="Cambria" panose="02040503050406030204" pitchFamily="18" charset="0"/>
              <a:cs typeface="Times New Roman" panose="02020603050405020304" pitchFamily="18" charset="0"/>
            </a:endParaRPr>
          </a:p>
          <a:p>
            <a:pPr marL="914400" indent="-514350">
              <a:buFont typeface="+mj-lt"/>
              <a:buAutoNum type="alphaUcPeriod"/>
            </a:pPr>
            <a:r>
              <a:rPr lang="en-US" sz="3200" dirty="0">
                <a:effectLst/>
                <a:ea typeface="Cambria" panose="02040503050406030204" pitchFamily="18" charset="0"/>
                <a:cs typeface="Times New Roman" panose="02020603050405020304" pitchFamily="18" charset="0"/>
              </a:rPr>
              <a:t>1,136</a:t>
            </a:r>
          </a:p>
          <a:p>
            <a:pPr marL="914400" indent="-514350">
              <a:buFont typeface="+mj-lt"/>
              <a:buAutoNum type="alphaUcPeriod"/>
            </a:pPr>
            <a:r>
              <a:rPr lang="en-US" sz="3200" dirty="0">
                <a:ea typeface="Cambria" panose="02040503050406030204" pitchFamily="18" charset="0"/>
                <a:cs typeface="Times New Roman" panose="02020603050405020304" pitchFamily="18" charset="0"/>
              </a:rPr>
              <a:t>1,125</a:t>
            </a:r>
          </a:p>
          <a:p>
            <a:pPr marL="914400" indent="-514350">
              <a:buFont typeface="+mj-lt"/>
              <a:buAutoNum type="alphaUcPeriod"/>
            </a:pPr>
            <a:r>
              <a:rPr lang="en-US" sz="3200" dirty="0">
                <a:effectLst/>
                <a:ea typeface="Cambria" panose="02040503050406030204" pitchFamily="18" charset="0"/>
                <a:cs typeface="Times New Roman" panose="02020603050405020304" pitchFamily="18" charset="0"/>
              </a:rPr>
              <a:t>8,307</a:t>
            </a:r>
          </a:p>
          <a:p>
            <a:pPr marL="914400" indent="-514350">
              <a:buFont typeface="+mj-lt"/>
              <a:buAutoNum type="alphaUcPeriod"/>
            </a:pPr>
            <a:r>
              <a:rPr lang="en-US" sz="3200" dirty="0">
                <a:ea typeface="Cambria" panose="02040503050406030204" pitchFamily="18" charset="0"/>
                <a:cs typeface="Times New Roman" panose="02020603050405020304" pitchFamily="18" charset="0"/>
              </a:rPr>
              <a:t>595</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18</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8534400" y="35814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48364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NetZero is the world’s response to which agreement? Select the best answer.</a:t>
            </a:r>
            <a:r>
              <a:rPr lang="en-US" sz="3200" dirty="0"/>
              <a:t> </a:t>
            </a:r>
          </a:p>
          <a:p>
            <a:pPr marL="342900" indent="-342900"/>
            <a:endParaRPr lang="en-US" sz="3200" dirty="0">
              <a:effectLst/>
            </a:endParaRPr>
          </a:p>
          <a:p>
            <a:pPr marL="914400" indent="-514350">
              <a:buFont typeface="+mj-lt"/>
              <a:buAutoNum type="alphaUcPeriod"/>
            </a:pPr>
            <a:r>
              <a:rPr lang="en-US" sz="3200" dirty="0"/>
              <a:t>London</a:t>
            </a:r>
          </a:p>
          <a:p>
            <a:pPr marL="914400" indent="-514350">
              <a:buFont typeface="+mj-lt"/>
              <a:buAutoNum type="alphaUcPeriod"/>
            </a:pPr>
            <a:r>
              <a:rPr lang="en-US" sz="3200" dirty="0">
                <a:effectLst/>
              </a:rPr>
              <a:t>Britain</a:t>
            </a:r>
          </a:p>
          <a:p>
            <a:pPr marL="914400" indent="-514350">
              <a:buFont typeface="+mj-lt"/>
              <a:buAutoNum type="alphaUcPeriod"/>
            </a:pPr>
            <a:r>
              <a:rPr lang="en-US" sz="3200" dirty="0"/>
              <a:t>Africa</a:t>
            </a:r>
          </a:p>
          <a:p>
            <a:pPr marL="914400" indent="-514350">
              <a:buFont typeface="+mj-lt"/>
              <a:buAutoNum type="alphaUcPeriod"/>
            </a:pPr>
            <a:r>
              <a:rPr lang="en-US" sz="3200" dirty="0">
                <a:effectLst/>
              </a:rPr>
              <a:t>Paris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2/5/2024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19</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8534400" y="38862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0632785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8167</TotalTime>
  <Words>2746</Words>
  <Application>Microsoft Office PowerPoint</Application>
  <PresentationFormat>Widescreen</PresentationFormat>
  <Paragraphs>389</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Cambria</vt:lpstr>
      <vt:lpstr>Century Gothic</vt:lpstr>
      <vt:lpstr>Georgia</vt:lpstr>
      <vt:lpstr>Open Sans</vt:lpstr>
      <vt:lpstr>Wingdings 2</vt:lpstr>
      <vt:lpstr>Urban</vt:lpstr>
      <vt:lpstr>NetZero Performance Monitoring + Review</vt:lpstr>
      <vt:lpstr>topics covered</vt:lpstr>
      <vt:lpstr>review time</vt:lpstr>
      <vt:lpstr>exemplary leadership skills</vt:lpstr>
      <vt:lpstr>team project overview</vt:lpstr>
      <vt:lpstr>personal auditing report (individual)</vt:lpstr>
      <vt:lpstr>online team activity</vt:lpstr>
      <vt:lpstr>home auditing report (individual)</vt:lpstr>
      <vt:lpstr>online team activity</vt:lpstr>
      <vt:lpstr>school auditing report (team)</vt:lpstr>
      <vt:lpstr>online team activity</vt:lpstr>
      <vt:lpstr>team auditing report summary</vt:lpstr>
      <vt:lpstr>online team activity</vt:lpstr>
      <vt:lpstr>Gamification Quiz</vt:lpstr>
      <vt:lpstr>question #1</vt:lpstr>
      <vt:lpstr>question #2</vt:lpstr>
      <vt:lpstr>question #3</vt:lpstr>
      <vt:lpstr>question #4</vt:lpstr>
      <vt:lpstr>question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13</cp:revision>
  <cp:lastPrinted>2023-09-12T15:00:11Z</cp:lastPrinted>
  <dcterms:created xsi:type="dcterms:W3CDTF">2023-06-07T02:51:32Z</dcterms:created>
  <dcterms:modified xsi:type="dcterms:W3CDTF">2024-02-05T19:09:13Z</dcterms:modified>
</cp:coreProperties>
</file>