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28"/>
  </p:notesMasterIdLst>
  <p:sldIdLst>
    <p:sldId id="306" r:id="rId5"/>
    <p:sldId id="307" r:id="rId6"/>
    <p:sldId id="308" r:id="rId7"/>
    <p:sldId id="309" r:id="rId8"/>
    <p:sldId id="310" r:id="rId9"/>
    <p:sldId id="311" r:id="rId10"/>
    <p:sldId id="312" r:id="rId11"/>
    <p:sldId id="315" r:id="rId12"/>
    <p:sldId id="313" r:id="rId13"/>
    <p:sldId id="314" r:id="rId14"/>
    <p:sldId id="316" r:id="rId15"/>
    <p:sldId id="323" r:id="rId16"/>
    <p:sldId id="319" r:id="rId17"/>
    <p:sldId id="324" r:id="rId18"/>
    <p:sldId id="332" r:id="rId19"/>
    <p:sldId id="318" r:id="rId20"/>
    <p:sldId id="327" r:id="rId21"/>
    <p:sldId id="317" r:id="rId22"/>
    <p:sldId id="320" r:id="rId23"/>
    <p:sldId id="330" r:id="rId24"/>
    <p:sldId id="328" r:id="rId25"/>
    <p:sldId id="329" r:id="rId26"/>
    <p:sldId id="32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7056" userDrawn="1">
          <p15:clr>
            <a:srgbClr val="A4A3A4"/>
          </p15:clr>
        </p15:guide>
        <p15:guide id="3" orient="horz" pos="31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79772D-818E-4BA6-8B7D-86C1A1B443D8}" v="4" dt="2023-10-21T00:46:13.2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967" autoAdjust="0"/>
  </p:normalViewPr>
  <p:slideViewPr>
    <p:cSldViewPr snapToGrid="0">
      <p:cViewPr varScale="1">
        <p:scale>
          <a:sx n="81" d="100"/>
          <a:sy n="81" d="100"/>
        </p:scale>
        <p:origin x="754" y="58"/>
      </p:cViewPr>
      <p:guideLst>
        <p:guide orient="horz" pos="1392"/>
        <p:guide pos="7056"/>
        <p:guide orient="horz" pos="3168"/>
      </p:guideLst>
    </p:cSldViewPr>
  </p:slideViewPr>
  <p:outlineViewPr>
    <p:cViewPr>
      <p:scale>
        <a:sx n="33" d="100"/>
        <a:sy n="33" d="100"/>
      </p:scale>
      <p:origin x="0" y="0"/>
    </p:cViewPr>
  </p:outlineViewPr>
  <p:notesTextViewPr>
    <p:cViewPr>
      <p:scale>
        <a:sx n="1" d="1"/>
        <a:sy n="1" d="1"/>
      </p:scale>
      <p:origin x="0" y="-53"/>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mike Wright" userId="768e7e0a-d1d9-4efb-ac3e-765c8e56bb91" providerId="ADAL" clId="{7279772D-818E-4BA6-8B7D-86C1A1B443D8}"/>
    <pc:docChg chg="modSld">
      <pc:chgData name="Tamike Wright" userId="768e7e0a-d1d9-4efb-ac3e-765c8e56bb91" providerId="ADAL" clId="{7279772D-818E-4BA6-8B7D-86C1A1B443D8}" dt="2023-10-21T00:49:54.744" v="0" actId="255"/>
      <pc:docMkLst>
        <pc:docMk/>
      </pc:docMkLst>
      <pc:sldChg chg="modSp mod">
        <pc:chgData name="Tamike Wright" userId="768e7e0a-d1d9-4efb-ac3e-765c8e56bb91" providerId="ADAL" clId="{7279772D-818E-4BA6-8B7D-86C1A1B443D8}" dt="2023-10-21T00:49:54.744" v="0" actId="255"/>
        <pc:sldMkLst>
          <pc:docMk/>
          <pc:sldMk cId="1907945086" sldId="325"/>
        </pc:sldMkLst>
        <pc:spChg chg="mod">
          <ac:chgData name="Tamike Wright" userId="768e7e0a-d1d9-4efb-ac3e-765c8e56bb91" providerId="ADAL" clId="{7279772D-818E-4BA6-8B7D-86C1A1B443D8}" dt="2023-10-21T00:49:54.744" v="0" actId="255"/>
          <ac:spMkLst>
            <pc:docMk/>
            <pc:sldMk cId="1907945086" sldId="325"/>
            <ac:spMk id="10" creationId="{85AAB2FF-0009-6D9C-C5F2-44F5195FE06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A28068-AFBD-4979-B752-9EB6F90B1386}" type="datetimeFigureOut">
              <a:rPr lang="en-US" smtClean="0"/>
              <a:t>10/20/2023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939589-3E79-4C82-AA4A-FE78234FAA59}" type="slidenum">
              <a:rPr lang="en-US" smtClean="0"/>
              <a:t>‹#›</a:t>
            </a:fld>
            <a:endParaRPr lang="en-US" dirty="0"/>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youtu.be/exaAg8SdHR4"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to the Self-Love Experience Leadership </a:t>
            </a:r>
            <a:r>
              <a:rPr lang="en-US" dirty="0" err="1"/>
              <a:t>eClass</a:t>
            </a:r>
            <a:r>
              <a:rPr lang="en-US" dirty="0"/>
              <a:t>. I am your facilitator ___________________________. </a:t>
            </a:r>
          </a:p>
          <a:p>
            <a:endParaRPr lang="en-US" dirty="0"/>
          </a:p>
          <a:p>
            <a:r>
              <a:rPr lang="en-US" dirty="0"/>
              <a:t>This </a:t>
            </a:r>
            <a:r>
              <a:rPr lang="en-US" dirty="0" err="1"/>
              <a:t>eClass</a:t>
            </a:r>
            <a:r>
              <a:rPr lang="en-US" dirty="0"/>
              <a:t> is about you sharing your learning and understanding of the materials you learned in the </a:t>
            </a:r>
            <a:r>
              <a:rPr lang="en-US" dirty="0" err="1"/>
              <a:t>eModule</a:t>
            </a:r>
            <a:r>
              <a:rPr lang="en-US" dirty="0"/>
              <a:t>. The </a:t>
            </a:r>
            <a:r>
              <a:rPr lang="en-US" dirty="0" err="1"/>
              <a:t>eClass</a:t>
            </a:r>
            <a:r>
              <a:rPr lang="en-US" dirty="0"/>
              <a:t> is to aid you in your understanding </a:t>
            </a:r>
            <a:r>
              <a:rPr lang="en-US"/>
              <a:t>of apply </a:t>
            </a:r>
            <a:r>
              <a:rPr lang="en-US" dirty="0"/>
              <a:t>the materials to your daily routine and life. </a:t>
            </a:r>
          </a:p>
        </p:txBody>
      </p:sp>
      <p:sp>
        <p:nvSpPr>
          <p:cNvPr id="4" name="Slide Number Placeholder 3"/>
          <p:cNvSpPr>
            <a:spLocks noGrp="1"/>
          </p:cNvSpPr>
          <p:nvPr>
            <p:ph type="sldNum" sz="quarter" idx="5"/>
          </p:nvPr>
        </p:nvSpPr>
        <p:spPr/>
        <p:txBody>
          <a:bodyPr/>
          <a:lstStyle/>
          <a:p>
            <a:fld id="{D5939589-3E79-4C82-AA4A-FE78234FAA59}" type="slidenum">
              <a:rPr lang="en-US" smtClean="0"/>
              <a:t>1</a:t>
            </a:fld>
            <a:endParaRPr lang="en-US" dirty="0"/>
          </a:p>
        </p:txBody>
      </p:sp>
    </p:spTree>
    <p:extLst>
      <p:ext uri="{BB962C8B-B14F-4D97-AF65-F5344CB8AC3E}">
        <p14:creationId xmlns:p14="http://schemas.microsoft.com/office/powerpoint/2010/main" val="2282285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252525"/>
                </a:solidFill>
                <a:effectLst/>
              </a:rPr>
              <a:t>This e-Class will be about defining self-love. </a:t>
            </a:r>
          </a:p>
          <a:p>
            <a:endParaRPr lang="en-US" dirty="0">
              <a:solidFill>
                <a:srgbClr val="252525"/>
              </a:solidFill>
              <a:effectLst/>
            </a:endParaRPr>
          </a:p>
          <a:p>
            <a:r>
              <a:rPr lang="en-US" dirty="0">
                <a:solidFill>
                  <a:srgbClr val="252525"/>
                </a:solidFill>
                <a:effectLst/>
              </a:rPr>
              <a:t>We will review Homework Review, Identify the different types of love, Define self-love for yourself, and lastly, Explain how you will apply self-love.</a:t>
            </a:r>
          </a:p>
          <a:p>
            <a:endParaRPr lang="en-US" dirty="0">
              <a:solidFill>
                <a:srgbClr val="252525"/>
              </a:solidFill>
              <a:effectLst/>
            </a:endParaRPr>
          </a:p>
          <a:p>
            <a:r>
              <a:rPr lang="en-US" dirty="0">
                <a:solidFill>
                  <a:srgbClr val="252525"/>
                </a:solidFill>
                <a:effectLst/>
              </a:rPr>
              <a:t>Throughout this presentation, I am asking that you be engaged in the class by sharing, answering questions, listening, supporting your peers with encouraging words, and showing up for yourself by doing the work and applying it to and in your life.</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a:t>
            </a:fld>
            <a:endParaRPr lang="en-US" dirty="0"/>
          </a:p>
        </p:txBody>
      </p:sp>
    </p:spTree>
    <p:extLst>
      <p:ext uri="{BB962C8B-B14F-4D97-AF65-F5344CB8AC3E}">
        <p14:creationId xmlns:p14="http://schemas.microsoft.com/office/powerpoint/2010/main" val="365125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Session 2 will give you the opportunity to apply your learning from the </a:t>
            </a:r>
            <a:r>
              <a:rPr lang="en-US" dirty="0" err="1"/>
              <a:t>eModule</a:t>
            </a:r>
            <a:r>
              <a:rPr lang="en-US" dirty="0"/>
              <a:t> lesson Self-love Introduction. In this session, we will:</a:t>
            </a:r>
          </a:p>
          <a:p>
            <a:pPr marL="171450" indent="-171450">
              <a:buFont typeface="Arial" panose="020B0604020202020204" pitchFamily="34" charset="0"/>
              <a:buChar char="•"/>
            </a:pPr>
            <a:r>
              <a:rPr lang="en-US" dirty="0"/>
              <a:t>Identify the various types of Ancient Greek terminology for the word love. </a:t>
            </a:r>
          </a:p>
          <a:p>
            <a:pPr marL="171450" indent="-171450">
              <a:buFont typeface="Arial" panose="020B0604020202020204" pitchFamily="34" charset="0"/>
              <a:buChar char="•"/>
            </a:pPr>
            <a:r>
              <a:rPr lang="en-US" dirty="0"/>
              <a:t>Explore your own and others perspective of self-love. </a:t>
            </a:r>
          </a:p>
          <a:p>
            <a:pPr marL="171450" indent="-171450">
              <a:buFont typeface="Arial" panose="020B0604020202020204" pitchFamily="34" charset="0"/>
              <a:buChar char="•"/>
            </a:pPr>
            <a:r>
              <a:rPr lang="en-US" dirty="0"/>
              <a:t>Share your own definition of self-love and how you apply it in life.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3</a:t>
            </a:fld>
            <a:endParaRPr lang="en-US" dirty="0"/>
          </a:p>
        </p:txBody>
      </p:sp>
    </p:spTree>
    <p:extLst>
      <p:ext uri="{BB962C8B-B14F-4D97-AF65-F5344CB8AC3E}">
        <p14:creationId xmlns:p14="http://schemas.microsoft.com/office/powerpoint/2010/main" val="401434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Identify the various types of love. </a:t>
            </a:r>
          </a:p>
          <a:p>
            <a:endParaRPr lang="en-US" dirty="0"/>
          </a:p>
          <a:p>
            <a:r>
              <a:rPr lang="en-US" dirty="0">
                <a:solidFill>
                  <a:srgbClr val="252525"/>
                </a:solidFill>
                <a:effectLst/>
              </a:rPr>
              <a:t>In the </a:t>
            </a:r>
            <a:r>
              <a:rPr lang="en-US" dirty="0" err="1">
                <a:solidFill>
                  <a:srgbClr val="252525"/>
                </a:solidFill>
                <a:effectLst/>
              </a:rPr>
              <a:t>eModule</a:t>
            </a:r>
            <a:r>
              <a:rPr lang="en-US" dirty="0">
                <a:solidFill>
                  <a:srgbClr val="252525"/>
                </a:solidFill>
                <a:effectLst/>
              </a:rPr>
              <a:t>, you were introduced to the various types of Greek love. How many types of Greek love were there? Please raise your hand to give your answer.</a:t>
            </a:r>
          </a:p>
          <a:p>
            <a:endParaRPr lang="en-US" dirty="0">
              <a:solidFill>
                <a:srgbClr val="252525"/>
              </a:solidFill>
              <a:effectLst/>
            </a:endParaRPr>
          </a:p>
          <a:p>
            <a:r>
              <a:rPr lang="en-US" dirty="0">
                <a:solidFill>
                  <a:srgbClr val="252525"/>
                </a:solidFill>
                <a:effectLst/>
              </a:rPr>
              <a:t>In the next slide, I will show you different images that represent the different types of Greek love. By observing the images, I want you to tell me what type of love the images represent. To share your answer, please raise your hand by clicking the hand button on your screen. </a:t>
            </a:r>
          </a:p>
          <a:p>
            <a:endParaRPr lang="en-US" dirty="0">
              <a:solidFill>
                <a:srgbClr val="252525"/>
              </a:solidFill>
              <a:effectLst/>
            </a:endParaRPr>
          </a:p>
        </p:txBody>
      </p:sp>
      <p:sp>
        <p:nvSpPr>
          <p:cNvPr id="4" name="Slide Number Placeholder 3"/>
          <p:cNvSpPr>
            <a:spLocks noGrp="1"/>
          </p:cNvSpPr>
          <p:nvPr>
            <p:ph type="sldNum" sz="quarter" idx="5"/>
          </p:nvPr>
        </p:nvSpPr>
        <p:spPr/>
        <p:txBody>
          <a:bodyPr/>
          <a:lstStyle/>
          <a:p>
            <a:fld id="{D5939589-3E79-4C82-AA4A-FE78234FAA59}" type="slidenum">
              <a:rPr lang="en-US" smtClean="0"/>
              <a:t>4</a:t>
            </a:fld>
            <a:endParaRPr lang="en-US" dirty="0"/>
          </a:p>
        </p:txBody>
      </p:sp>
    </p:spTree>
    <p:extLst>
      <p:ext uri="{BB962C8B-B14F-4D97-AF65-F5344CB8AC3E}">
        <p14:creationId xmlns:p14="http://schemas.microsoft.com/office/powerpoint/2010/main" val="2407838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look at the image, what do you notice or discern? Type your observation into the chat section. </a:t>
            </a:r>
          </a:p>
          <a:p>
            <a:endParaRPr lang="en-US" dirty="0"/>
          </a:p>
          <a:p>
            <a:r>
              <a:rPr lang="en-US" dirty="0"/>
              <a:t>Class, what love type does this image fit? (Have the class raise their hands to give the Greek name or randomly pick a student). </a:t>
            </a:r>
          </a:p>
          <a:p>
            <a:endParaRPr lang="en-US" dirty="0"/>
          </a:p>
          <a:p>
            <a:r>
              <a:rPr lang="en-US" dirty="0"/>
              <a:t>This love type is Philia: Friendship or brotherly love.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5</a:t>
            </a:fld>
            <a:endParaRPr lang="en-US" dirty="0"/>
          </a:p>
        </p:txBody>
      </p:sp>
    </p:spTree>
    <p:extLst>
      <p:ext uri="{BB962C8B-B14F-4D97-AF65-F5344CB8AC3E}">
        <p14:creationId xmlns:p14="http://schemas.microsoft.com/office/powerpoint/2010/main" val="1234834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what love type will you say this image is?</a:t>
            </a:r>
          </a:p>
          <a:p>
            <a:endParaRPr lang="en-US" dirty="0"/>
          </a:p>
          <a:p>
            <a:r>
              <a:rPr lang="en-US" dirty="0"/>
              <a:t>This love is Storge (</a:t>
            </a:r>
            <a:r>
              <a:rPr lang="en-US" dirty="0" err="1"/>
              <a:t>stor</a:t>
            </a:r>
            <a:r>
              <a:rPr lang="en-US" dirty="0"/>
              <a:t> gay), It’s the love of family.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6</a:t>
            </a:fld>
            <a:endParaRPr lang="en-US" dirty="0"/>
          </a:p>
        </p:txBody>
      </p:sp>
    </p:spTree>
    <p:extLst>
      <p:ext uri="{BB962C8B-B14F-4D97-AF65-F5344CB8AC3E}">
        <p14:creationId xmlns:p14="http://schemas.microsoft.com/office/powerpoint/2010/main" val="2200757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see in this image? </a:t>
            </a:r>
          </a:p>
          <a:p>
            <a:endParaRPr lang="en-US" dirty="0"/>
          </a:p>
          <a:p>
            <a:endParaRPr lang="en-US" dirty="0"/>
          </a:p>
          <a:p>
            <a:r>
              <a:rPr lang="en-US" dirty="0"/>
              <a:t>What love type does this fit?</a:t>
            </a:r>
          </a:p>
          <a:p>
            <a:endParaRPr lang="en-US" dirty="0"/>
          </a:p>
          <a:p>
            <a:r>
              <a:rPr lang="en-US" dirty="0"/>
              <a:t>This love type is Eros. It is love shared with a person you are romantically into. This love is shared between lovers. </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7</a:t>
            </a:fld>
            <a:endParaRPr lang="en-US" dirty="0"/>
          </a:p>
        </p:txBody>
      </p:sp>
    </p:spTree>
    <p:extLst>
      <p:ext uri="{BB962C8B-B14F-4D97-AF65-F5344CB8AC3E}">
        <p14:creationId xmlns:p14="http://schemas.microsoft.com/office/powerpoint/2010/main" val="4162669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 participant who have not raised their hands to share with the class the Greek love type for this image. </a:t>
            </a:r>
          </a:p>
          <a:p>
            <a:endParaRPr lang="en-US" dirty="0"/>
          </a:p>
          <a:p>
            <a:endParaRPr lang="en-US" dirty="0"/>
          </a:p>
          <a:p>
            <a:endParaRPr lang="en-US" dirty="0"/>
          </a:p>
          <a:p>
            <a:r>
              <a:rPr lang="en-US" dirty="0"/>
              <a:t>Agape is universal love. It is love for all man kind.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8</a:t>
            </a:fld>
            <a:endParaRPr lang="en-US" dirty="0"/>
          </a:p>
        </p:txBody>
      </p:sp>
    </p:spTree>
    <p:extLst>
      <p:ext uri="{BB962C8B-B14F-4D97-AF65-F5344CB8AC3E}">
        <p14:creationId xmlns:p14="http://schemas.microsoft.com/office/powerpoint/2010/main" val="6511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love type does this fit?</a:t>
            </a:r>
          </a:p>
          <a:p>
            <a:endParaRPr lang="en-US" dirty="0"/>
          </a:p>
          <a:p>
            <a:endParaRPr lang="en-US" dirty="0"/>
          </a:p>
          <a:p>
            <a:r>
              <a:rPr lang="en-US" dirty="0"/>
              <a:t>Ludus love fliting or crushing on someone you love or like.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9</a:t>
            </a:fld>
            <a:endParaRPr lang="en-US" dirty="0"/>
          </a:p>
        </p:txBody>
      </p:sp>
    </p:spTree>
    <p:extLst>
      <p:ext uri="{BB962C8B-B14F-4D97-AF65-F5344CB8AC3E}">
        <p14:creationId xmlns:p14="http://schemas.microsoft.com/office/powerpoint/2010/main" val="3866892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Pragma is mature love. This love is shown in couples that have been together for a long time. This love have learned how to love each other over time and overcoming many challenges together.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10</a:t>
            </a:fld>
            <a:endParaRPr lang="en-US" dirty="0"/>
          </a:p>
        </p:txBody>
      </p:sp>
    </p:spTree>
    <p:extLst>
      <p:ext uri="{BB962C8B-B14F-4D97-AF65-F5344CB8AC3E}">
        <p14:creationId xmlns:p14="http://schemas.microsoft.com/office/powerpoint/2010/main" val="3284469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Philautia is self-love. It is loving oneself first so that they can love others.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11</a:t>
            </a:fld>
            <a:endParaRPr lang="en-US" dirty="0"/>
          </a:p>
        </p:txBody>
      </p:sp>
    </p:spTree>
    <p:extLst>
      <p:ext uri="{BB962C8B-B14F-4D97-AF65-F5344CB8AC3E}">
        <p14:creationId xmlns:p14="http://schemas.microsoft.com/office/powerpoint/2010/main" val="2925550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Great job class at recognizing the different type of Greek love. Do you have any questions about the different types of love?</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12</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topic you will define self-love for yourself. In the next slide we will watch a video called “There is no “Self”, just I.</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13</a:t>
            </a:fld>
            <a:endParaRPr lang="en-US" dirty="0"/>
          </a:p>
        </p:txBody>
      </p:sp>
    </p:spTree>
    <p:extLst>
      <p:ext uri="{BB962C8B-B14F-4D97-AF65-F5344CB8AC3E}">
        <p14:creationId xmlns:p14="http://schemas.microsoft.com/office/powerpoint/2010/main" val="3960377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“Self” Just “I” video</a:t>
            </a:r>
          </a:p>
          <a:p>
            <a:endParaRPr lang="en-US" dirty="0"/>
          </a:p>
          <a:p>
            <a:r>
              <a:rPr lang="en-US" dirty="0"/>
              <a:t>There are many question that we hold inside and never seek to ask others about when it deals directly to how we see ourselves. </a:t>
            </a:r>
          </a:p>
          <a:p>
            <a:endParaRPr lang="en-US" dirty="0"/>
          </a:p>
          <a:p>
            <a:r>
              <a:rPr lang="en-US" dirty="0"/>
              <a:t>Let’s view this 8:00 minute video that help gives some understanding of our self in thought.  </a:t>
            </a:r>
          </a:p>
          <a:p>
            <a:endParaRPr lang="en-US" dirty="0"/>
          </a:p>
          <a:p>
            <a:r>
              <a:rPr lang="en-US" dirty="0"/>
              <a:t>Click on the link in the chat to view.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hlinkClick r:id="rId3"/>
              </a:rPr>
              <a:t>https://youtu.be/exaAg8SdHR4</a:t>
            </a:r>
            <a:endParaRPr lang="en-US" sz="1200"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14</a:t>
            </a:fld>
            <a:endParaRPr lang="en-US" dirty="0"/>
          </a:p>
        </p:txBody>
      </p:sp>
    </p:spTree>
    <p:extLst>
      <p:ext uri="{BB962C8B-B14F-4D97-AF65-F5344CB8AC3E}">
        <p14:creationId xmlns:p14="http://schemas.microsoft.com/office/powerpoint/2010/main" val="1323278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Activities</a:t>
            </a:r>
          </a:p>
          <a:p>
            <a:endParaRPr lang="en-US" dirty="0"/>
          </a:p>
          <a:p>
            <a:r>
              <a:rPr lang="en-US" dirty="0"/>
              <a:t>There is No “Self” Just “I” video has so much information to pull from. This video causes us to reflect within to find the answers to many questions presented in the video or even questions we may have had before viewing the video.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Ask the class to share their perspective of the video “There is no “Self” Just “I”. Randomly select students to share if no one raises their hand.</a:t>
            </a:r>
          </a:p>
          <a:p>
            <a:endParaRPr lang="en-US" dirty="0"/>
          </a:p>
          <a:p>
            <a:r>
              <a:rPr lang="en-US" dirty="0"/>
              <a:t>Class, how did the video make you feel? </a:t>
            </a:r>
          </a:p>
          <a:p>
            <a:endParaRPr lang="en-US" dirty="0"/>
          </a:p>
          <a:p>
            <a:r>
              <a:rPr lang="en-US" dirty="0"/>
              <a:t>Were there anything new you learned from the video?</a:t>
            </a:r>
          </a:p>
          <a:p>
            <a:endParaRPr lang="en-US" dirty="0"/>
          </a:p>
          <a:p>
            <a:r>
              <a:rPr lang="en-US" dirty="0"/>
              <a:t>What questions came to mind when watching the video?</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15</a:t>
            </a:fld>
            <a:endParaRPr lang="en-US" dirty="0"/>
          </a:p>
        </p:txBody>
      </p:sp>
    </p:spTree>
    <p:extLst>
      <p:ext uri="{BB962C8B-B14F-4D97-AF65-F5344CB8AC3E}">
        <p14:creationId xmlns:p14="http://schemas.microsoft.com/office/powerpoint/2010/main" val="7998718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Self-love discovery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t>
            </a:r>
            <a:r>
              <a:rPr lang="en-US" dirty="0" err="1"/>
              <a:t>eModule</a:t>
            </a:r>
            <a:r>
              <a:rPr lang="en-US" dirty="0"/>
              <a:t> aided you in gaining an understanding of self-love and helped you to discover what self-love looks like for you.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Class, during your self-love discovery and research what have you learned about self-love?</a:t>
            </a:r>
          </a:p>
          <a:p>
            <a:endParaRPr lang="en-US" dirty="0"/>
          </a:p>
          <a:p>
            <a:r>
              <a:rPr lang="en-US" dirty="0"/>
              <a:t>Share some examples of your discovery that changed your perspective on self-love and your definition of self-love for yourself. </a:t>
            </a:r>
          </a:p>
        </p:txBody>
      </p:sp>
      <p:sp>
        <p:nvSpPr>
          <p:cNvPr id="4" name="Slide Number Placeholder 3"/>
          <p:cNvSpPr>
            <a:spLocks noGrp="1"/>
          </p:cNvSpPr>
          <p:nvPr>
            <p:ph type="sldNum" sz="quarter" idx="5"/>
          </p:nvPr>
        </p:nvSpPr>
        <p:spPr/>
        <p:txBody>
          <a:bodyPr/>
          <a:lstStyle/>
          <a:p>
            <a:fld id="{D5939589-3E79-4C82-AA4A-FE78234FAA59}" type="slidenum">
              <a:rPr lang="en-US" smtClean="0"/>
              <a:t>16</a:t>
            </a:fld>
            <a:endParaRPr lang="en-US" dirty="0"/>
          </a:p>
        </p:txBody>
      </p:sp>
    </p:spTree>
    <p:extLst>
      <p:ext uri="{BB962C8B-B14F-4D97-AF65-F5344CB8AC3E}">
        <p14:creationId xmlns:p14="http://schemas.microsoft.com/office/powerpoint/2010/main" val="21476893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conclude this topic. Do you have any questions about topic Define self-love for yourself?</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17</a:t>
            </a:fld>
            <a:endParaRPr lang="en-US" dirty="0"/>
          </a:p>
        </p:txBody>
      </p:sp>
    </p:spTree>
    <p:extLst>
      <p:ext uri="{BB962C8B-B14F-4D97-AF65-F5344CB8AC3E}">
        <p14:creationId xmlns:p14="http://schemas.microsoft.com/office/powerpoint/2010/main" val="975166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how you will apply self-love</a:t>
            </a:r>
          </a:p>
          <a:p>
            <a:endParaRPr lang="en-US" dirty="0"/>
          </a:p>
          <a:p>
            <a:r>
              <a:rPr lang="en-US" dirty="0"/>
              <a:t>Class, you should have gained a better understanding of the different types of love, and you have defined self-love for yourself. Now its time to show how you will process self-love into your daily life. This slide is all about applying self-love and putting a plan in place to daily practice. </a:t>
            </a:r>
          </a:p>
          <a:p>
            <a:endParaRPr lang="en-US" dirty="0"/>
          </a:p>
          <a:p>
            <a:r>
              <a:rPr lang="en-US" dirty="0"/>
              <a:t>Having a plan in place will help you to stay focus and on track with your goals, plans and life.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18</a:t>
            </a:fld>
            <a:endParaRPr lang="en-US" dirty="0"/>
          </a:p>
        </p:txBody>
      </p:sp>
    </p:spTree>
    <p:extLst>
      <p:ext uri="{BB962C8B-B14F-4D97-AF65-F5344CB8AC3E}">
        <p14:creationId xmlns:p14="http://schemas.microsoft.com/office/powerpoint/2010/main" val="1778917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one thing to learn about self-love, but the rewarding part is known how to use what you have learned in your life daily. </a:t>
            </a:r>
          </a:p>
          <a:p>
            <a:endParaRPr lang="en-US" dirty="0"/>
          </a:p>
          <a:p>
            <a:r>
              <a:rPr lang="en-US" dirty="0"/>
              <a:t>Take a few seconds to reflect on areas of your life where you have seen the various types of love show up. Whatever the experience was, take a few seconds to write it down in your journal and what you observed about it. This will help you to be more aware of the various types of loving surrounding you. </a:t>
            </a:r>
          </a:p>
          <a:p>
            <a:endParaRPr lang="en-US" dirty="0"/>
          </a:p>
          <a:p>
            <a:endParaRPr lang="en-US" dirty="0"/>
          </a:p>
          <a:p>
            <a:r>
              <a:rPr lang="en-US" dirty="0"/>
              <a:t>This conclude this session. Are there any questions about applying self-love? (Wait for any questions the students may have) If no questions, ask for feedback on the materials and presentation. </a:t>
            </a:r>
          </a:p>
          <a:p>
            <a:endParaRPr lang="en-US" dirty="0"/>
          </a:p>
          <a:p>
            <a:r>
              <a:rPr lang="en-US" dirty="0"/>
              <a:t>Just as reminder, you will need to set up time with myself to schedule your one-on-one interview time. </a:t>
            </a:r>
          </a:p>
          <a:p>
            <a:endParaRPr lang="en-US" dirty="0"/>
          </a:p>
          <a:p>
            <a:r>
              <a:rPr lang="en-US" dirty="0"/>
              <a:t>(If there are no questions remind the student to set up their interview time. Also ask the class was the presentation beneficial, is there anything they would have loved, but was not in the slide, and what they did not like about presentation).</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19</a:t>
            </a:fld>
            <a:endParaRPr lang="en-US" dirty="0"/>
          </a:p>
        </p:txBody>
      </p:sp>
    </p:spTree>
    <p:extLst>
      <p:ext uri="{BB962C8B-B14F-4D97-AF65-F5344CB8AC3E}">
        <p14:creationId xmlns:p14="http://schemas.microsoft.com/office/powerpoint/2010/main" val="32732136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apply self-love to your life daily, you will need to set goals for yourself surrounded by self-love. Setting goals and applying the goals to your life is no different than setting a goal to get all A’s on your next report card, or to get a new job with more pay. It is all the same, you just need to set the goals, plan it, and apply it. </a:t>
            </a:r>
          </a:p>
        </p:txBody>
      </p:sp>
      <p:sp>
        <p:nvSpPr>
          <p:cNvPr id="4" name="Slide Number Placeholder 3"/>
          <p:cNvSpPr>
            <a:spLocks noGrp="1"/>
          </p:cNvSpPr>
          <p:nvPr>
            <p:ph type="sldNum" sz="quarter" idx="5"/>
          </p:nvPr>
        </p:nvSpPr>
        <p:spPr/>
        <p:txBody>
          <a:bodyPr/>
          <a:lstStyle/>
          <a:p>
            <a:fld id="{D5939589-3E79-4C82-AA4A-FE78234FAA59}" type="slidenum">
              <a:rPr lang="en-US" smtClean="0"/>
              <a:t>20</a:t>
            </a:fld>
            <a:endParaRPr lang="en-US" dirty="0"/>
          </a:p>
        </p:txBody>
      </p:sp>
    </p:spTree>
    <p:extLst>
      <p:ext uri="{BB962C8B-B14F-4D97-AF65-F5344CB8AC3E}">
        <p14:creationId xmlns:p14="http://schemas.microsoft.com/office/powerpoint/2010/main" val="34477338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conclude this session. Are there any questions about explain how you will apply self-love? (Wait for any questions the students may have) If no questions, ask for feedback on the materials and presentation. </a:t>
            </a:r>
          </a:p>
          <a:p>
            <a:endParaRPr lang="en-US" dirty="0"/>
          </a:p>
          <a:p>
            <a:endParaRPr lang="en-US" dirty="0"/>
          </a:p>
          <a:p>
            <a:r>
              <a:rPr lang="en-US" dirty="0"/>
              <a:t>(If there are no questions remind the student to set up their interview time. Also ask the class was the presentation beneficial, is there anything they would have loved, but was not in the slide, and what they did not like about presentation).</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21</a:t>
            </a:fld>
            <a:endParaRPr lang="en-US" dirty="0"/>
          </a:p>
        </p:txBody>
      </p:sp>
    </p:spTree>
    <p:extLst>
      <p:ext uri="{BB962C8B-B14F-4D97-AF65-F5344CB8AC3E}">
        <p14:creationId xmlns:p14="http://schemas.microsoft.com/office/powerpoint/2010/main" val="3198379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every session there will be homework. </a:t>
            </a:r>
          </a:p>
          <a:p>
            <a:endParaRPr lang="en-US" dirty="0"/>
          </a:p>
          <a:p>
            <a:r>
              <a:rPr lang="en-US" dirty="0"/>
              <a:t>For this homework make a journal entry about your experience and observation of the various Greek love types covered in this session. </a:t>
            </a:r>
          </a:p>
          <a:p>
            <a:endParaRPr lang="en-US" dirty="0"/>
          </a:p>
          <a:p>
            <a:r>
              <a:rPr lang="en-US" dirty="0"/>
              <a:t>Share your family and friends’ response of your definition of self-love with the class. </a:t>
            </a:r>
          </a:p>
          <a:p>
            <a:endParaRPr lang="en-US" dirty="0"/>
          </a:p>
          <a:p>
            <a:r>
              <a:rPr lang="en-US" dirty="0"/>
              <a:t>Describe how your definition of self-love will appear in your life. </a:t>
            </a:r>
          </a:p>
          <a:p>
            <a:endParaRPr lang="en-US" dirty="0"/>
          </a:p>
          <a:p>
            <a:r>
              <a:rPr lang="en-US" dirty="0"/>
              <a:t>Share your journal entry with the RITMO Fellowship Community</a:t>
            </a:r>
          </a:p>
          <a:p>
            <a:endParaRPr lang="en-US" dirty="0"/>
          </a:p>
          <a:p>
            <a:r>
              <a:rPr lang="en-US" dirty="0"/>
              <a:t>Think about becoming Self-love peer mentor.</a:t>
            </a:r>
          </a:p>
        </p:txBody>
      </p:sp>
      <p:sp>
        <p:nvSpPr>
          <p:cNvPr id="4" name="Slide Number Placeholder 3"/>
          <p:cNvSpPr>
            <a:spLocks noGrp="1"/>
          </p:cNvSpPr>
          <p:nvPr>
            <p:ph type="sldNum" sz="quarter" idx="5"/>
          </p:nvPr>
        </p:nvSpPr>
        <p:spPr/>
        <p:txBody>
          <a:bodyPr/>
          <a:lstStyle/>
          <a:p>
            <a:fld id="{D5939589-3E79-4C82-AA4A-FE78234FAA59}" type="slidenum">
              <a:rPr lang="en-US" smtClean="0"/>
              <a:t>22</a:t>
            </a:fld>
            <a:endParaRPr lang="en-US" dirty="0"/>
          </a:p>
        </p:txBody>
      </p:sp>
    </p:spTree>
    <p:extLst>
      <p:ext uri="{BB962C8B-B14F-4D97-AF65-F5344CB8AC3E}">
        <p14:creationId xmlns:p14="http://schemas.microsoft.com/office/powerpoint/2010/main" val="5798764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Class, after each </a:t>
            </a:r>
            <a:r>
              <a:rPr lang="en-US" dirty="0" err="1"/>
              <a:t>eClass</a:t>
            </a:r>
            <a:r>
              <a:rPr lang="en-US" dirty="0"/>
              <a:t>, you will have the opportunity to schedule an appointment to review any types covered in this session. Each session is up to1-hour max.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appointment for this session will explore your understanding of the various Greek love types, applying, and defining what self-love is to yourself. </a:t>
            </a:r>
            <a:r>
              <a:rPr lang="en-US" dirty="0"/>
              <a:t> </a:t>
            </a:r>
            <a:endParaRPr lang="en-US" sz="1200" dirty="0"/>
          </a:p>
          <a:p>
            <a:endParaRPr lang="en-US" dirty="0"/>
          </a:p>
          <a:p>
            <a:r>
              <a:rPr lang="en-US" dirty="0"/>
              <a:t>This will also be a safe place to gain clarity of current or previous topics or issues you may be facing now.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23</a:t>
            </a:fld>
            <a:endParaRPr lang="en-US" dirty="0"/>
          </a:p>
        </p:txBody>
      </p:sp>
    </p:spTree>
    <p:extLst>
      <p:ext uri="{BB962C8B-B14F-4D97-AF65-F5344CB8AC3E}">
        <p14:creationId xmlns:p14="http://schemas.microsoft.com/office/powerpoint/2010/main" val="4194355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78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98448" y="594360"/>
            <a:ext cx="6272784" cy="2843784"/>
          </a:xfrm>
        </p:spPr>
        <p:txBody>
          <a:bodyPr anchor="b"/>
          <a:lstStyle>
            <a:lvl1pPr algn="l">
              <a:defRPr sz="54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5641848" y="4700016"/>
            <a:ext cx="5093208" cy="1197864"/>
          </a:xfrm>
        </p:spPr>
        <p:txBody>
          <a:bodyP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8E825845-66DD-4B77-A729-CD97D156FE6C}"/>
              </a:ext>
            </a:extLst>
          </p:cNvPr>
          <p:cNvCxnSpPr>
            <a:cxnSpLocks/>
          </p:cNvCxnSpPr>
          <p:nvPr userDrawn="1"/>
        </p:nvCxnSpPr>
        <p:spPr>
          <a:xfrm>
            <a:off x="1301262"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pic>
        <p:nvPicPr>
          <p:cNvPr id="5" name="Picture 4" descr="Diagram, venn diagram&#10;&#10;Description automatically generated">
            <a:extLst>
              <a:ext uri="{FF2B5EF4-FFF2-40B4-BE49-F238E27FC236}">
                <a16:creationId xmlns:a16="http://schemas.microsoft.com/office/drawing/2014/main" id="{FC7E30A2-9E1D-A4F2-76EC-EE136FB235B3}"/>
              </a:ext>
            </a:extLst>
          </p:cNvPr>
          <p:cNvPicPr>
            <a:picLocks noChangeAspect="1"/>
          </p:cNvPicPr>
          <p:nvPr userDrawn="1"/>
        </p:nvPicPr>
        <p:blipFill>
          <a:blip r:embed="rId2"/>
          <a:stretch>
            <a:fillRect/>
          </a:stretch>
        </p:blipFill>
        <p:spPr>
          <a:xfrm>
            <a:off x="570300" y="412358"/>
            <a:ext cx="1456295" cy="145629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3790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anchor="ctr">
            <a:noAutofit/>
          </a:bodyPr>
          <a:lstStyle>
            <a:lvl1pPr algn="ctr">
              <a:buNone/>
              <a:defRPr sz="1600" b="1">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anchor="b"/>
          <a:lstStyle>
            <a:lvl1pPr algn="r">
              <a:defRPr sz="6000" b="1" cap="all" spc="400" baseline="0">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fld id="{97069D11-39D6-4DCD-AFBB-5D393011D635}"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a:lstStyle>
            <a:lvl1pPr marL="0" indent="0" algn="r">
              <a:buNone/>
              <a:defRPr sz="1800">
                <a:solidFill>
                  <a:schemeClr val="bg1"/>
                </a:solidFill>
              </a:defRPr>
            </a:lvl1pPr>
          </a:lstStyle>
          <a:p>
            <a:pPr lvl="0"/>
            <a:r>
              <a:rPr lang="en-US"/>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249076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anchor="b"/>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lvl1pPr>
              <a:defRPr>
                <a:solidFill>
                  <a:schemeClr val="accent2"/>
                </a:solidFill>
              </a:defRPr>
            </a:lvl1pPr>
          </a:lstStyle>
          <a:p>
            <a:fld id="{AAD5FD0F-5E8B-47A7-ADB7-E730E9782563}" type="datetime1">
              <a:rPr lang="en-US" smtClean="0"/>
              <a:t>10/20/2023</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a:lstStyle>
            <a:lvl1pPr>
              <a:defRPr baseline="0">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Tree>
    <p:extLst>
      <p:ext uri="{BB962C8B-B14F-4D97-AF65-F5344CB8AC3E}">
        <p14:creationId xmlns:p14="http://schemas.microsoft.com/office/powerpoint/2010/main" val="189711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tion Header">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463040"/>
            <a:ext cx="9144000" cy="2340864"/>
          </a:xfrm>
        </p:spPr>
        <p:txBody>
          <a:bodyPr anchor="b">
            <a:normAutofit/>
          </a:bodyPr>
          <a:lstStyle>
            <a:lvl1pPr algn="ctr">
              <a:defRPr sz="60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7048" y="3858768"/>
            <a:ext cx="9144000" cy="1325880"/>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Graphic 12">
            <a:extLst>
              <a:ext uri="{FF2B5EF4-FFF2-40B4-BE49-F238E27FC236}">
                <a16:creationId xmlns:a16="http://schemas.microsoft.com/office/drawing/2014/main" id="{8A41917E-4B97-447C-98AB-970D625F1DE6}"/>
              </a:ext>
            </a:extLst>
          </p:cNvPr>
          <p:cNvSpPr/>
          <p:nvPr userDrawn="1"/>
        </p:nvSpPr>
        <p:spPr>
          <a:xfrm>
            <a:off x="10772266" y="3054359"/>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5" name="Graphic 13">
            <a:extLst>
              <a:ext uri="{FF2B5EF4-FFF2-40B4-BE49-F238E27FC236}">
                <a16:creationId xmlns:a16="http://schemas.microsoft.com/office/drawing/2014/main" id="{3B3FD238-4561-4AF8-A1F1-185B0CAFE2AC}"/>
              </a:ext>
            </a:extLst>
          </p:cNvPr>
          <p:cNvSpPr/>
          <p:nvPr userDrawn="1"/>
        </p:nvSpPr>
        <p:spPr>
          <a:xfrm>
            <a:off x="10724364" y="2515838"/>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BAB9414C-AE69-4648-873E-9CE6B2DF8A71}"/>
              </a:ext>
            </a:extLst>
          </p:cNvPr>
          <p:cNvSpPr/>
          <p:nvPr userDrawn="1"/>
        </p:nvSpPr>
        <p:spPr>
          <a:xfrm>
            <a:off x="11024834" y="2787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7" name="Graphic 22">
            <a:extLst>
              <a:ext uri="{FF2B5EF4-FFF2-40B4-BE49-F238E27FC236}">
                <a16:creationId xmlns:a16="http://schemas.microsoft.com/office/drawing/2014/main" id="{3BF75235-4E6E-4184-82A5-EE6FE7993BBC}"/>
              </a:ext>
            </a:extLst>
          </p:cNvPr>
          <p:cNvSpPr/>
          <p:nvPr userDrawn="1"/>
        </p:nvSpPr>
        <p:spPr>
          <a:xfrm>
            <a:off x="1261869" y="263344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1">
            <a:extLst>
              <a:ext uri="{FF2B5EF4-FFF2-40B4-BE49-F238E27FC236}">
                <a16:creationId xmlns:a16="http://schemas.microsoft.com/office/drawing/2014/main" id="{E66FE37C-2F4B-42DA-BFF6-92DD00BDC49B}"/>
              </a:ext>
            </a:extLst>
          </p:cNvPr>
          <p:cNvSpPr/>
          <p:nvPr userDrawn="1"/>
        </p:nvSpPr>
        <p:spPr>
          <a:xfrm>
            <a:off x="1064053" y="3083338"/>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dirty="0"/>
          </a:p>
        </p:txBody>
      </p:sp>
      <p:sp>
        <p:nvSpPr>
          <p:cNvPr id="13" name="Graphic 23">
            <a:extLst>
              <a:ext uri="{FF2B5EF4-FFF2-40B4-BE49-F238E27FC236}">
                <a16:creationId xmlns:a16="http://schemas.microsoft.com/office/drawing/2014/main" id="{DDD38822-731A-48DA-A8A0-FBBAF7A6D65D}"/>
              </a:ext>
            </a:extLst>
          </p:cNvPr>
          <p:cNvSpPr/>
          <p:nvPr userDrawn="1"/>
        </p:nvSpPr>
        <p:spPr>
          <a:xfrm>
            <a:off x="1413405" y="349287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344248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74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anchor="b"/>
          <a:lstStyle>
            <a:lvl1pPr algn="l">
              <a:lnSpc>
                <a:spcPct val="110000"/>
              </a:lnSpc>
              <a:spcBef>
                <a:spcPts val="1000"/>
              </a:spcBef>
              <a:defRPr sz="3600" b="0" i="0" cap="none"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99048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bg>
      <p:bgPr>
        <a:gradFill>
          <a:gsLst>
            <a:gs pos="100000">
              <a:schemeClr val="accent4"/>
            </a:gs>
            <a:gs pos="0">
              <a:schemeClr val="accent2"/>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576072" y="365125"/>
            <a:ext cx="10771632" cy="1325563"/>
          </a:xfrm>
        </p:spPr>
        <p:txBody>
          <a:bodyPr/>
          <a:lstStyle>
            <a:lvl1pPr>
              <a:defRPr sz="5400" b="1" cap="all" baseline="0">
                <a:solidFill>
                  <a:schemeClr val="bg1"/>
                </a:solidFill>
              </a:defRPr>
            </a:lvl1pPr>
          </a:lstStyle>
          <a:p>
            <a:r>
              <a:rPr lang="en-US" dirty="0"/>
              <a:t>Title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576072" y="1825625"/>
            <a:ext cx="10771632"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a:xfrm>
            <a:off x="658368" y="6356350"/>
            <a:ext cx="2743200" cy="365125"/>
          </a:xfrm>
        </p:spPr>
        <p:txBody>
          <a:bodyPr/>
          <a:lstStyle>
            <a:lvl1pPr>
              <a:defRPr>
                <a:solidFill>
                  <a:schemeClr val="bg1"/>
                </a:solidFill>
              </a:defRPr>
            </a:lvl1pPr>
          </a:lstStyle>
          <a:p>
            <a:fld id="{92492DC5-269B-4B0B-929E-83E2274A466D}" type="datetime1">
              <a:rPr lang="en-US" smtClean="0"/>
              <a:t>10/20/2023</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8503920" y="841248"/>
            <a:ext cx="3630168" cy="365125"/>
          </a:xfrm>
        </p:spPr>
        <p:txBody>
          <a:bodyPr/>
          <a:lstStyle>
            <a:lvl1pPr>
              <a:defRPr>
                <a:solidFill>
                  <a:schemeClr val="bg1"/>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9" name="Graphic 22">
            <a:extLst>
              <a:ext uri="{FF2B5EF4-FFF2-40B4-BE49-F238E27FC236}">
                <a16:creationId xmlns:a16="http://schemas.microsoft.com/office/drawing/2014/main" id="{4EADA2ED-8A8C-4D17-8798-F26BF3B4CE25}"/>
              </a:ext>
            </a:extLst>
          </p:cNvPr>
          <p:cNvSpPr/>
          <p:nvPr userDrawn="1"/>
        </p:nvSpPr>
        <p:spPr>
          <a:xfrm>
            <a:off x="11202264" y="344083"/>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3">
            <a:extLst>
              <a:ext uri="{FF2B5EF4-FFF2-40B4-BE49-F238E27FC236}">
                <a16:creationId xmlns:a16="http://schemas.microsoft.com/office/drawing/2014/main" id="{54AB3A25-6605-4446-9E53-ACEECD25E27B}"/>
              </a:ext>
            </a:extLst>
          </p:cNvPr>
          <p:cNvSpPr/>
          <p:nvPr userDrawn="1"/>
        </p:nvSpPr>
        <p:spPr>
          <a:xfrm>
            <a:off x="11563141" y="59091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12226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1444752"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784848"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Graphic 15">
            <a:extLst>
              <a:ext uri="{FF2B5EF4-FFF2-40B4-BE49-F238E27FC236}">
                <a16:creationId xmlns:a16="http://schemas.microsoft.com/office/drawing/2014/main" id="{D8685329-C6A1-4CB4-8AAE-150D0341F6A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2" name="Graphic 16">
            <a:extLst>
              <a:ext uri="{FF2B5EF4-FFF2-40B4-BE49-F238E27FC236}">
                <a16:creationId xmlns:a16="http://schemas.microsoft.com/office/drawing/2014/main" id="{83CE1DAA-30A3-41AE-8AE1-A7EE5C48A6F3}"/>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4" name="Graphic 14">
            <a:extLst>
              <a:ext uri="{FF2B5EF4-FFF2-40B4-BE49-F238E27FC236}">
                <a16:creationId xmlns:a16="http://schemas.microsoft.com/office/drawing/2014/main" id="{065162DD-7ACB-4F9C-90DD-24C743035892}"/>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120528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784848"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784848"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937595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983480"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983480"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5" name="Text Placeholder 4">
            <a:extLst>
              <a:ext uri="{FF2B5EF4-FFF2-40B4-BE49-F238E27FC236}">
                <a16:creationId xmlns:a16="http://schemas.microsoft.com/office/drawing/2014/main" id="{2D693B15-7265-4478-9579-62FCD5222D04}"/>
              </a:ext>
            </a:extLst>
          </p:cNvPr>
          <p:cNvSpPr>
            <a:spLocks noGrp="1"/>
          </p:cNvSpPr>
          <p:nvPr>
            <p:ph type="body" sz="quarter" idx="13"/>
          </p:nvPr>
        </p:nvSpPr>
        <p:spPr>
          <a:xfrm>
            <a:off x="8531352" y="1769269"/>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a:extLst>
              <a:ext uri="{FF2B5EF4-FFF2-40B4-BE49-F238E27FC236}">
                <a16:creationId xmlns:a16="http://schemas.microsoft.com/office/drawing/2014/main" id="{48F9E92F-BB16-4896-A47F-6497C3D705B9}"/>
              </a:ext>
            </a:extLst>
          </p:cNvPr>
          <p:cNvSpPr>
            <a:spLocks noGrp="1"/>
          </p:cNvSpPr>
          <p:nvPr>
            <p:ph sz="quarter" idx="14"/>
          </p:nvPr>
        </p:nvSpPr>
        <p:spPr>
          <a:xfrm>
            <a:off x="8531352" y="2593181"/>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73079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57891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fld id="{FAF6A95B-B319-4C59-9F3B-45F8F70145A9}"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1045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944DD7A2-7157-4456-90B6-B82EB965240B}"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291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C6ED1E10-1665-4A76-BADD-400E4E0FBF6E}" type="datetime1">
              <a:rPr lang="en-US" smtClean="0"/>
              <a:t>10/20/2023</a:t>
            </a:fld>
            <a:endParaRPr lang="en-US" dirty="0"/>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r>
              <a:rPr lang="en-US"/>
              <a:t>SELF-LOVE EXPERIENCE</a:t>
            </a:r>
            <a:endParaRPr lang="en-US" dirty="0"/>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867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2177D63-5A15-4A8C-AF58-596D93363C35}" type="datetime1">
              <a:rPr lang="en-US" smtClean="0"/>
              <a:t>10/20/2023</a:t>
            </a:fld>
            <a:endParaRPr lang="en-US" dirty="0"/>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805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4CE82472-0972-43D4-A6D5-F5CBC75E7C7A}" type="datetime1">
              <a:rPr lang="en-US" smtClean="0"/>
              <a:t>10/20/2023</a:t>
            </a:fld>
            <a:endParaRPr lang="en-US" dirty="0"/>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77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B7356874-BAC4-4ACB-94AD-63317573F0F4}" type="datetime1">
              <a:rPr lang="en-US" smtClean="0"/>
              <a:t>10/20/2023</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D8DA9DAA-006C-4F4B-980E-E3DF019B24E2}" type="slidenum">
              <a:rPr lang="en-US" smtClean="0"/>
              <a:t>‹#›</a:t>
            </a:fld>
            <a:endParaRPr lang="en-US" dirty="0"/>
          </a:p>
        </p:txBody>
      </p:sp>
    </p:spTree>
    <p:extLst>
      <p:ext uri="{BB962C8B-B14F-4D97-AF65-F5344CB8AC3E}">
        <p14:creationId xmlns:p14="http://schemas.microsoft.com/office/powerpoint/2010/main" val="1999713800"/>
      </p:ext>
    </p:extLst>
  </p:cSld>
  <p:clrMap bg1="lt1" tx1="dk1" bg2="lt2" tx2="dk2" accent1="accent1" accent2="accent2" accent3="accent3" accent4="accent4" accent5="accent5" accent6="accent6" hlink="hlink" folHlink="folHlink"/>
  <p:sldLayoutIdLst>
    <p:sldLayoutId id="2147483697" r:id="rId1"/>
    <p:sldLayoutId id="2147483708" r:id="rId2"/>
    <p:sldLayoutId id="2147483717" r:id="rId3"/>
    <p:sldLayoutId id="2147483710" r:id="rId4"/>
    <p:sldLayoutId id="2147483709" r:id="rId5"/>
    <p:sldLayoutId id="2147483698" r:id="rId6"/>
    <p:sldLayoutId id="2147483713" r:id="rId7"/>
    <p:sldLayoutId id="2147483712" r:id="rId8"/>
    <p:sldLayoutId id="2147483700" r:id="rId9"/>
    <p:sldLayoutId id="2147483701" r:id="rId10"/>
    <p:sldLayoutId id="2147483716" r:id="rId11"/>
    <p:sldLayoutId id="2147483714" r:id="rId12"/>
    <p:sldLayoutId id="2147483715" r:id="rId13"/>
    <p:sldLayoutId id="2147483702" r:id="rId14"/>
    <p:sldLayoutId id="2147483703" r:id="rId15"/>
    <p:sldLayoutId id="2147483704" r:id="rId16"/>
    <p:sldLayoutId id="2147483705"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youtu.be/exaAg8SdHR4"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s://drshinshuri.com/forums/"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6.jpg"/></Relationships>
</file>

<file path=ppt/slides/_rels/slide23.xml.rels><?xml version="1.0" encoding="UTF-8" standalone="yes"?>
<Relationships xmlns="http://schemas.openxmlformats.org/package/2006/relationships"><Relationship Id="rId3" Type="http://schemas.openxmlformats.org/officeDocument/2006/relationships/hyperlink" Target="https://drshinshuri.com/schedule-an-appointment/" TargetMode="External"/><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p:txBody>
          <a:bodyPr/>
          <a:lstStyle/>
          <a:p>
            <a:r>
              <a:rPr lang="en-US" sz="5400" cap="none" spc="400" dirty="0" err="1">
                <a:solidFill>
                  <a:schemeClr val="bg1"/>
                </a:solidFill>
              </a:rPr>
              <a:t>eClass</a:t>
            </a:r>
            <a:endParaRPr lang="en-US" cap="none" dirty="0"/>
          </a:p>
        </p:txBody>
      </p:sp>
      <p:sp>
        <p:nvSpPr>
          <p:cNvPr id="3" name="Subtitle 2">
            <a:extLst>
              <a:ext uri="{FF2B5EF4-FFF2-40B4-BE49-F238E27FC236}">
                <a16:creationId xmlns:a16="http://schemas.microsoft.com/office/drawing/2014/main" id="{A5F14073-9F68-4B7E-A576-26899D58C7A9}"/>
              </a:ext>
            </a:extLst>
          </p:cNvPr>
          <p:cNvSpPr>
            <a:spLocks noGrp="1"/>
          </p:cNvSpPr>
          <p:nvPr>
            <p:ph type="subTitle" idx="1"/>
          </p:nvPr>
        </p:nvSpPr>
        <p:spPr>
          <a:xfrm>
            <a:off x="2637322" y="4700016"/>
            <a:ext cx="8097734" cy="1197864"/>
          </a:xfrm>
        </p:spPr>
        <p:txBody>
          <a:bodyPr>
            <a:normAutofit/>
          </a:bodyPr>
          <a:lstStyle/>
          <a:p>
            <a:r>
              <a:rPr lang="en-US" sz="3600" dirty="0">
                <a:solidFill>
                  <a:schemeClr val="bg1"/>
                </a:solidFill>
              </a:rPr>
              <a:t>Self-love Experience Leadership</a:t>
            </a:r>
          </a:p>
          <a:p>
            <a:endParaRPr lang="en-US" sz="3600" dirty="0"/>
          </a:p>
        </p:txBody>
      </p:sp>
    </p:spTree>
    <p:extLst>
      <p:ext uri="{BB962C8B-B14F-4D97-AF65-F5344CB8AC3E}">
        <p14:creationId xmlns:p14="http://schemas.microsoft.com/office/powerpoint/2010/main" val="114769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DBBC93-70DF-4E4E-98E3-08124185AB18}"/>
              </a:ext>
            </a:extLst>
          </p:cNvPr>
          <p:cNvSpPr>
            <a:spLocks noGrp="1"/>
          </p:cNvSpPr>
          <p:nvPr>
            <p:ph type="title"/>
          </p:nvPr>
        </p:nvSpPr>
        <p:spPr>
          <a:xfrm>
            <a:off x="4074850" y="566293"/>
            <a:ext cx="6961958" cy="2276856"/>
          </a:xfrm>
        </p:spPr>
        <p:txBody>
          <a:bodyPr>
            <a:normAutofit/>
          </a:bodyPr>
          <a:lstStyle/>
          <a:p>
            <a:r>
              <a:rPr lang="en-US" sz="5400" b="1" cap="all" spc="400" dirty="0">
                <a:solidFill>
                  <a:schemeClr val="bg1"/>
                </a:solidFill>
                <a:latin typeface="+mn-lt"/>
              </a:rPr>
              <a:t>Defining Self-love</a:t>
            </a:r>
            <a:endParaRPr lang="en-US" sz="5400" dirty="0"/>
          </a:p>
        </p:txBody>
      </p:sp>
      <p:sp>
        <p:nvSpPr>
          <p:cNvPr id="4" name="Text Placeholder 3">
            <a:extLst>
              <a:ext uri="{FF2B5EF4-FFF2-40B4-BE49-F238E27FC236}">
                <a16:creationId xmlns:a16="http://schemas.microsoft.com/office/drawing/2014/main" id="{65DE74E9-AA78-46C1-845A-0B72FA8AF35E}"/>
              </a:ext>
            </a:extLst>
          </p:cNvPr>
          <p:cNvSpPr>
            <a:spLocks noGrp="1"/>
          </p:cNvSpPr>
          <p:nvPr>
            <p:ph type="body" sz="quarter" idx="13"/>
          </p:nvPr>
        </p:nvSpPr>
        <p:spPr>
          <a:xfrm>
            <a:off x="4734732" y="2983832"/>
            <a:ext cx="6302076" cy="3261520"/>
          </a:xfrm>
        </p:spPr>
        <p:txBody>
          <a:bodyPr>
            <a:normAutofit/>
          </a:bodyPr>
          <a:lstStyle/>
          <a:p>
            <a:pPr algn="r"/>
            <a:r>
              <a:rPr lang="en-US" dirty="0"/>
              <a:t>Identify the various types of love</a:t>
            </a:r>
            <a:endParaRPr lang="en-US" dirty="0">
              <a:solidFill>
                <a:schemeClr val="bg1"/>
              </a:solidFill>
            </a:endParaRPr>
          </a:p>
          <a:p>
            <a:pPr algn="r"/>
            <a:r>
              <a:rPr lang="en-US" dirty="0">
                <a:solidFill>
                  <a:schemeClr val="bg1"/>
                </a:solidFill>
              </a:rPr>
              <a:t>Define self-love for yourself</a:t>
            </a:r>
          </a:p>
          <a:p>
            <a:pPr algn="r"/>
            <a:r>
              <a:rPr lang="en-US" dirty="0">
                <a:solidFill>
                  <a:schemeClr val="bg1"/>
                </a:solidFill>
              </a:rPr>
              <a:t>Explain how you will apply self-love </a:t>
            </a:r>
          </a:p>
        </p:txBody>
      </p:sp>
      <p:sp>
        <p:nvSpPr>
          <p:cNvPr id="7" name="Date Placeholder 6">
            <a:extLst>
              <a:ext uri="{FF2B5EF4-FFF2-40B4-BE49-F238E27FC236}">
                <a16:creationId xmlns:a16="http://schemas.microsoft.com/office/drawing/2014/main" id="{05C25F72-F9A7-42F9-9720-0801ED77D4D1}"/>
              </a:ext>
            </a:extLst>
          </p:cNvPr>
          <p:cNvSpPr>
            <a:spLocks noGrp="1"/>
          </p:cNvSpPr>
          <p:nvPr>
            <p:ph type="dt" sz="half" idx="10"/>
          </p:nvPr>
        </p:nvSpPr>
        <p:spPr/>
        <p:txBody>
          <a:bodyPr/>
          <a:lstStyle/>
          <a:p>
            <a:fld id="{76CDD9D8-E030-42D7-9D6F-251C9B6BDC27}" type="datetime1">
              <a:rPr lang="en-US" smtClean="0"/>
              <a:t>10/20/2023</a:t>
            </a:fld>
            <a:endParaRPr lang="en-US" dirty="0"/>
          </a:p>
        </p:txBody>
      </p:sp>
      <p:sp>
        <p:nvSpPr>
          <p:cNvPr id="8" name="Footer Placeholder 7">
            <a:extLst>
              <a:ext uri="{FF2B5EF4-FFF2-40B4-BE49-F238E27FC236}">
                <a16:creationId xmlns:a16="http://schemas.microsoft.com/office/drawing/2014/main" id="{AEEDFC2F-FF0A-4EC9-A0BB-0AA2B1E6BA4A}"/>
              </a:ext>
            </a:extLst>
          </p:cNvPr>
          <p:cNvSpPr>
            <a:spLocks noGrp="1"/>
          </p:cNvSpPr>
          <p:nvPr>
            <p:ph type="ftr" sz="quarter" idx="11"/>
          </p:nvPr>
        </p:nvSpPr>
        <p:spPr/>
        <p:txBody>
          <a:bodyPr/>
          <a:lstStyle/>
          <a:p>
            <a:r>
              <a:rPr lang="en-US" dirty="0"/>
              <a:t>SELF-LOVE EXPERIENCE</a:t>
            </a:r>
          </a:p>
        </p:txBody>
      </p:sp>
      <p:sp>
        <p:nvSpPr>
          <p:cNvPr id="9" name="Slide Number Placeholder 8">
            <a:extLst>
              <a:ext uri="{FF2B5EF4-FFF2-40B4-BE49-F238E27FC236}">
                <a16:creationId xmlns:a16="http://schemas.microsoft.com/office/drawing/2014/main" id="{6DCF8D89-56D9-4E2B-9838-07DFB6E9D2BB}"/>
              </a:ext>
            </a:extLst>
          </p:cNvPr>
          <p:cNvSpPr>
            <a:spLocks noGrp="1"/>
          </p:cNvSpPr>
          <p:nvPr>
            <p:ph type="sldNum" sz="quarter" idx="12"/>
          </p:nvPr>
        </p:nvSpPr>
        <p:spPr/>
        <p:txBody>
          <a:bodyPr/>
          <a:lstStyle/>
          <a:p>
            <a:fld id="{D8DA9DAA-006C-4F4B-980E-E3DF019B24E2}" type="slidenum">
              <a:rPr lang="en-US" smtClean="0"/>
              <a:pPr/>
              <a:t>2</a:t>
            </a:fld>
            <a:endParaRPr lang="en-US" dirty="0"/>
          </a:p>
        </p:txBody>
      </p:sp>
      <p:pic>
        <p:nvPicPr>
          <p:cNvPr id="16" name="Picture 15" descr="Diagram, venn diagram&#10;&#10;Description automatically generated">
            <a:extLst>
              <a:ext uri="{FF2B5EF4-FFF2-40B4-BE49-F238E27FC236}">
                <a16:creationId xmlns:a16="http://schemas.microsoft.com/office/drawing/2014/main" id="{9F6CE616-1CD9-A586-FF33-9D7FF023899B}"/>
              </a:ext>
            </a:extLst>
          </p:cNvPr>
          <p:cNvPicPr>
            <a:picLocks noChangeAspect="1"/>
          </p:cNvPicPr>
          <p:nvPr/>
        </p:nvPicPr>
        <p:blipFill>
          <a:blip r:embed="rId3"/>
          <a:stretch>
            <a:fillRect/>
          </a:stretch>
        </p:blipFill>
        <p:spPr>
          <a:xfrm>
            <a:off x="1464152" y="2693619"/>
            <a:ext cx="3029867" cy="30298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13598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p:txBody>
          <a:bodyPr>
            <a:normAutofit/>
          </a:bodyPr>
          <a:lstStyle/>
          <a:p>
            <a:r>
              <a:rPr lang="en-US" sz="4400" dirty="0"/>
              <a:t>Session 2</a:t>
            </a: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p:txBody>
          <a:bodyPr>
            <a:normAutofit/>
          </a:bodyPr>
          <a:lstStyle/>
          <a:p>
            <a:r>
              <a:rPr lang="en-US" sz="1800" dirty="0"/>
              <a:t>In this session, you will apply your learning from </a:t>
            </a:r>
            <a:r>
              <a:rPr lang="en-US" sz="1800" dirty="0" err="1"/>
              <a:t>eModule</a:t>
            </a:r>
            <a:r>
              <a:rPr lang="en-US" sz="1800" dirty="0"/>
              <a:t> lesson Self-love Introduction. This includes: </a:t>
            </a:r>
          </a:p>
          <a:p>
            <a:pPr marL="342900" indent="-342900">
              <a:buFont typeface="Arial" panose="020B0604020202020204" pitchFamily="34" charset="0"/>
              <a:buChar char="•"/>
            </a:pPr>
            <a:r>
              <a:rPr lang="en-US" sz="1800" dirty="0"/>
              <a:t>Identify the various types of Ancient Greek terminology for the word love.</a:t>
            </a:r>
          </a:p>
          <a:p>
            <a:pPr marL="342900" indent="-342900">
              <a:buFont typeface="Arial" panose="020B0604020202020204" pitchFamily="34" charset="0"/>
              <a:buChar char="•"/>
            </a:pPr>
            <a:r>
              <a:rPr lang="en-US" sz="1800" dirty="0"/>
              <a:t>Explore your own and others perspective of self-love. </a:t>
            </a:r>
          </a:p>
          <a:p>
            <a:pPr marL="342900" indent="-342900">
              <a:buFont typeface="Arial" panose="020B0604020202020204" pitchFamily="34" charset="0"/>
              <a:buChar char="•"/>
            </a:pPr>
            <a:r>
              <a:rPr lang="en-US" sz="1800" dirty="0"/>
              <a:t>Share your own definition of self-love and how you apply it in life.</a:t>
            </a:r>
          </a:p>
          <a:p>
            <a:pPr marL="342900" indent="-342900">
              <a:buFont typeface="Arial" panose="020B0604020202020204" pitchFamily="34" charset="0"/>
              <a:buChar char="•"/>
            </a:pPr>
            <a:endParaRPr lang="en-US" sz="2000" dirty="0"/>
          </a:p>
          <a:p>
            <a:endParaRPr lang="en-US" dirty="0"/>
          </a:p>
        </p:txBody>
      </p:sp>
      <p:sp>
        <p:nvSpPr>
          <p:cNvPr id="9" name="Date Placeholder 8">
            <a:extLst>
              <a:ext uri="{FF2B5EF4-FFF2-40B4-BE49-F238E27FC236}">
                <a16:creationId xmlns:a16="http://schemas.microsoft.com/office/drawing/2014/main" id="{D45C472E-4078-40A0-83A2-652E8356EDCB}"/>
              </a:ext>
            </a:extLst>
          </p:cNvPr>
          <p:cNvSpPr>
            <a:spLocks noGrp="1"/>
          </p:cNvSpPr>
          <p:nvPr>
            <p:ph type="dt" sz="half" idx="10"/>
          </p:nvPr>
        </p:nvSpPr>
        <p:spPr/>
        <p:txBody>
          <a:bodyPr/>
          <a:lstStyle/>
          <a:p>
            <a:fld id="{125DFE7C-E1B9-49D7-958D-EA6112D4A9A2}" type="datetime1">
              <a:rPr lang="en-US" smtClean="0"/>
              <a:t>10/20/2023</a:t>
            </a:fld>
            <a:endParaRPr lang="en-US" dirty="0"/>
          </a:p>
        </p:txBody>
      </p:sp>
      <p:sp>
        <p:nvSpPr>
          <p:cNvPr id="10" name="Footer Placeholder 9">
            <a:extLst>
              <a:ext uri="{FF2B5EF4-FFF2-40B4-BE49-F238E27FC236}">
                <a16:creationId xmlns:a16="http://schemas.microsoft.com/office/drawing/2014/main" id="{A8C7C3A0-5E78-49C8-B8D4-F3DF62B2BC93}"/>
              </a:ext>
            </a:extLst>
          </p:cNvPr>
          <p:cNvSpPr>
            <a:spLocks noGrp="1"/>
          </p:cNvSpPr>
          <p:nvPr>
            <p:ph type="ftr" sz="quarter" idx="11"/>
          </p:nvPr>
        </p:nvSpPr>
        <p:spPr/>
        <p:txBody>
          <a:bodyPr/>
          <a:lstStyle/>
          <a:p>
            <a:r>
              <a:rPr lang="en-US"/>
              <a:t>SELF-LOVE EXPERIENCE</a:t>
            </a:r>
            <a:endParaRPr lang="en-US" dirty="0"/>
          </a:p>
        </p:txBody>
      </p:sp>
      <p:sp>
        <p:nvSpPr>
          <p:cNvPr id="11" name="Slide Number Placeholder 10">
            <a:extLst>
              <a:ext uri="{FF2B5EF4-FFF2-40B4-BE49-F238E27FC236}">
                <a16:creationId xmlns:a16="http://schemas.microsoft.com/office/drawing/2014/main" id="{56AE2454-CE9A-4A6B-AB5A-349E0D967654}"/>
              </a:ext>
            </a:extLst>
          </p:cNvPr>
          <p:cNvSpPr>
            <a:spLocks noGrp="1"/>
          </p:cNvSpPr>
          <p:nvPr>
            <p:ph type="sldNum" sz="quarter" idx="12"/>
          </p:nvPr>
        </p:nvSpPr>
        <p:spPr/>
        <p:txBody>
          <a:bodyPr/>
          <a:lstStyle/>
          <a:p>
            <a:fld id="{D8DA9DAA-006C-4F4B-980E-E3DF019B24E2}" type="slidenum">
              <a:rPr lang="en-US" smtClean="0"/>
              <a:pPr/>
              <a:t>3</a:t>
            </a:fld>
            <a:endParaRPr lang="en-US" dirty="0"/>
          </a:p>
        </p:txBody>
      </p:sp>
      <p:pic>
        <p:nvPicPr>
          <p:cNvPr id="6" name="Picture 5" descr="A black and white image of a tree&#10;&#10;Description automatically generated with low confidence">
            <a:extLst>
              <a:ext uri="{FF2B5EF4-FFF2-40B4-BE49-F238E27FC236}">
                <a16:creationId xmlns:a16="http://schemas.microsoft.com/office/drawing/2014/main" id="{9926C6F8-0BE0-5595-1F13-BAA2FF8ACE97}"/>
              </a:ext>
            </a:extLst>
          </p:cNvPr>
          <p:cNvPicPr>
            <a:picLocks noChangeAspect="1"/>
          </p:cNvPicPr>
          <p:nvPr/>
        </p:nvPicPr>
        <p:blipFill>
          <a:blip r:embed="rId3"/>
          <a:stretch>
            <a:fillRect/>
          </a:stretch>
        </p:blipFill>
        <p:spPr>
          <a:xfrm>
            <a:off x="7346021" y="2825497"/>
            <a:ext cx="4269501" cy="289656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5334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p:txBody>
          <a:bodyPr>
            <a:normAutofit/>
          </a:bodyPr>
          <a:lstStyle/>
          <a:p>
            <a:r>
              <a:rPr lang="en-US" sz="5400" dirty="0"/>
              <a:t>Identify the various types of love</a:t>
            </a:r>
          </a:p>
        </p:txBody>
      </p:sp>
    </p:spTree>
    <p:extLst>
      <p:ext uri="{BB962C8B-B14F-4D97-AF65-F5344CB8AC3E}">
        <p14:creationId xmlns:p14="http://schemas.microsoft.com/office/powerpoint/2010/main" val="2227882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0" name="Straight Connector 49">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52" name="Rectangle 51">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group of people posing for a photo&#10;&#10;Description automatically generated with medium confidence">
            <a:extLst>
              <a:ext uri="{FF2B5EF4-FFF2-40B4-BE49-F238E27FC236}">
                <a16:creationId xmlns:a16="http://schemas.microsoft.com/office/drawing/2014/main" id="{617CC20A-5D2E-2855-FAD9-0395EFD911C9}"/>
              </a:ext>
            </a:extLst>
          </p:cNvPr>
          <p:cNvPicPr>
            <a:picLocks noChangeAspect="1"/>
          </p:cNvPicPr>
          <p:nvPr/>
        </p:nvPicPr>
        <p:blipFill rotWithShape="1">
          <a:blip r:embed="rId3"/>
          <a:srcRect t="26578" r="-1" b="35865"/>
          <a:stretch/>
        </p:blipFill>
        <p:spPr>
          <a:xfrm>
            <a:off x="20" y="10"/>
            <a:ext cx="12188932" cy="6857990"/>
          </a:xfrm>
          <a:prstGeom prst="rect">
            <a:avLst/>
          </a:prstGeom>
        </p:spPr>
      </p:pic>
      <p:sp>
        <p:nvSpPr>
          <p:cNvPr id="54" name="Rectangle 53">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1" y="5117702"/>
            <a:ext cx="12188949" cy="1152663"/>
          </a:xfrm>
        </p:spPr>
        <p:txBody>
          <a:bodyPr vert="horz" lIns="91440" tIns="45720" rIns="91440" bIns="45720" rtlCol="0" anchor="b">
            <a:noAutofit/>
          </a:bodyPr>
          <a:lstStyle/>
          <a:p>
            <a:pPr algn="ctr"/>
            <a:r>
              <a:rPr lang="en-US" sz="4000" b="1" i="0" kern="1200" cap="all" baseline="0" dirty="0">
                <a:solidFill>
                  <a:schemeClr val="bg1"/>
                </a:solidFill>
                <a:latin typeface="+mj-lt"/>
                <a:ea typeface="+mj-ea"/>
                <a:cs typeface="+mj-cs"/>
              </a:rPr>
              <a:t>What love type does this fit?</a:t>
            </a:r>
            <a:br>
              <a:rPr lang="en-US" sz="4000" b="1" i="0" kern="1200" cap="all" baseline="0" dirty="0">
                <a:solidFill>
                  <a:schemeClr val="bg1"/>
                </a:solidFill>
                <a:latin typeface="+mj-lt"/>
                <a:ea typeface="+mj-ea"/>
                <a:cs typeface="+mj-cs"/>
              </a:rPr>
            </a:br>
            <a:endParaRPr lang="en-US" sz="4000" b="1" i="0" kern="1200" cap="all" baseline="0" dirty="0">
              <a:solidFill>
                <a:schemeClr val="bg1"/>
              </a:solidFill>
              <a:latin typeface="+mj-lt"/>
              <a:ea typeface="+mj-ea"/>
              <a:cs typeface="+mj-cs"/>
            </a:endParaRPr>
          </a:p>
        </p:txBody>
      </p:sp>
      <p:sp>
        <p:nvSpPr>
          <p:cNvPr id="36" name="Content Placeholder 9">
            <a:extLst>
              <a:ext uri="{FF2B5EF4-FFF2-40B4-BE49-F238E27FC236}">
                <a16:creationId xmlns:a16="http://schemas.microsoft.com/office/drawing/2014/main" id="{C65FBD9F-9B37-816D-4A96-DE7E2069314E}"/>
              </a:ext>
            </a:extLst>
          </p:cNvPr>
          <p:cNvSpPr>
            <a:spLocks noGrp="1"/>
          </p:cNvSpPr>
          <p:nvPr>
            <p:ph idx="1"/>
          </p:nvPr>
        </p:nvSpPr>
        <p:spPr>
          <a:xfrm>
            <a:off x="0" y="5906759"/>
            <a:ext cx="12188948" cy="646785"/>
          </a:xfrm>
        </p:spPr>
        <p:txBody>
          <a:bodyPr vert="horz" lIns="91440" tIns="45720" rIns="91440" bIns="45720" rtlCol="0">
            <a:normAutofit/>
          </a:bodyPr>
          <a:lstStyle/>
          <a:p>
            <a:pPr marL="0" indent="0" algn="ctr">
              <a:buNone/>
            </a:pPr>
            <a:r>
              <a:rPr lang="en-US" sz="3200" kern="1200" dirty="0">
                <a:solidFill>
                  <a:srgbClr val="FFC000"/>
                </a:solidFill>
                <a:latin typeface="+mn-lt"/>
                <a:ea typeface="+mn-ea"/>
                <a:cs typeface="+mn-cs"/>
              </a:rPr>
              <a:t>Philia (Friendship)</a:t>
            </a:r>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bg1"/>
                </a:solidFill>
              </a:rPr>
              <a:pPr>
                <a:spcAft>
                  <a:spcPts val="600"/>
                </a:spcAft>
              </a:pPr>
              <a:t>5</a:t>
            </a:fld>
            <a:endParaRPr lang="en-US">
              <a:solidFill>
                <a:schemeClr val="bg1"/>
              </a:solidFill>
            </a:endParaRPr>
          </a:p>
        </p:txBody>
      </p:sp>
    </p:spTree>
    <p:extLst>
      <p:ext uri="{BB962C8B-B14F-4D97-AF65-F5344CB8AC3E}">
        <p14:creationId xmlns:p14="http://schemas.microsoft.com/office/powerpoint/2010/main" val="1152391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anim calcmode="lin" valueType="num">
                                      <p:cBhvr additive="base">
                                        <p:cTn id="7"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6" name="Straight Connector 10">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7" name="Rectangle 12">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group of people posing for a photo&#10;&#10;Description automatically generated">
            <a:extLst>
              <a:ext uri="{FF2B5EF4-FFF2-40B4-BE49-F238E27FC236}">
                <a16:creationId xmlns:a16="http://schemas.microsoft.com/office/drawing/2014/main" id="{E8E19D0F-E0CA-29BE-BA7C-E03BE69F6181}"/>
              </a:ext>
            </a:extLst>
          </p:cNvPr>
          <p:cNvPicPr>
            <a:picLocks noGrp="1" noChangeAspect="1"/>
          </p:cNvPicPr>
          <p:nvPr>
            <p:ph idx="1"/>
          </p:nvPr>
        </p:nvPicPr>
        <p:blipFill rotWithShape="1">
          <a:blip r:embed="rId3"/>
          <a:srcRect r="-1" b="15708"/>
          <a:stretch/>
        </p:blipFill>
        <p:spPr>
          <a:xfrm>
            <a:off x="20" y="10"/>
            <a:ext cx="12188932" cy="6857990"/>
          </a:xfrm>
          <a:prstGeom prst="rect">
            <a:avLst/>
          </a:prstGeom>
        </p:spPr>
      </p:pic>
      <p:sp>
        <p:nvSpPr>
          <p:cNvPr id="15" name="Rectangle 14">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D1A842-1ED2-6F61-32C0-AB675320636D}"/>
              </a:ext>
            </a:extLst>
          </p:cNvPr>
          <p:cNvSpPr>
            <a:spLocks noGrp="1"/>
          </p:cNvSpPr>
          <p:nvPr>
            <p:ph type="title"/>
          </p:nvPr>
        </p:nvSpPr>
        <p:spPr>
          <a:xfrm>
            <a:off x="1524000" y="4416721"/>
            <a:ext cx="9144000" cy="1152663"/>
          </a:xfrm>
        </p:spPr>
        <p:txBody>
          <a:bodyPr vert="horz" lIns="91440" tIns="45720" rIns="91440" bIns="45720" rtlCol="0" anchor="b">
            <a:normAutofit fontScale="90000"/>
          </a:bodyPr>
          <a:lstStyle/>
          <a:p>
            <a:pPr algn="ctr"/>
            <a:r>
              <a:rPr lang="en-US" sz="4400" b="1" i="0" kern="1200" cap="all" baseline="0" dirty="0">
                <a:solidFill>
                  <a:schemeClr val="bg1"/>
                </a:solidFill>
                <a:latin typeface="+mj-lt"/>
                <a:ea typeface="+mj-ea"/>
                <a:cs typeface="+mj-cs"/>
              </a:rPr>
              <a:t>What love type does this fit</a:t>
            </a:r>
          </a:p>
        </p:txBody>
      </p:sp>
      <p:sp>
        <p:nvSpPr>
          <p:cNvPr id="4" name="Slide Number Placeholder 3">
            <a:extLst>
              <a:ext uri="{FF2B5EF4-FFF2-40B4-BE49-F238E27FC236}">
                <a16:creationId xmlns:a16="http://schemas.microsoft.com/office/drawing/2014/main" id="{EF9B3ED1-470C-FAE1-FCB2-FBB1039E324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bg1"/>
                </a:solidFill>
              </a:rPr>
              <a:pPr>
                <a:spcAft>
                  <a:spcPts val="600"/>
                </a:spcAft>
              </a:pPr>
              <a:t>6</a:t>
            </a:fld>
            <a:endParaRPr lang="en-US">
              <a:solidFill>
                <a:schemeClr val="bg1"/>
              </a:solidFill>
            </a:endParaRPr>
          </a:p>
        </p:txBody>
      </p:sp>
      <p:sp>
        <p:nvSpPr>
          <p:cNvPr id="7" name="TextBox 6">
            <a:extLst>
              <a:ext uri="{FF2B5EF4-FFF2-40B4-BE49-F238E27FC236}">
                <a16:creationId xmlns:a16="http://schemas.microsoft.com/office/drawing/2014/main" id="{6D6EB811-1DF0-4429-6A76-7E96BBE3865B}"/>
              </a:ext>
            </a:extLst>
          </p:cNvPr>
          <p:cNvSpPr txBox="1"/>
          <p:nvPr/>
        </p:nvSpPr>
        <p:spPr>
          <a:xfrm>
            <a:off x="3049" y="5682734"/>
            <a:ext cx="12188951" cy="584775"/>
          </a:xfrm>
          <a:prstGeom prst="rect">
            <a:avLst/>
          </a:prstGeom>
          <a:noFill/>
        </p:spPr>
        <p:txBody>
          <a:bodyPr wrap="square" rtlCol="0">
            <a:spAutoFit/>
          </a:bodyPr>
          <a:lstStyle/>
          <a:p>
            <a:pPr algn="ctr"/>
            <a:r>
              <a:rPr lang="en-US" sz="3200" dirty="0">
                <a:solidFill>
                  <a:srgbClr val="FFC000"/>
                </a:solidFill>
              </a:rPr>
              <a:t>Storge (Family)</a:t>
            </a:r>
          </a:p>
        </p:txBody>
      </p:sp>
    </p:spTree>
    <p:extLst>
      <p:ext uri="{BB962C8B-B14F-4D97-AF65-F5344CB8AC3E}">
        <p14:creationId xmlns:p14="http://schemas.microsoft.com/office/powerpoint/2010/main" val="1634598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couple of birds on a branch&#10;&#10;Description automatically generated with medium confidence">
            <a:extLst>
              <a:ext uri="{FF2B5EF4-FFF2-40B4-BE49-F238E27FC236}">
                <a16:creationId xmlns:a16="http://schemas.microsoft.com/office/drawing/2014/main" id="{954D7A04-1013-35BE-750C-61C81D23E41C}"/>
              </a:ext>
            </a:extLst>
          </p:cNvPr>
          <p:cNvPicPr>
            <a:picLocks noGrp="1" noChangeAspect="1"/>
          </p:cNvPicPr>
          <p:nvPr>
            <p:ph idx="1"/>
          </p:nvPr>
        </p:nvPicPr>
        <p:blipFill rotWithShape="1">
          <a:blip r:embed="rId3"/>
          <a:srcRect t="2818" r="-1" b="12890"/>
          <a:stretch/>
        </p:blipFill>
        <p:spPr>
          <a:xfrm>
            <a:off x="3068" y="-8303"/>
            <a:ext cx="12188932" cy="6857990"/>
          </a:xfrm>
          <a:prstGeom prst="rect">
            <a:avLst/>
          </a:prstGeom>
        </p:spPr>
      </p:pic>
      <p:sp>
        <p:nvSpPr>
          <p:cNvPr id="15" name="Rectangle 14">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E5EA7F-A0F9-E03C-A835-980C1220F786}"/>
              </a:ext>
            </a:extLst>
          </p:cNvPr>
          <p:cNvSpPr>
            <a:spLocks noGrp="1"/>
          </p:cNvSpPr>
          <p:nvPr>
            <p:ph type="title"/>
          </p:nvPr>
        </p:nvSpPr>
        <p:spPr>
          <a:xfrm>
            <a:off x="1524000" y="4416721"/>
            <a:ext cx="9144000" cy="1152663"/>
          </a:xfrm>
        </p:spPr>
        <p:txBody>
          <a:bodyPr vert="horz" lIns="91440" tIns="45720" rIns="91440" bIns="45720" rtlCol="0" anchor="b">
            <a:normAutofit fontScale="90000"/>
          </a:bodyPr>
          <a:lstStyle/>
          <a:p>
            <a:pPr algn="ctr"/>
            <a:r>
              <a:rPr lang="en-US" sz="4400" b="1" i="0" kern="1200" cap="all" baseline="0" dirty="0">
                <a:solidFill>
                  <a:schemeClr val="bg1"/>
                </a:solidFill>
                <a:latin typeface="+mj-lt"/>
                <a:ea typeface="+mj-ea"/>
                <a:cs typeface="+mj-cs"/>
              </a:rPr>
              <a:t>What love type does this fit?</a:t>
            </a:r>
          </a:p>
        </p:txBody>
      </p:sp>
      <p:sp>
        <p:nvSpPr>
          <p:cNvPr id="4" name="Slide Number Placeholder 3">
            <a:extLst>
              <a:ext uri="{FF2B5EF4-FFF2-40B4-BE49-F238E27FC236}">
                <a16:creationId xmlns:a16="http://schemas.microsoft.com/office/drawing/2014/main" id="{A1ADAA2B-2CBF-AB7C-7FCB-F987DBA6F1F9}"/>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bg1"/>
                </a:solidFill>
              </a:rPr>
              <a:pPr>
                <a:spcAft>
                  <a:spcPts val="600"/>
                </a:spcAft>
              </a:pPr>
              <a:t>7</a:t>
            </a:fld>
            <a:endParaRPr lang="en-US">
              <a:solidFill>
                <a:schemeClr val="bg1"/>
              </a:solidFill>
            </a:endParaRPr>
          </a:p>
        </p:txBody>
      </p:sp>
      <p:sp>
        <p:nvSpPr>
          <p:cNvPr id="7" name="TextBox 6">
            <a:extLst>
              <a:ext uri="{FF2B5EF4-FFF2-40B4-BE49-F238E27FC236}">
                <a16:creationId xmlns:a16="http://schemas.microsoft.com/office/drawing/2014/main" id="{0E7FA429-E3D0-2EBA-AC0D-8A65627B9029}"/>
              </a:ext>
            </a:extLst>
          </p:cNvPr>
          <p:cNvSpPr txBox="1"/>
          <p:nvPr/>
        </p:nvSpPr>
        <p:spPr>
          <a:xfrm>
            <a:off x="-1" y="5628915"/>
            <a:ext cx="12188949" cy="584775"/>
          </a:xfrm>
          <a:prstGeom prst="rect">
            <a:avLst/>
          </a:prstGeom>
          <a:noFill/>
        </p:spPr>
        <p:txBody>
          <a:bodyPr wrap="square" rtlCol="0">
            <a:spAutoFit/>
          </a:bodyPr>
          <a:lstStyle/>
          <a:p>
            <a:pPr algn="ctr"/>
            <a:r>
              <a:rPr lang="en-US" sz="3200" dirty="0">
                <a:solidFill>
                  <a:srgbClr val="FFC000"/>
                </a:solidFill>
              </a:rPr>
              <a:t>Eros (Romantic lover)</a:t>
            </a:r>
          </a:p>
        </p:txBody>
      </p:sp>
    </p:spTree>
    <p:extLst>
      <p:ext uri="{BB962C8B-B14F-4D97-AF65-F5344CB8AC3E}">
        <p14:creationId xmlns:p14="http://schemas.microsoft.com/office/powerpoint/2010/main" val="4123724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61F31-6535-7267-4B7B-6829210E8B0C}"/>
              </a:ext>
            </a:extLst>
          </p:cNvPr>
          <p:cNvSpPr>
            <a:spLocks noGrp="1"/>
          </p:cNvSpPr>
          <p:nvPr>
            <p:ph type="title"/>
          </p:nvPr>
        </p:nvSpPr>
        <p:spPr/>
        <p:txBody>
          <a:bodyPr/>
          <a:lstStyle/>
          <a:p>
            <a:endParaRPr lang="en-US" dirty="0"/>
          </a:p>
        </p:txBody>
      </p:sp>
      <p:pic>
        <p:nvPicPr>
          <p:cNvPr id="8" name="Content Placeholder 7" descr="A picture containing enamel&#10;&#10;Description automatically generated">
            <a:extLst>
              <a:ext uri="{FF2B5EF4-FFF2-40B4-BE49-F238E27FC236}">
                <a16:creationId xmlns:a16="http://schemas.microsoft.com/office/drawing/2014/main" id="{686E8B18-CF09-8CA5-D59F-1B1BA4BC55D5}"/>
              </a:ext>
            </a:extLst>
          </p:cNvPr>
          <p:cNvPicPr>
            <a:picLocks noGrp="1" noChangeAspect="1"/>
          </p:cNvPicPr>
          <p:nvPr>
            <p:ph idx="1"/>
          </p:nvPr>
        </p:nvPicPr>
        <p:blipFill>
          <a:blip r:embed="rId3"/>
          <a:stretch>
            <a:fillRect/>
          </a:stretch>
        </p:blipFill>
        <p:spPr>
          <a:xfrm>
            <a:off x="75414" y="-1322110"/>
            <a:ext cx="12192000" cy="9144000"/>
          </a:xfrm>
        </p:spPr>
      </p:pic>
      <p:sp>
        <p:nvSpPr>
          <p:cNvPr id="4" name="Slide Number Placeholder 3">
            <a:extLst>
              <a:ext uri="{FF2B5EF4-FFF2-40B4-BE49-F238E27FC236}">
                <a16:creationId xmlns:a16="http://schemas.microsoft.com/office/drawing/2014/main" id="{A35B6E45-0D24-EBE2-55F5-D443CE1A6C0B}"/>
              </a:ext>
            </a:extLst>
          </p:cNvPr>
          <p:cNvSpPr>
            <a:spLocks noGrp="1"/>
          </p:cNvSpPr>
          <p:nvPr>
            <p:ph type="sldNum" sz="quarter" idx="12"/>
          </p:nvPr>
        </p:nvSpPr>
        <p:spPr/>
        <p:txBody>
          <a:bodyPr/>
          <a:lstStyle/>
          <a:p>
            <a:fld id="{D8DA9DAA-006C-4F4B-980E-E3DF019B24E2}" type="slidenum">
              <a:rPr lang="en-US" smtClean="0"/>
              <a:t>8</a:t>
            </a:fld>
            <a:endParaRPr lang="en-US" dirty="0"/>
          </a:p>
        </p:txBody>
      </p:sp>
      <p:sp>
        <p:nvSpPr>
          <p:cNvPr id="10" name="TextBox 9">
            <a:extLst>
              <a:ext uri="{FF2B5EF4-FFF2-40B4-BE49-F238E27FC236}">
                <a16:creationId xmlns:a16="http://schemas.microsoft.com/office/drawing/2014/main" id="{CA4C3442-8283-FAC8-1D4C-BB8FFB227D34}"/>
              </a:ext>
            </a:extLst>
          </p:cNvPr>
          <p:cNvSpPr txBox="1"/>
          <p:nvPr/>
        </p:nvSpPr>
        <p:spPr>
          <a:xfrm>
            <a:off x="0" y="1670054"/>
            <a:ext cx="12192000" cy="584775"/>
          </a:xfrm>
          <a:prstGeom prst="rect">
            <a:avLst/>
          </a:prstGeom>
          <a:noFill/>
        </p:spPr>
        <p:txBody>
          <a:bodyPr wrap="square">
            <a:spAutoFit/>
          </a:bodyPr>
          <a:lstStyle/>
          <a:p>
            <a:pPr algn="ctr"/>
            <a:r>
              <a:rPr lang="en-US" sz="3200" b="1" i="0" kern="1200" cap="all" baseline="0" dirty="0">
                <a:solidFill>
                  <a:schemeClr val="bg1"/>
                </a:solidFill>
                <a:latin typeface="+mj-lt"/>
                <a:ea typeface="+mj-ea"/>
                <a:cs typeface="+mj-cs"/>
              </a:rPr>
              <a:t>What love type does this fit?</a:t>
            </a:r>
            <a:endParaRPr lang="en-US" sz="3200" dirty="0"/>
          </a:p>
        </p:txBody>
      </p:sp>
      <p:sp>
        <p:nvSpPr>
          <p:cNvPr id="14" name="TextBox 13">
            <a:extLst>
              <a:ext uri="{FF2B5EF4-FFF2-40B4-BE49-F238E27FC236}">
                <a16:creationId xmlns:a16="http://schemas.microsoft.com/office/drawing/2014/main" id="{C3200CDB-3205-4D96-3E84-13E03226E6BD}"/>
              </a:ext>
            </a:extLst>
          </p:cNvPr>
          <p:cNvSpPr txBox="1"/>
          <p:nvPr/>
        </p:nvSpPr>
        <p:spPr>
          <a:xfrm>
            <a:off x="3846131" y="4015809"/>
            <a:ext cx="4714752" cy="584775"/>
          </a:xfrm>
          <a:prstGeom prst="rect">
            <a:avLst/>
          </a:prstGeom>
          <a:noFill/>
        </p:spPr>
        <p:txBody>
          <a:bodyPr wrap="none" rtlCol="0">
            <a:spAutoFit/>
          </a:bodyPr>
          <a:lstStyle/>
          <a:p>
            <a:r>
              <a:rPr lang="en-US" sz="3200" dirty="0">
                <a:solidFill>
                  <a:srgbClr val="FFC000"/>
                </a:solidFill>
              </a:rPr>
              <a:t>Agape (Universal Love)</a:t>
            </a:r>
          </a:p>
        </p:txBody>
      </p:sp>
    </p:spTree>
    <p:extLst>
      <p:ext uri="{BB962C8B-B14F-4D97-AF65-F5344CB8AC3E}">
        <p14:creationId xmlns:p14="http://schemas.microsoft.com/office/powerpoint/2010/main" val="318100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erson and person kissing&#10;&#10;Description automatically generated">
            <a:extLst>
              <a:ext uri="{FF2B5EF4-FFF2-40B4-BE49-F238E27FC236}">
                <a16:creationId xmlns:a16="http://schemas.microsoft.com/office/drawing/2014/main" id="{9FCB65DA-DED4-7E0C-EB46-9C48E158EE08}"/>
              </a:ext>
            </a:extLst>
          </p:cNvPr>
          <p:cNvPicPr>
            <a:picLocks noGrp="1" noChangeAspect="1"/>
          </p:cNvPicPr>
          <p:nvPr>
            <p:ph idx="1"/>
          </p:nvPr>
        </p:nvPicPr>
        <p:blipFill rotWithShape="1">
          <a:blip r:embed="rId3"/>
          <a:srcRect t="39724" r="-1" b="22720"/>
          <a:stretch/>
        </p:blipFill>
        <p:spPr>
          <a:xfrm>
            <a:off x="20" y="10"/>
            <a:ext cx="12188932" cy="6857990"/>
          </a:xfrm>
          <a:prstGeom prst="rect">
            <a:avLst/>
          </a:prstGeom>
        </p:spPr>
      </p:pic>
      <p:sp>
        <p:nvSpPr>
          <p:cNvPr id="15" name="Rectangle 14">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6D3713-DE2B-C6C2-C139-4B6B23FCED29}"/>
              </a:ext>
            </a:extLst>
          </p:cNvPr>
          <p:cNvSpPr>
            <a:spLocks noGrp="1"/>
          </p:cNvSpPr>
          <p:nvPr>
            <p:ph type="title"/>
          </p:nvPr>
        </p:nvSpPr>
        <p:spPr>
          <a:xfrm>
            <a:off x="1524000" y="4416721"/>
            <a:ext cx="9144000" cy="1152663"/>
          </a:xfrm>
        </p:spPr>
        <p:txBody>
          <a:bodyPr vert="horz" lIns="91440" tIns="45720" rIns="91440" bIns="45720" rtlCol="0" anchor="b">
            <a:normAutofit fontScale="90000"/>
          </a:bodyPr>
          <a:lstStyle/>
          <a:p>
            <a:pPr algn="ctr"/>
            <a:r>
              <a:rPr lang="en-US" sz="4400" b="1" i="0" kern="1200" cap="all" baseline="0" dirty="0">
                <a:solidFill>
                  <a:schemeClr val="bg1"/>
                </a:solidFill>
                <a:latin typeface="+mj-lt"/>
                <a:ea typeface="+mj-ea"/>
                <a:cs typeface="+mj-cs"/>
              </a:rPr>
              <a:t>What love type does this fit ?</a:t>
            </a:r>
          </a:p>
        </p:txBody>
      </p:sp>
      <p:sp>
        <p:nvSpPr>
          <p:cNvPr id="4" name="Slide Number Placeholder 3">
            <a:extLst>
              <a:ext uri="{FF2B5EF4-FFF2-40B4-BE49-F238E27FC236}">
                <a16:creationId xmlns:a16="http://schemas.microsoft.com/office/drawing/2014/main" id="{BEE5A361-AF20-B04E-1E2C-48EC6CD074E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bg1"/>
                </a:solidFill>
              </a:rPr>
              <a:pPr>
                <a:spcAft>
                  <a:spcPts val="600"/>
                </a:spcAft>
              </a:pPr>
              <a:t>9</a:t>
            </a:fld>
            <a:endParaRPr lang="en-US" dirty="0">
              <a:solidFill>
                <a:schemeClr val="bg1"/>
              </a:solidFill>
            </a:endParaRPr>
          </a:p>
        </p:txBody>
      </p:sp>
      <p:sp>
        <p:nvSpPr>
          <p:cNvPr id="7" name="TextBox 6">
            <a:extLst>
              <a:ext uri="{FF2B5EF4-FFF2-40B4-BE49-F238E27FC236}">
                <a16:creationId xmlns:a16="http://schemas.microsoft.com/office/drawing/2014/main" id="{C8340802-1E42-3762-2AE1-839AB43C1AB9}"/>
              </a:ext>
            </a:extLst>
          </p:cNvPr>
          <p:cNvSpPr txBox="1"/>
          <p:nvPr/>
        </p:nvSpPr>
        <p:spPr>
          <a:xfrm>
            <a:off x="-3047" y="5921303"/>
            <a:ext cx="12188931" cy="584775"/>
          </a:xfrm>
          <a:prstGeom prst="rect">
            <a:avLst/>
          </a:prstGeom>
          <a:noFill/>
        </p:spPr>
        <p:txBody>
          <a:bodyPr wrap="square" rtlCol="0">
            <a:spAutoFit/>
          </a:bodyPr>
          <a:lstStyle/>
          <a:p>
            <a:pPr algn="ctr"/>
            <a:r>
              <a:rPr lang="en-US" sz="3200" dirty="0">
                <a:solidFill>
                  <a:srgbClr val="FFC000"/>
                </a:solidFill>
              </a:rPr>
              <a:t>Ludus (Flirting)</a:t>
            </a:r>
          </a:p>
        </p:txBody>
      </p:sp>
    </p:spTree>
    <p:extLst>
      <p:ext uri="{BB962C8B-B14F-4D97-AF65-F5344CB8AC3E}">
        <p14:creationId xmlns:p14="http://schemas.microsoft.com/office/powerpoint/2010/main" val="3273334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erson and person kissing on a beach&#10;&#10;Description automatically generated with medium confidence">
            <a:extLst>
              <a:ext uri="{FF2B5EF4-FFF2-40B4-BE49-F238E27FC236}">
                <a16:creationId xmlns:a16="http://schemas.microsoft.com/office/drawing/2014/main" id="{62CFD860-6A80-6452-169B-A4E6186A571F}"/>
              </a:ext>
            </a:extLst>
          </p:cNvPr>
          <p:cNvPicPr>
            <a:picLocks noGrp="1" noChangeAspect="1"/>
          </p:cNvPicPr>
          <p:nvPr>
            <p:ph idx="1"/>
          </p:nvPr>
        </p:nvPicPr>
        <p:blipFill rotWithShape="1">
          <a:blip r:embed="rId3"/>
          <a:srcRect t="11644" r="-1" b="3747"/>
          <a:stretch/>
        </p:blipFill>
        <p:spPr>
          <a:xfrm>
            <a:off x="20" y="10"/>
            <a:ext cx="12188932" cy="6857990"/>
          </a:xfrm>
          <a:prstGeom prst="rect">
            <a:avLst/>
          </a:prstGeom>
        </p:spPr>
      </p:pic>
      <p:sp>
        <p:nvSpPr>
          <p:cNvPr id="15" name="Rectangle 14">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23954D-226A-0620-28F9-4EAEA372A55C}"/>
              </a:ext>
            </a:extLst>
          </p:cNvPr>
          <p:cNvSpPr>
            <a:spLocks noGrp="1"/>
          </p:cNvSpPr>
          <p:nvPr>
            <p:ph type="title"/>
          </p:nvPr>
        </p:nvSpPr>
        <p:spPr>
          <a:xfrm>
            <a:off x="-3047" y="4530069"/>
            <a:ext cx="12188929" cy="1152663"/>
          </a:xfrm>
        </p:spPr>
        <p:txBody>
          <a:bodyPr vert="horz" lIns="91440" tIns="45720" rIns="91440" bIns="45720" rtlCol="0" anchor="b">
            <a:normAutofit/>
          </a:bodyPr>
          <a:lstStyle/>
          <a:p>
            <a:pPr algn="ctr"/>
            <a:r>
              <a:rPr lang="en-US" sz="4000" b="1" i="0" kern="1200" cap="all" baseline="0" dirty="0">
                <a:solidFill>
                  <a:schemeClr val="bg1"/>
                </a:solidFill>
                <a:latin typeface="+mj-lt"/>
                <a:ea typeface="+mj-ea"/>
                <a:cs typeface="+mj-cs"/>
              </a:rPr>
              <a:t>What love type does this fit?</a:t>
            </a:r>
          </a:p>
        </p:txBody>
      </p:sp>
      <p:sp>
        <p:nvSpPr>
          <p:cNvPr id="4" name="Slide Number Placeholder 3">
            <a:extLst>
              <a:ext uri="{FF2B5EF4-FFF2-40B4-BE49-F238E27FC236}">
                <a16:creationId xmlns:a16="http://schemas.microsoft.com/office/drawing/2014/main" id="{231C66AE-B4DC-79CD-1AA7-525C6C8661F0}"/>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bg1"/>
                </a:solidFill>
              </a:rPr>
              <a:pPr>
                <a:spcAft>
                  <a:spcPts val="600"/>
                </a:spcAft>
              </a:pPr>
              <a:t>10</a:t>
            </a:fld>
            <a:endParaRPr lang="en-US">
              <a:solidFill>
                <a:schemeClr val="bg1"/>
              </a:solidFill>
            </a:endParaRPr>
          </a:p>
        </p:txBody>
      </p:sp>
      <p:sp>
        <p:nvSpPr>
          <p:cNvPr id="7" name="TextBox 6">
            <a:extLst>
              <a:ext uri="{FF2B5EF4-FFF2-40B4-BE49-F238E27FC236}">
                <a16:creationId xmlns:a16="http://schemas.microsoft.com/office/drawing/2014/main" id="{C49E2E4B-FE34-FB09-68C5-E681326507CE}"/>
              </a:ext>
            </a:extLst>
          </p:cNvPr>
          <p:cNvSpPr txBox="1"/>
          <p:nvPr/>
        </p:nvSpPr>
        <p:spPr>
          <a:xfrm>
            <a:off x="0" y="5743950"/>
            <a:ext cx="12185882" cy="584775"/>
          </a:xfrm>
          <a:prstGeom prst="rect">
            <a:avLst/>
          </a:prstGeom>
          <a:noFill/>
        </p:spPr>
        <p:txBody>
          <a:bodyPr wrap="square" rtlCol="0">
            <a:spAutoFit/>
          </a:bodyPr>
          <a:lstStyle/>
          <a:p>
            <a:pPr algn="ctr"/>
            <a:r>
              <a:rPr lang="en-US" sz="3200" dirty="0">
                <a:solidFill>
                  <a:srgbClr val="FFC000"/>
                </a:solidFill>
              </a:rPr>
              <a:t>Pragma (Mature love)</a:t>
            </a:r>
          </a:p>
        </p:txBody>
      </p:sp>
    </p:spTree>
    <p:extLst>
      <p:ext uri="{BB962C8B-B14F-4D97-AF65-F5344CB8AC3E}">
        <p14:creationId xmlns:p14="http://schemas.microsoft.com/office/powerpoint/2010/main" val="348539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person holding a baby&#10;&#10;Description automatically generated with low confidence">
            <a:extLst>
              <a:ext uri="{FF2B5EF4-FFF2-40B4-BE49-F238E27FC236}">
                <a16:creationId xmlns:a16="http://schemas.microsoft.com/office/drawing/2014/main" id="{64D5E68D-E6FC-BD8F-8C64-8E7BEF0F1226}"/>
              </a:ext>
            </a:extLst>
          </p:cNvPr>
          <p:cNvPicPr>
            <a:picLocks noGrp="1" noChangeAspect="1"/>
          </p:cNvPicPr>
          <p:nvPr>
            <p:ph idx="1"/>
          </p:nvPr>
        </p:nvPicPr>
        <p:blipFill rotWithShape="1">
          <a:blip r:embed="rId3"/>
          <a:srcRect r="-1" b="15708"/>
          <a:stretch/>
        </p:blipFill>
        <p:spPr>
          <a:xfrm>
            <a:off x="20" y="10"/>
            <a:ext cx="12188932" cy="6857990"/>
          </a:xfrm>
          <a:prstGeom prst="rect">
            <a:avLst/>
          </a:prstGeom>
        </p:spPr>
      </p:pic>
      <p:sp>
        <p:nvSpPr>
          <p:cNvPr id="17" name="Rectangle 16">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AD1E78-E5BF-35E7-2BFF-55A9BB96BF5C}"/>
              </a:ext>
            </a:extLst>
          </p:cNvPr>
          <p:cNvSpPr>
            <a:spLocks noGrp="1"/>
          </p:cNvSpPr>
          <p:nvPr>
            <p:ph type="title"/>
          </p:nvPr>
        </p:nvSpPr>
        <p:spPr>
          <a:xfrm>
            <a:off x="0" y="4531187"/>
            <a:ext cx="12188929" cy="1152663"/>
          </a:xfrm>
        </p:spPr>
        <p:txBody>
          <a:bodyPr vert="horz" lIns="91440" tIns="45720" rIns="91440" bIns="45720" rtlCol="0" anchor="b">
            <a:normAutofit fontScale="90000"/>
          </a:bodyPr>
          <a:lstStyle/>
          <a:p>
            <a:pPr algn="ctr"/>
            <a:r>
              <a:rPr lang="en-US" sz="4400" b="1" i="0" kern="1200" cap="all" baseline="0" dirty="0">
                <a:solidFill>
                  <a:schemeClr val="bg1"/>
                </a:solidFill>
                <a:latin typeface="+mj-lt"/>
                <a:ea typeface="+mj-ea"/>
                <a:cs typeface="+mj-cs"/>
              </a:rPr>
              <a:t>What love type does this fit?</a:t>
            </a:r>
            <a:br>
              <a:rPr lang="en-US" sz="4400" dirty="0"/>
            </a:br>
            <a:endParaRPr lang="en-US" sz="4400" b="1" i="0" kern="1200" cap="all" baseline="0" dirty="0">
              <a:solidFill>
                <a:schemeClr val="bg1"/>
              </a:solidFill>
              <a:latin typeface="+mj-lt"/>
              <a:ea typeface="+mj-ea"/>
              <a:cs typeface="+mj-cs"/>
            </a:endParaRPr>
          </a:p>
        </p:txBody>
      </p:sp>
      <p:sp>
        <p:nvSpPr>
          <p:cNvPr id="4" name="Slide Number Placeholder 3">
            <a:extLst>
              <a:ext uri="{FF2B5EF4-FFF2-40B4-BE49-F238E27FC236}">
                <a16:creationId xmlns:a16="http://schemas.microsoft.com/office/drawing/2014/main" id="{FDB96918-B10E-9DDF-FDE9-CAE522EACD29}"/>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bg1"/>
                </a:solidFill>
              </a:rPr>
              <a:pPr>
                <a:spcAft>
                  <a:spcPts val="600"/>
                </a:spcAft>
              </a:pPr>
              <a:t>11</a:t>
            </a:fld>
            <a:endParaRPr lang="en-US">
              <a:solidFill>
                <a:schemeClr val="bg1"/>
              </a:solidFill>
            </a:endParaRPr>
          </a:p>
        </p:txBody>
      </p:sp>
      <p:sp>
        <p:nvSpPr>
          <p:cNvPr id="9" name="TextBox 8">
            <a:extLst>
              <a:ext uri="{FF2B5EF4-FFF2-40B4-BE49-F238E27FC236}">
                <a16:creationId xmlns:a16="http://schemas.microsoft.com/office/drawing/2014/main" id="{8AB7D251-0B91-0C71-E02C-FDA82D439AAF}"/>
              </a:ext>
            </a:extLst>
          </p:cNvPr>
          <p:cNvSpPr txBox="1"/>
          <p:nvPr/>
        </p:nvSpPr>
        <p:spPr>
          <a:xfrm>
            <a:off x="-3047" y="5546400"/>
            <a:ext cx="12188927" cy="584775"/>
          </a:xfrm>
          <a:prstGeom prst="rect">
            <a:avLst/>
          </a:prstGeom>
          <a:noFill/>
        </p:spPr>
        <p:txBody>
          <a:bodyPr wrap="square" rtlCol="0">
            <a:spAutoFit/>
          </a:bodyPr>
          <a:lstStyle/>
          <a:p>
            <a:pPr algn="ctr"/>
            <a:r>
              <a:rPr lang="en-US" sz="3200" dirty="0" err="1">
                <a:solidFill>
                  <a:srgbClr val="FFC000"/>
                </a:solidFill>
              </a:rPr>
              <a:t>Philautia</a:t>
            </a:r>
            <a:r>
              <a:rPr lang="en-US" sz="3200" dirty="0">
                <a:solidFill>
                  <a:srgbClr val="FFC000"/>
                </a:solidFill>
              </a:rPr>
              <a:t> (Self-love)</a:t>
            </a:r>
          </a:p>
        </p:txBody>
      </p:sp>
    </p:spTree>
    <p:extLst>
      <p:ext uri="{BB962C8B-B14F-4D97-AF65-F5344CB8AC3E}">
        <p14:creationId xmlns:p14="http://schemas.microsoft.com/office/powerpoint/2010/main" val="133740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799" y="1935162"/>
            <a:ext cx="4375867" cy="2802219"/>
          </a:xfrm>
        </p:spPr>
        <p:txBody>
          <a:bodyPr vert="horz" lIns="91440" tIns="45720" rIns="91440" bIns="45720" rtlCol="0" anchor="b">
            <a:normAutofit/>
          </a:bodyPr>
          <a:lstStyle/>
          <a:p>
            <a:r>
              <a:rPr lang="en-US" b="1" i="0" kern="1200" cap="all" baseline="0" dirty="0">
                <a:solidFill>
                  <a:schemeClr val="tx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12</a:t>
            </a:fld>
            <a:endParaRPr lang="en-US">
              <a:solidFill>
                <a:schemeClr val="tx1"/>
              </a:solidFill>
            </a:endParaRPr>
          </a:p>
        </p:txBody>
      </p:sp>
    </p:spTree>
    <p:extLst>
      <p:ext uri="{BB962C8B-B14F-4D97-AF65-F5344CB8AC3E}">
        <p14:creationId xmlns:p14="http://schemas.microsoft.com/office/powerpoint/2010/main" val="286178279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AFA3B-8A80-AD9A-DE47-0DA2B1DD450A}"/>
              </a:ext>
            </a:extLst>
          </p:cNvPr>
          <p:cNvSpPr>
            <a:spLocks noGrp="1"/>
          </p:cNvSpPr>
          <p:nvPr>
            <p:ph type="ctrTitle"/>
          </p:nvPr>
        </p:nvSpPr>
        <p:spPr>
          <a:xfrm>
            <a:off x="1439159" y="1792978"/>
            <a:ext cx="9144000" cy="2340864"/>
          </a:xfrm>
        </p:spPr>
        <p:txBody>
          <a:bodyPr>
            <a:normAutofit/>
          </a:bodyPr>
          <a:lstStyle/>
          <a:p>
            <a:r>
              <a:rPr lang="en-US" sz="5400" dirty="0">
                <a:solidFill>
                  <a:schemeClr val="bg1"/>
                </a:solidFill>
              </a:rPr>
              <a:t>Define self-love for yourself</a:t>
            </a:r>
            <a:br>
              <a:rPr lang="en-US" sz="5400" dirty="0">
                <a:solidFill>
                  <a:schemeClr val="bg1"/>
                </a:solidFill>
              </a:rPr>
            </a:br>
            <a:endParaRPr lang="en-US" sz="5400" dirty="0"/>
          </a:p>
        </p:txBody>
      </p:sp>
    </p:spTree>
    <p:extLst>
      <p:ext uri="{BB962C8B-B14F-4D97-AF65-F5344CB8AC3E}">
        <p14:creationId xmlns:p14="http://schemas.microsoft.com/office/powerpoint/2010/main" val="1152390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1AD1E78-E5BF-35E7-2BFF-55A9BB96BF5C}"/>
              </a:ext>
            </a:extLst>
          </p:cNvPr>
          <p:cNvSpPr>
            <a:spLocks noGrp="1"/>
          </p:cNvSpPr>
          <p:nvPr>
            <p:ph type="title"/>
          </p:nvPr>
        </p:nvSpPr>
        <p:spPr>
          <a:xfrm>
            <a:off x="764044" y="1216879"/>
            <a:ext cx="7099947" cy="1182927"/>
          </a:xfrm>
        </p:spPr>
        <p:txBody>
          <a:bodyPr anchor="b">
            <a:noAutofit/>
          </a:bodyPr>
          <a:lstStyle/>
          <a:p>
            <a:r>
              <a:rPr lang="en-US" sz="4400" dirty="0"/>
              <a:t>There is no “Self” just “I”</a:t>
            </a:r>
          </a:p>
        </p:txBody>
      </p:sp>
      <p:cxnSp>
        <p:nvCxnSpPr>
          <p:cNvPr id="36"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1" name="Content Placeholder 30">
            <a:extLst>
              <a:ext uri="{FF2B5EF4-FFF2-40B4-BE49-F238E27FC236}">
                <a16:creationId xmlns:a16="http://schemas.microsoft.com/office/drawing/2014/main" id="{270AC34B-4709-0274-79A0-34CFFF61656F}"/>
              </a:ext>
            </a:extLst>
          </p:cNvPr>
          <p:cNvSpPr>
            <a:spLocks noGrp="1"/>
          </p:cNvSpPr>
          <p:nvPr>
            <p:ph idx="1"/>
          </p:nvPr>
        </p:nvSpPr>
        <p:spPr>
          <a:xfrm>
            <a:off x="803776" y="2829330"/>
            <a:ext cx="6190412" cy="3344459"/>
          </a:xfrm>
        </p:spPr>
        <p:txBody>
          <a:bodyPr anchor="t">
            <a:normAutofit/>
          </a:bodyPr>
          <a:lstStyle/>
          <a:p>
            <a:r>
              <a:rPr lang="en-US" sz="1800" dirty="0"/>
              <a:t>There are many questions that we often have about ourselves and how it relates to being who we are. </a:t>
            </a:r>
          </a:p>
          <a:p>
            <a:r>
              <a:rPr lang="en-US" sz="1800" dirty="0"/>
              <a:t>Let’s view There is no “Self” just “I” video to gain better understanding.  </a:t>
            </a:r>
          </a:p>
          <a:p>
            <a:r>
              <a:rPr lang="en-US" sz="1800" dirty="0">
                <a:hlinkClick r:id="rId3"/>
              </a:rPr>
              <a:t>https://youtu.be/exaAg8SdHR4</a:t>
            </a:r>
            <a:endParaRPr lang="en-US" sz="1800" dirty="0"/>
          </a:p>
          <a:p>
            <a:endParaRPr lang="en-US" sz="1800" dirty="0"/>
          </a:p>
          <a:p>
            <a:endParaRPr lang="en-US" sz="1800" dirty="0"/>
          </a:p>
          <a:p>
            <a:endParaRPr lang="en-US" sz="1800" dirty="0"/>
          </a:p>
          <a:p>
            <a:endParaRPr lang="en-US" sz="1800" dirty="0"/>
          </a:p>
          <a:p>
            <a:endParaRPr lang="en-US" sz="1800" dirty="0"/>
          </a:p>
        </p:txBody>
      </p:sp>
      <p:pic>
        <p:nvPicPr>
          <p:cNvPr id="5" name="Content Placeholder 4">
            <a:extLst>
              <a:ext uri="{FF2B5EF4-FFF2-40B4-BE49-F238E27FC236}">
                <a16:creationId xmlns:a16="http://schemas.microsoft.com/office/drawing/2014/main" id="{08163B8A-7FE5-58A3-6D64-D9B8E1C94D81}"/>
              </a:ext>
            </a:extLst>
          </p:cNvPr>
          <p:cNvPicPr>
            <a:picLocks noChangeAspect="1"/>
          </p:cNvPicPr>
          <p:nvPr/>
        </p:nvPicPr>
        <p:blipFill>
          <a:blip r:embed="rId4"/>
          <a:srcRect l="21875" r="21875"/>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38"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40"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FDB96918-B10E-9DDF-FDE9-CAE522EACD29}"/>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14</a:t>
            </a:fld>
            <a:endParaRPr lang="en-US">
              <a:solidFill>
                <a:schemeClr val="accent2"/>
              </a:solidFill>
            </a:endParaRPr>
          </a:p>
        </p:txBody>
      </p:sp>
    </p:spTree>
    <p:extLst>
      <p:ext uri="{BB962C8B-B14F-4D97-AF65-F5344CB8AC3E}">
        <p14:creationId xmlns:p14="http://schemas.microsoft.com/office/powerpoint/2010/main" val="1533330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1AD1E78-E5BF-35E7-2BFF-55A9BB96BF5C}"/>
              </a:ext>
            </a:extLst>
          </p:cNvPr>
          <p:cNvSpPr>
            <a:spLocks noGrp="1"/>
          </p:cNvSpPr>
          <p:nvPr>
            <p:ph type="title"/>
          </p:nvPr>
        </p:nvSpPr>
        <p:spPr>
          <a:xfrm>
            <a:off x="803776" y="1336390"/>
            <a:ext cx="6190412" cy="1182927"/>
          </a:xfrm>
        </p:spPr>
        <p:txBody>
          <a:bodyPr anchor="b">
            <a:noAutofit/>
          </a:bodyPr>
          <a:lstStyle/>
          <a:p>
            <a:r>
              <a:rPr lang="en-US" sz="4400" dirty="0"/>
              <a:t>Video activities</a:t>
            </a:r>
          </a:p>
        </p:txBody>
      </p:sp>
      <p:cxnSp>
        <p:nvCxnSpPr>
          <p:cNvPr id="36"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1" name="Content Placeholder 30">
            <a:extLst>
              <a:ext uri="{FF2B5EF4-FFF2-40B4-BE49-F238E27FC236}">
                <a16:creationId xmlns:a16="http://schemas.microsoft.com/office/drawing/2014/main" id="{270AC34B-4709-0274-79A0-34CFFF61656F}"/>
              </a:ext>
            </a:extLst>
          </p:cNvPr>
          <p:cNvSpPr>
            <a:spLocks noGrp="1"/>
          </p:cNvSpPr>
          <p:nvPr>
            <p:ph idx="1"/>
          </p:nvPr>
        </p:nvSpPr>
        <p:spPr>
          <a:xfrm>
            <a:off x="803776" y="2829330"/>
            <a:ext cx="6190412" cy="3344459"/>
          </a:xfrm>
        </p:spPr>
        <p:txBody>
          <a:bodyPr anchor="t">
            <a:normAutofit/>
          </a:bodyPr>
          <a:lstStyle/>
          <a:p>
            <a:r>
              <a:rPr lang="en-US" sz="1800" dirty="0"/>
              <a:t>How did the video make you feel?</a:t>
            </a:r>
          </a:p>
          <a:p>
            <a:r>
              <a:rPr lang="en-US" sz="1800" dirty="0"/>
              <a:t>What did you learn? </a:t>
            </a:r>
          </a:p>
          <a:p>
            <a:r>
              <a:rPr lang="en-US" sz="1800" dirty="0"/>
              <a:t>Did the video answer any questions you may have had in the past or now?</a:t>
            </a:r>
          </a:p>
          <a:p>
            <a:endParaRPr lang="en-US" sz="1800" dirty="0"/>
          </a:p>
          <a:p>
            <a:endParaRPr lang="en-US" sz="1800" dirty="0"/>
          </a:p>
          <a:p>
            <a:endParaRPr lang="en-US" sz="1800" dirty="0"/>
          </a:p>
          <a:p>
            <a:endParaRPr lang="en-US" sz="1800" dirty="0"/>
          </a:p>
        </p:txBody>
      </p:sp>
      <p:pic>
        <p:nvPicPr>
          <p:cNvPr id="5" name="Content Placeholder 4" descr="A person with the hand on the face&#10;&#10;Description automatically generated with medium confidence">
            <a:extLst>
              <a:ext uri="{FF2B5EF4-FFF2-40B4-BE49-F238E27FC236}">
                <a16:creationId xmlns:a16="http://schemas.microsoft.com/office/drawing/2014/main" id="{08163B8A-7FE5-58A3-6D64-D9B8E1C94D81}"/>
              </a:ext>
            </a:extLst>
          </p:cNvPr>
          <p:cNvPicPr>
            <a:picLocks noChangeAspect="1"/>
          </p:cNvPicPr>
          <p:nvPr/>
        </p:nvPicPr>
        <p:blipFill rotWithShape="1">
          <a:blip r:embed="rId3"/>
          <a:srcRect t="375" r="2" b="32876"/>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38"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40"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FDB96918-B10E-9DDF-FDE9-CAE522EACD29}"/>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15</a:t>
            </a:fld>
            <a:endParaRPr lang="en-US">
              <a:solidFill>
                <a:schemeClr val="accent2"/>
              </a:solidFill>
            </a:endParaRPr>
          </a:p>
        </p:txBody>
      </p:sp>
    </p:spTree>
    <p:extLst>
      <p:ext uri="{BB962C8B-B14F-4D97-AF65-F5344CB8AC3E}">
        <p14:creationId xmlns:p14="http://schemas.microsoft.com/office/powerpoint/2010/main" val="4048993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1AD1E78-E5BF-35E7-2BFF-55A9BB96BF5C}"/>
              </a:ext>
            </a:extLst>
          </p:cNvPr>
          <p:cNvSpPr>
            <a:spLocks noGrp="1"/>
          </p:cNvSpPr>
          <p:nvPr>
            <p:ph type="title"/>
          </p:nvPr>
        </p:nvSpPr>
        <p:spPr>
          <a:xfrm>
            <a:off x="803775" y="1336390"/>
            <a:ext cx="6522999" cy="1182927"/>
          </a:xfrm>
        </p:spPr>
        <p:txBody>
          <a:bodyPr anchor="b">
            <a:normAutofit/>
          </a:bodyPr>
          <a:lstStyle/>
          <a:p>
            <a:r>
              <a:rPr lang="en-US" sz="4400" dirty="0"/>
              <a:t>Self-love discovery</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85AAB2FF-0009-6D9C-C5F2-44F5195FE067}"/>
              </a:ext>
            </a:extLst>
          </p:cNvPr>
          <p:cNvSpPr>
            <a:spLocks noGrp="1"/>
          </p:cNvSpPr>
          <p:nvPr>
            <p:ph idx="1"/>
          </p:nvPr>
        </p:nvSpPr>
        <p:spPr>
          <a:xfrm>
            <a:off x="803776" y="2829330"/>
            <a:ext cx="6190412" cy="3344459"/>
          </a:xfrm>
        </p:spPr>
        <p:txBody>
          <a:bodyPr anchor="t">
            <a:normAutofit/>
          </a:bodyPr>
          <a:lstStyle/>
          <a:p>
            <a:r>
              <a:rPr lang="en-US" sz="1800" dirty="0"/>
              <a:t>What are some things you uncovered during your research of the word self-love? </a:t>
            </a:r>
          </a:p>
          <a:p>
            <a:r>
              <a:rPr lang="en-US" sz="1800" dirty="0"/>
              <a:t>Give some examples of discovery that changed your perspective on self-love.</a:t>
            </a:r>
          </a:p>
          <a:p>
            <a:r>
              <a:rPr lang="en-US" sz="1800" dirty="0"/>
              <a:t>Share with the class your personal definition of self-love you wrote during the </a:t>
            </a:r>
            <a:r>
              <a:rPr lang="en-US" sz="1800" dirty="0" err="1"/>
              <a:t>eModule</a:t>
            </a:r>
            <a:r>
              <a:rPr lang="en-US" sz="1800" dirty="0"/>
              <a:t> Self-love introduction activities. </a:t>
            </a:r>
          </a:p>
        </p:txBody>
      </p:sp>
      <p:pic>
        <p:nvPicPr>
          <p:cNvPr id="6" name="Content Placeholder 5" descr="A person wearing headphones and sitting at a table&#10;&#10;Description automatically generated with medium confidence">
            <a:extLst>
              <a:ext uri="{FF2B5EF4-FFF2-40B4-BE49-F238E27FC236}">
                <a16:creationId xmlns:a16="http://schemas.microsoft.com/office/drawing/2014/main" id="{E55C1F54-0B29-E9F5-6C46-A2A4A8B4F74E}"/>
              </a:ext>
            </a:extLst>
          </p:cNvPr>
          <p:cNvPicPr>
            <a:picLocks noChangeAspect="1"/>
          </p:cNvPicPr>
          <p:nvPr/>
        </p:nvPicPr>
        <p:blipFill rotWithShape="1">
          <a:blip r:embed="rId3"/>
          <a:srcRect t="9050" r="2" b="24201"/>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2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FDB96918-B10E-9DDF-FDE9-CAE522EACD29}"/>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16</a:t>
            </a:fld>
            <a:endParaRPr lang="en-US">
              <a:solidFill>
                <a:schemeClr val="accent2"/>
              </a:solidFill>
            </a:endParaRPr>
          </a:p>
        </p:txBody>
      </p:sp>
    </p:spTree>
    <p:extLst>
      <p:ext uri="{BB962C8B-B14F-4D97-AF65-F5344CB8AC3E}">
        <p14:creationId xmlns:p14="http://schemas.microsoft.com/office/powerpoint/2010/main" val="3494078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799" y="1935162"/>
            <a:ext cx="4262747" cy="2802219"/>
          </a:xfrm>
        </p:spPr>
        <p:txBody>
          <a:bodyPr vert="horz" lIns="91440" tIns="45720" rIns="91440" bIns="45720" rtlCol="0" anchor="b">
            <a:normAutofit/>
          </a:bodyPr>
          <a:lstStyle/>
          <a:p>
            <a:r>
              <a:rPr lang="en-US" b="1" i="0" kern="1200" cap="all" baseline="0" dirty="0">
                <a:solidFill>
                  <a:schemeClr val="tx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17</a:t>
            </a:fld>
            <a:endParaRPr lang="en-US">
              <a:solidFill>
                <a:schemeClr val="tx1"/>
              </a:solidFill>
            </a:endParaRPr>
          </a:p>
        </p:txBody>
      </p:sp>
    </p:spTree>
    <p:extLst>
      <p:ext uri="{BB962C8B-B14F-4D97-AF65-F5344CB8AC3E}">
        <p14:creationId xmlns:p14="http://schemas.microsoft.com/office/powerpoint/2010/main" val="2951118619"/>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p:txBody>
          <a:bodyPr>
            <a:normAutofit/>
          </a:bodyPr>
          <a:lstStyle/>
          <a:p>
            <a:r>
              <a:rPr lang="en-US" sz="5400" dirty="0">
                <a:solidFill>
                  <a:schemeClr val="bg1"/>
                </a:solidFill>
              </a:rPr>
              <a:t>Explain how you will apply self-love </a:t>
            </a:r>
          </a:p>
        </p:txBody>
      </p:sp>
    </p:spTree>
    <p:extLst>
      <p:ext uri="{BB962C8B-B14F-4D97-AF65-F5344CB8AC3E}">
        <p14:creationId xmlns:p14="http://schemas.microsoft.com/office/powerpoint/2010/main" val="7483951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1AD1E78-E5BF-35E7-2BFF-55A9BB96BF5C}"/>
              </a:ext>
            </a:extLst>
          </p:cNvPr>
          <p:cNvSpPr>
            <a:spLocks noGrp="1"/>
          </p:cNvSpPr>
          <p:nvPr>
            <p:ph type="title"/>
          </p:nvPr>
        </p:nvSpPr>
        <p:spPr>
          <a:xfrm>
            <a:off x="803776" y="1336390"/>
            <a:ext cx="6190412" cy="1182927"/>
          </a:xfrm>
        </p:spPr>
        <p:txBody>
          <a:bodyPr anchor="b">
            <a:normAutofit/>
          </a:bodyPr>
          <a:lstStyle/>
          <a:p>
            <a:r>
              <a:rPr lang="en-US" sz="4400" dirty="0"/>
              <a:t>Applying self-love </a:t>
            </a:r>
          </a:p>
        </p:txBody>
      </p:sp>
      <p:cxnSp>
        <p:nvCxnSpPr>
          <p:cNvPr id="34"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85AAB2FF-0009-6D9C-C5F2-44F5195FE067}"/>
              </a:ext>
            </a:extLst>
          </p:cNvPr>
          <p:cNvSpPr>
            <a:spLocks noGrp="1"/>
          </p:cNvSpPr>
          <p:nvPr>
            <p:ph idx="1"/>
          </p:nvPr>
        </p:nvSpPr>
        <p:spPr>
          <a:xfrm>
            <a:off x="803776" y="2829330"/>
            <a:ext cx="6190412" cy="3344459"/>
          </a:xfrm>
        </p:spPr>
        <p:txBody>
          <a:bodyPr anchor="t">
            <a:normAutofit/>
          </a:bodyPr>
          <a:lstStyle/>
          <a:p>
            <a:r>
              <a:rPr lang="en-US" sz="1800" dirty="0"/>
              <a:t>Continue to review the various types of Greek love.</a:t>
            </a:r>
          </a:p>
          <a:p>
            <a:r>
              <a:rPr lang="en-US" sz="1800" dirty="0"/>
              <a:t>Take time to notice areas of your life where the seven types of Greek love show up in your life. </a:t>
            </a:r>
          </a:p>
          <a:p>
            <a:r>
              <a:rPr lang="en-US" sz="1800" dirty="0"/>
              <a:t>Identify the type of relationships you have with those around you. </a:t>
            </a:r>
          </a:p>
          <a:p>
            <a:r>
              <a:rPr lang="en-US" sz="1800" dirty="0"/>
              <a:t>Share with your family and friends your definition of self-love and why it is important to you. </a:t>
            </a:r>
          </a:p>
          <a:p>
            <a:r>
              <a:rPr lang="en-US" sz="1800" dirty="0"/>
              <a:t>Review your definition of self-love daily</a:t>
            </a:r>
          </a:p>
          <a:p>
            <a:pPr marL="0" indent="0">
              <a:buNone/>
            </a:pPr>
            <a:endParaRPr lang="en-US" sz="1800" dirty="0"/>
          </a:p>
        </p:txBody>
      </p:sp>
      <p:pic>
        <p:nvPicPr>
          <p:cNvPr id="5" name="Picture 4" descr="Diagram&#10;&#10;Description automatically generated">
            <a:extLst>
              <a:ext uri="{FF2B5EF4-FFF2-40B4-BE49-F238E27FC236}">
                <a16:creationId xmlns:a16="http://schemas.microsoft.com/office/drawing/2014/main" id="{16AC8974-4589-0209-4F98-A7167BBADC48}"/>
              </a:ext>
            </a:extLst>
          </p:cNvPr>
          <p:cNvPicPr>
            <a:picLocks noChangeAspect="1"/>
          </p:cNvPicPr>
          <p:nvPr/>
        </p:nvPicPr>
        <p:blipFill rotWithShape="1">
          <a:blip r:embed="rId3"/>
          <a:srcRect t="24299" r="-3" b="698"/>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36"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3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FDB96918-B10E-9DDF-FDE9-CAE522EACD29}"/>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19</a:t>
            </a:fld>
            <a:endParaRPr lang="en-US">
              <a:solidFill>
                <a:schemeClr val="accent2"/>
              </a:solidFill>
            </a:endParaRPr>
          </a:p>
        </p:txBody>
      </p:sp>
    </p:spTree>
    <p:extLst>
      <p:ext uri="{BB962C8B-B14F-4D97-AF65-F5344CB8AC3E}">
        <p14:creationId xmlns:p14="http://schemas.microsoft.com/office/powerpoint/2010/main" val="3471185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1">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7531401-C483-D2F4-01E6-31A363411503}"/>
              </a:ext>
            </a:extLst>
          </p:cNvPr>
          <p:cNvSpPr>
            <a:spLocks noGrp="1"/>
          </p:cNvSpPr>
          <p:nvPr>
            <p:ph type="title"/>
          </p:nvPr>
        </p:nvSpPr>
        <p:spPr>
          <a:xfrm>
            <a:off x="838200" y="1336390"/>
            <a:ext cx="6155988" cy="1182927"/>
          </a:xfrm>
        </p:spPr>
        <p:txBody>
          <a:bodyPr anchor="b">
            <a:normAutofit/>
          </a:bodyPr>
          <a:lstStyle/>
          <a:p>
            <a:r>
              <a:rPr lang="en-US" sz="4400" dirty="0"/>
              <a:t>Applying self-love</a:t>
            </a:r>
          </a:p>
        </p:txBody>
      </p:sp>
      <p:cxnSp>
        <p:nvCxnSpPr>
          <p:cNvPr id="21" name="Straight Connector 13">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CEA07DE-14CB-A6E6-CAD3-593F2A773DDF}"/>
              </a:ext>
            </a:extLst>
          </p:cNvPr>
          <p:cNvSpPr>
            <a:spLocks noGrp="1"/>
          </p:cNvSpPr>
          <p:nvPr>
            <p:ph idx="1"/>
          </p:nvPr>
        </p:nvSpPr>
        <p:spPr>
          <a:xfrm>
            <a:off x="803776" y="2829330"/>
            <a:ext cx="6190412" cy="3344459"/>
          </a:xfrm>
        </p:spPr>
        <p:txBody>
          <a:bodyPr anchor="t">
            <a:normAutofit/>
          </a:bodyPr>
          <a:lstStyle/>
          <a:p>
            <a:r>
              <a:rPr lang="en-US" sz="1800" dirty="0"/>
              <a:t>Set a goal for yourself to continue to develop your understanding of self-love. </a:t>
            </a:r>
          </a:p>
          <a:p>
            <a:r>
              <a:rPr lang="en-US" sz="1800" dirty="0"/>
              <a:t>Make the needed changes within your relationship with others to move forward in your growth and awareness of self-love. </a:t>
            </a:r>
          </a:p>
          <a:p>
            <a:endParaRPr lang="en-US" sz="1800" dirty="0"/>
          </a:p>
          <a:p>
            <a:endParaRPr lang="en-US" sz="1800" dirty="0"/>
          </a:p>
          <a:p>
            <a:endParaRPr lang="en-US" sz="1800" dirty="0"/>
          </a:p>
        </p:txBody>
      </p:sp>
      <p:pic>
        <p:nvPicPr>
          <p:cNvPr id="7" name="Picture 6">
            <a:extLst>
              <a:ext uri="{FF2B5EF4-FFF2-40B4-BE49-F238E27FC236}">
                <a16:creationId xmlns:a16="http://schemas.microsoft.com/office/drawing/2014/main" id="{657CF6B3-E6A7-8DE3-AF55-4EA9ED1D67FD}"/>
              </a:ext>
            </a:extLst>
          </p:cNvPr>
          <p:cNvPicPr>
            <a:picLocks noChangeAspect="1"/>
          </p:cNvPicPr>
          <p:nvPr/>
        </p:nvPicPr>
        <p:blipFill>
          <a:blip r:embed="rId3"/>
          <a:stretch>
            <a:fillRect/>
          </a:stretch>
        </p:blipFill>
        <p:spPr>
          <a:xfrm>
            <a:off x="7572653" y="2149434"/>
            <a:ext cx="3548404" cy="3211306"/>
          </a:xfrm>
          <a:prstGeom prst="rect">
            <a:avLst/>
          </a:prstGeom>
        </p:spPr>
      </p:pic>
      <p:sp>
        <p:nvSpPr>
          <p:cNvPr id="2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23"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ADD3ECD7-C9E7-3BEA-8F65-2BE3BA4B932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20</a:t>
            </a:fld>
            <a:endParaRPr lang="en-US">
              <a:solidFill>
                <a:schemeClr val="accent2"/>
              </a:solidFill>
            </a:endParaRPr>
          </a:p>
        </p:txBody>
      </p:sp>
    </p:spTree>
    <p:extLst>
      <p:ext uri="{BB962C8B-B14F-4D97-AF65-F5344CB8AC3E}">
        <p14:creationId xmlns:p14="http://schemas.microsoft.com/office/powerpoint/2010/main" val="32626108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799" y="1935162"/>
            <a:ext cx="4272176" cy="2802219"/>
          </a:xfrm>
        </p:spPr>
        <p:txBody>
          <a:bodyPr vert="horz" lIns="91440" tIns="45720" rIns="91440" bIns="45720" rtlCol="0" anchor="b">
            <a:normAutofit/>
          </a:bodyPr>
          <a:lstStyle/>
          <a:p>
            <a:r>
              <a:rPr lang="en-US" b="1" i="0" kern="1200" cap="all" baseline="0" dirty="0">
                <a:solidFill>
                  <a:schemeClr val="tx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21</a:t>
            </a:fld>
            <a:endParaRPr lang="en-US">
              <a:solidFill>
                <a:schemeClr val="tx1"/>
              </a:solidFill>
            </a:endParaRPr>
          </a:p>
        </p:txBody>
      </p:sp>
    </p:spTree>
    <p:extLst>
      <p:ext uri="{BB962C8B-B14F-4D97-AF65-F5344CB8AC3E}">
        <p14:creationId xmlns:p14="http://schemas.microsoft.com/office/powerpoint/2010/main" val="1687973656"/>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22258F2-4333-0A61-3AEB-956CBC9BD84B}"/>
              </a:ext>
            </a:extLst>
          </p:cNvPr>
          <p:cNvSpPr>
            <a:spLocks noGrp="1"/>
          </p:cNvSpPr>
          <p:nvPr>
            <p:ph type="title"/>
          </p:nvPr>
        </p:nvSpPr>
        <p:spPr>
          <a:xfrm>
            <a:off x="803776" y="1336390"/>
            <a:ext cx="6190412" cy="1182927"/>
          </a:xfrm>
        </p:spPr>
        <p:txBody>
          <a:bodyPr anchor="b">
            <a:normAutofit/>
          </a:bodyPr>
          <a:lstStyle/>
          <a:p>
            <a:r>
              <a:rPr lang="en-US" sz="4400" dirty="0"/>
              <a:t>Homework </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16CCC20-5010-9D21-A246-6D20A5370B10}"/>
              </a:ext>
            </a:extLst>
          </p:cNvPr>
          <p:cNvSpPr>
            <a:spLocks noGrp="1"/>
          </p:cNvSpPr>
          <p:nvPr>
            <p:ph idx="1"/>
          </p:nvPr>
        </p:nvSpPr>
        <p:spPr>
          <a:xfrm>
            <a:off x="856655" y="2627567"/>
            <a:ext cx="6190412" cy="3344459"/>
          </a:xfrm>
        </p:spPr>
        <p:txBody>
          <a:bodyPr anchor="t">
            <a:normAutofit/>
          </a:bodyPr>
          <a:lstStyle/>
          <a:p>
            <a:r>
              <a:rPr lang="en-US" sz="1800" dirty="0"/>
              <a:t>Make a journal entry about your experience and observation of the various Greek type of love.</a:t>
            </a:r>
          </a:p>
          <a:p>
            <a:r>
              <a:rPr lang="en-US" sz="1800" dirty="0"/>
              <a:t>Share your family and friends' response of your definition of self-love with the class. </a:t>
            </a:r>
          </a:p>
          <a:p>
            <a:r>
              <a:rPr lang="en-US" sz="1800" dirty="0"/>
              <a:t>In your journal, describe how your definition of self-love will appear in your life.</a:t>
            </a:r>
          </a:p>
          <a:p>
            <a:r>
              <a:rPr lang="en-US" sz="1800" dirty="0"/>
              <a:t>Share your journal entries with the RITMO Community Fellowship. </a:t>
            </a:r>
          </a:p>
          <a:p>
            <a:r>
              <a:rPr lang="en-US" sz="1800" dirty="0">
                <a:solidFill>
                  <a:srgbClr val="0E101A"/>
                </a:solidFill>
                <a:effectLst/>
                <a:latin typeface="Open Sans" panose="020B0606030504020204" pitchFamily="34" charset="0"/>
                <a:ea typeface="Times New Roman" panose="02020603050405020304" pitchFamily="18" charset="0"/>
              </a:rPr>
              <a:t>Click on the link access the RITMO </a:t>
            </a:r>
            <a:r>
              <a:rPr lang="en-US" sz="1800" dirty="0">
                <a:effectLst/>
                <a:latin typeface="Open Sans" panose="020B0606030504020204" pitchFamily="34" charset="0"/>
                <a:ea typeface="Cambria" panose="02040503050406030204" pitchFamily="18" charset="0"/>
              </a:rPr>
              <a:t>Community Fellowship </a:t>
            </a:r>
            <a:r>
              <a:rPr lang="en-US" sz="1800" dirty="0">
                <a:effectLst/>
                <a:ea typeface="Cambria" panose="02040503050406030204" pitchFamily="18" charset="0"/>
              </a:rPr>
              <a:t>forum</a:t>
            </a:r>
            <a:r>
              <a:rPr lang="en-US" sz="1800" dirty="0">
                <a:solidFill>
                  <a:srgbClr val="0E101A"/>
                </a:solidFill>
                <a:effectLst/>
                <a:ea typeface="Times New Roman" panose="02020603050405020304" pitchFamily="18" charset="0"/>
              </a:rPr>
              <a:t> </a:t>
            </a:r>
            <a:r>
              <a:rPr lang="en-US" sz="1800" dirty="0">
                <a:hlinkClick r:id="rId3"/>
              </a:rPr>
              <a:t>https://drshinshuri.com/forums/</a:t>
            </a:r>
            <a:endParaRPr lang="en-US" sz="1800" dirty="0"/>
          </a:p>
          <a:p>
            <a:endParaRPr lang="en-US" sz="1800" dirty="0"/>
          </a:p>
          <a:p>
            <a:pPr marL="0" indent="0">
              <a:buNone/>
            </a:pPr>
            <a:endParaRPr lang="en-US" sz="1800" dirty="0"/>
          </a:p>
          <a:p>
            <a:endParaRPr lang="en-US" sz="1800" dirty="0"/>
          </a:p>
        </p:txBody>
      </p:sp>
      <p:pic>
        <p:nvPicPr>
          <p:cNvPr id="6" name="Picture 5" descr="A person writing on a piece of paper&#10;&#10;Description automatically generated with medium confidence">
            <a:extLst>
              <a:ext uri="{FF2B5EF4-FFF2-40B4-BE49-F238E27FC236}">
                <a16:creationId xmlns:a16="http://schemas.microsoft.com/office/drawing/2014/main" id="{E94D7F66-4545-F307-E981-15A12D7A2B73}"/>
              </a:ext>
            </a:extLst>
          </p:cNvPr>
          <p:cNvPicPr>
            <a:picLocks noChangeAspect="1"/>
          </p:cNvPicPr>
          <p:nvPr/>
        </p:nvPicPr>
        <p:blipFill rotWithShape="1">
          <a:blip r:embed="rId4"/>
          <a:srcRect r="33251"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99099010-E791-A748-361B-0BE3F7266B40}"/>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22</a:t>
            </a:fld>
            <a:endParaRPr lang="en-US">
              <a:solidFill>
                <a:schemeClr val="accent2"/>
              </a:solidFill>
            </a:endParaRPr>
          </a:p>
        </p:txBody>
      </p:sp>
    </p:spTree>
    <p:extLst>
      <p:ext uri="{BB962C8B-B14F-4D97-AF65-F5344CB8AC3E}">
        <p14:creationId xmlns:p14="http://schemas.microsoft.com/office/powerpoint/2010/main" val="2638538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1AD1E78-E5BF-35E7-2BFF-55A9BB96BF5C}"/>
              </a:ext>
            </a:extLst>
          </p:cNvPr>
          <p:cNvSpPr>
            <a:spLocks noGrp="1"/>
          </p:cNvSpPr>
          <p:nvPr>
            <p:ph type="title"/>
          </p:nvPr>
        </p:nvSpPr>
        <p:spPr>
          <a:xfrm>
            <a:off x="803775" y="1336390"/>
            <a:ext cx="6388875" cy="1182927"/>
          </a:xfrm>
        </p:spPr>
        <p:txBody>
          <a:bodyPr anchor="b">
            <a:noAutofit/>
          </a:bodyPr>
          <a:lstStyle/>
          <a:p>
            <a:r>
              <a:rPr lang="en-US" sz="4400" dirty="0"/>
              <a:t>Schedule appointment</a:t>
            </a:r>
          </a:p>
        </p:txBody>
      </p:sp>
      <p:cxnSp>
        <p:nvCxnSpPr>
          <p:cNvPr id="4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85AAB2FF-0009-6D9C-C5F2-44F5195FE067}"/>
              </a:ext>
            </a:extLst>
          </p:cNvPr>
          <p:cNvSpPr>
            <a:spLocks noGrp="1"/>
          </p:cNvSpPr>
          <p:nvPr>
            <p:ph idx="1"/>
          </p:nvPr>
        </p:nvSpPr>
        <p:spPr>
          <a:xfrm>
            <a:off x="803776" y="2524510"/>
            <a:ext cx="6388876" cy="3831840"/>
          </a:xfrm>
        </p:spPr>
        <p:txBody>
          <a:bodyPr anchor="t">
            <a:normAutofit/>
          </a:bodyPr>
          <a:lstStyle/>
          <a:p>
            <a:endParaRPr lang="en-US" sz="1800" dirty="0"/>
          </a:p>
          <a:p>
            <a:r>
              <a:rPr lang="en-US" sz="1800" dirty="0"/>
              <a:t>Each session is up to 1-hour max. </a:t>
            </a:r>
          </a:p>
          <a:p>
            <a:r>
              <a:rPr lang="en-US" sz="1800" dirty="0"/>
              <a:t>Click on link in form to schedule your appointment.  </a:t>
            </a:r>
            <a:r>
              <a:rPr lang="en-US" sz="1800" dirty="0">
                <a:effectLst/>
                <a:hlinkClick r:id="rId3" tooltip="https://drshinshuri.com/schedule-an-appointment/"/>
              </a:rPr>
              <a:t>https://drshinshuri.com/schedule-an-appointment/</a:t>
            </a:r>
            <a:endParaRPr lang="en-US" sz="1800" dirty="0"/>
          </a:p>
          <a:p>
            <a:endParaRPr lang="en-US" sz="2900" dirty="0"/>
          </a:p>
          <a:p>
            <a:pPr marL="0" indent="0">
              <a:buNone/>
            </a:pPr>
            <a:endParaRPr lang="en-US" sz="1800" dirty="0"/>
          </a:p>
        </p:txBody>
      </p:sp>
      <p:pic>
        <p:nvPicPr>
          <p:cNvPr id="5" name="Picture 4" descr="Calendar&#10;&#10;Description automatically generated">
            <a:extLst>
              <a:ext uri="{FF2B5EF4-FFF2-40B4-BE49-F238E27FC236}">
                <a16:creationId xmlns:a16="http://schemas.microsoft.com/office/drawing/2014/main" id="{299836A4-3A05-BD24-05FE-0869275C40F0}"/>
              </a:ext>
            </a:extLst>
          </p:cNvPr>
          <p:cNvPicPr>
            <a:picLocks noChangeAspect="1"/>
          </p:cNvPicPr>
          <p:nvPr/>
        </p:nvPicPr>
        <p:blipFill rotWithShape="1">
          <a:blip r:embed="rId4"/>
          <a:srcRect l="14449" r="18802"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4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4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FDB96918-B10E-9DDF-FDE9-CAE522EACD29}"/>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23</a:t>
            </a:fld>
            <a:endParaRPr lang="en-US">
              <a:solidFill>
                <a:schemeClr val="accent2"/>
              </a:solidFill>
            </a:endParaRPr>
          </a:p>
        </p:txBody>
      </p:sp>
    </p:spTree>
    <p:extLst>
      <p:ext uri="{BB962C8B-B14F-4D97-AF65-F5344CB8AC3E}">
        <p14:creationId xmlns:p14="http://schemas.microsoft.com/office/powerpoint/2010/main" val="1907945086"/>
      </p:ext>
    </p:extLst>
  </p:cSld>
  <p:clrMapOvr>
    <a:masterClrMapping/>
  </p:clrMapOvr>
</p:sld>
</file>

<file path=ppt/theme/theme1.xml><?xml version="1.0" encoding="utf-8"?>
<a:theme xmlns:a="http://schemas.openxmlformats.org/drawingml/2006/main" name="GradientUnivers">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Univers" id="{605F9078-86F9-4258-A3E1-F8EFF02AE8CC}" vid="{4848699B-BB01-41E3-9EC4-3D97DFE529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3C8E00D1-8EA3-4E42-801D-0253E1EAFC21}">
  <ds:schemaRefs>
    <ds:schemaRef ds:uri="http://schemas.microsoft.com/sharepoint/v3/contenttype/forms"/>
  </ds:schemaRefs>
</ds:datastoreItem>
</file>

<file path=customXml/itemProps2.xml><?xml version="1.0" encoding="utf-8"?>
<ds:datastoreItem xmlns:ds="http://schemas.openxmlformats.org/officeDocument/2006/customXml" ds:itemID="{ABC329F5-30EE-4BF7-AA2A-B837B51416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919F73-B6C2-4A43-95E2-833EC48925FE}">
  <ds:schemaRefs>
    <ds:schemaRef ds:uri="http://schemas.microsoft.com/office/2006/metadata/properties"/>
    <ds:schemaRef ds:uri="71af3243-3dd4-4a8d-8c0d-dd76da1f02a5"/>
    <ds:schemaRef ds:uri="http://www.w3.org/XML/1998/namespace"/>
    <ds:schemaRef ds:uri="http://purl.org/dc/terms/"/>
    <ds:schemaRef ds:uri="http://purl.org/dc/dcmityp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16c05727-aa75-4e4a-9b5f-8a80a1165891"/>
  </ds:schemaRefs>
</ds:datastoreItem>
</file>

<file path=docProps/app.xml><?xml version="1.0" encoding="utf-8"?>
<Properties xmlns="http://schemas.openxmlformats.org/officeDocument/2006/extended-properties" xmlns:vt="http://schemas.openxmlformats.org/officeDocument/2006/docPropsVTypes">
  <Template>{D291CBDC-41DC-46D2-954D-D9763D432D4A}tf89338750_win32</Template>
  <TotalTime>8969</TotalTime>
  <Words>2017</Words>
  <Application>Microsoft Office PowerPoint</Application>
  <PresentationFormat>Widescreen</PresentationFormat>
  <Paragraphs>225</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Open Sans</vt:lpstr>
      <vt:lpstr>Univers</vt:lpstr>
      <vt:lpstr>GradientUnivers</vt:lpstr>
      <vt:lpstr>eClass</vt:lpstr>
      <vt:lpstr>Defining Self-love</vt:lpstr>
      <vt:lpstr>Session 2</vt:lpstr>
      <vt:lpstr>Identify the various types of love</vt:lpstr>
      <vt:lpstr>What love type does this fit? </vt:lpstr>
      <vt:lpstr>What love type does this fit</vt:lpstr>
      <vt:lpstr>What love type does this fit?</vt:lpstr>
      <vt:lpstr>PowerPoint Presentation</vt:lpstr>
      <vt:lpstr>What love type does this fit ?</vt:lpstr>
      <vt:lpstr>What love type does this fit?</vt:lpstr>
      <vt:lpstr>What love type does this fit? </vt:lpstr>
      <vt:lpstr>Any questions</vt:lpstr>
      <vt:lpstr>Define self-love for yourself </vt:lpstr>
      <vt:lpstr>There is no “Self” just “I”</vt:lpstr>
      <vt:lpstr>Video activities</vt:lpstr>
      <vt:lpstr>Self-love discovery</vt:lpstr>
      <vt:lpstr>Any questions</vt:lpstr>
      <vt:lpstr>Explain how you will apply self-love </vt:lpstr>
      <vt:lpstr>Applying self-love </vt:lpstr>
      <vt:lpstr>Applying self-love</vt:lpstr>
      <vt:lpstr>Any questions</vt:lpstr>
      <vt:lpstr>Homework </vt:lpstr>
      <vt:lpstr>Schedule appointment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E-MODULE</dc:title>
  <dc:creator>Dr. Tammé Shinshuri</dc:creator>
  <cp:lastModifiedBy>Tamike Wright</cp:lastModifiedBy>
  <cp:revision>38</cp:revision>
  <dcterms:created xsi:type="dcterms:W3CDTF">2022-08-13T22:31:46Z</dcterms:created>
  <dcterms:modified xsi:type="dcterms:W3CDTF">2023-10-21T00:50:00Z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