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40"/>
  </p:notesMasterIdLst>
  <p:sldIdLst>
    <p:sldId id="306" r:id="rId5"/>
    <p:sldId id="307" r:id="rId6"/>
    <p:sldId id="349" r:id="rId7"/>
    <p:sldId id="308" r:id="rId8"/>
    <p:sldId id="309" r:id="rId9"/>
    <p:sldId id="340" r:id="rId10"/>
    <p:sldId id="336" r:id="rId11"/>
    <p:sldId id="341" r:id="rId12"/>
    <p:sldId id="337" r:id="rId13"/>
    <p:sldId id="335" r:id="rId14"/>
    <p:sldId id="342" r:id="rId15"/>
    <p:sldId id="311" r:id="rId16"/>
    <p:sldId id="313" r:id="rId17"/>
    <p:sldId id="310" r:id="rId18"/>
    <p:sldId id="338" r:id="rId19"/>
    <p:sldId id="329" r:id="rId20"/>
    <p:sldId id="312" r:id="rId21"/>
    <p:sldId id="345" r:id="rId22"/>
    <p:sldId id="347" r:id="rId23"/>
    <p:sldId id="344" r:id="rId24"/>
    <p:sldId id="316" r:id="rId25"/>
    <p:sldId id="317" r:id="rId26"/>
    <p:sldId id="331" r:id="rId27"/>
    <p:sldId id="314" r:id="rId28"/>
    <p:sldId id="323" r:id="rId29"/>
    <p:sldId id="346" r:id="rId30"/>
    <p:sldId id="348" r:id="rId31"/>
    <p:sldId id="315" r:id="rId32"/>
    <p:sldId id="318" r:id="rId33"/>
    <p:sldId id="319" r:id="rId34"/>
    <p:sldId id="320" r:id="rId35"/>
    <p:sldId id="321" r:id="rId36"/>
    <p:sldId id="330" r:id="rId37"/>
    <p:sldId id="324" r:id="rId38"/>
    <p:sldId id="333" r:id="rId3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2CB1B0-FF43-45B8-94AB-C0EA2549B7E1}" v="1" dt="2023-10-21T00:47:09.7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967" autoAdjust="0"/>
  </p:normalViewPr>
  <p:slideViewPr>
    <p:cSldViewPr snapToGrid="0">
      <p:cViewPr varScale="1">
        <p:scale>
          <a:sx n="81" d="100"/>
          <a:sy n="81" d="100"/>
        </p:scale>
        <p:origin x="754" y="58"/>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6" d="100"/>
          <a:sy n="96" d="100"/>
        </p:scale>
        <p:origin x="364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ike Wright" userId="768e7e0a-d1d9-4efb-ac3e-765c8e56bb91" providerId="ADAL" clId="{BA2CB1B0-FF43-45B8-94AB-C0EA2549B7E1}"/>
    <pc:docChg chg="undo custSel modSld">
      <pc:chgData name="Tamike Wright" userId="768e7e0a-d1d9-4efb-ac3e-765c8e56bb91" providerId="ADAL" clId="{BA2CB1B0-FF43-45B8-94AB-C0EA2549B7E1}" dt="2023-10-21T01:16:01.504" v="9" actId="20577"/>
      <pc:docMkLst>
        <pc:docMk/>
      </pc:docMkLst>
      <pc:sldChg chg="modSp mod">
        <pc:chgData name="Tamike Wright" userId="768e7e0a-d1d9-4efb-ac3e-765c8e56bb91" providerId="ADAL" clId="{BA2CB1B0-FF43-45B8-94AB-C0EA2549B7E1}" dt="2023-10-21T01:16:01.504" v="9" actId="20577"/>
        <pc:sldMkLst>
          <pc:docMk/>
          <pc:sldMk cId="1613598062" sldId="307"/>
        </pc:sldMkLst>
        <pc:spChg chg="mod">
          <ac:chgData name="Tamike Wright" userId="768e7e0a-d1d9-4efb-ac3e-765c8e56bb91" providerId="ADAL" clId="{BA2CB1B0-FF43-45B8-94AB-C0EA2549B7E1}" dt="2023-10-21T01:16:01.504" v="9" actId="20577"/>
          <ac:spMkLst>
            <pc:docMk/>
            <pc:sldMk cId="1613598062" sldId="307"/>
            <ac:spMk id="4" creationId="{65DE74E9-AA78-46C1-845A-0B72FA8AF35E}"/>
          </ac:spMkLst>
        </pc:spChg>
      </pc:sldChg>
      <pc:sldChg chg="modSp mod">
        <pc:chgData name="Tamike Wright" userId="768e7e0a-d1d9-4efb-ac3e-765c8e56bb91" providerId="ADAL" clId="{BA2CB1B0-FF43-45B8-94AB-C0EA2549B7E1}" dt="2023-10-21T00:50:40.571" v="1" actId="255"/>
        <pc:sldMkLst>
          <pc:docMk/>
          <pc:sldMk cId="1907945086" sldId="333"/>
        </pc:sldMkLst>
        <pc:spChg chg="mod">
          <ac:chgData name="Tamike Wright" userId="768e7e0a-d1d9-4efb-ac3e-765c8e56bb91" providerId="ADAL" clId="{BA2CB1B0-FF43-45B8-94AB-C0EA2549B7E1}" dt="2023-10-21T00:50:40.571" v="1" actId="255"/>
          <ac:spMkLst>
            <pc:docMk/>
            <pc:sldMk cId="1907945086" sldId="333"/>
            <ac:spMk id="2" creationId="{21AD1E78-E5BF-35E7-2BFF-55A9BB96BF5C}"/>
          </ac:spMkLst>
        </pc:spChg>
        <pc:spChg chg="mod">
          <ac:chgData name="Tamike Wright" userId="768e7e0a-d1d9-4efb-ac3e-765c8e56bb91" providerId="ADAL" clId="{BA2CB1B0-FF43-45B8-94AB-C0EA2549B7E1}" dt="2023-10-21T00:50:10.186" v="0" actId="255"/>
          <ac:spMkLst>
            <pc:docMk/>
            <pc:sldMk cId="1907945086" sldId="333"/>
            <ac:spMk id="10" creationId="{85AAB2FF-0009-6D9C-C5F2-44F5195FE067}"/>
          </ac:spMkLst>
        </pc:spChg>
      </pc:sldChg>
      <pc:sldChg chg="modSp mod">
        <pc:chgData name="Tamike Wright" userId="768e7e0a-d1d9-4efb-ac3e-765c8e56bb91" providerId="ADAL" clId="{BA2CB1B0-FF43-45B8-94AB-C0EA2549B7E1}" dt="2023-10-21T00:58:45.018" v="2" actId="20577"/>
        <pc:sldMkLst>
          <pc:docMk/>
          <pc:sldMk cId="927118249" sldId="349"/>
        </pc:sldMkLst>
        <pc:spChg chg="mod">
          <ac:chgData name="Tamike Wright" userId="768e7e0a-d1d9-4efb-ac3e-765c8e56bb91" providerId="ADAL" clId="{BA2CB1B0-FF43-45B8-94AB-C0EA2549B7E1}" dt="2023-10-21T00:58:45.018" v="2" actId="20577"/>
          <ac:spMkLst>
            <pc:docMk/>
            <pc:sldMk cId="927118249" sldId="349"/>
            <ac:spMk id="3" creationId="{7C0A5EBB-D113-3BE2-115B-01BB3D7189C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5EA28068-AFBD-4979-B752-9EB6F90B1386}" type="datetimeFigureOut">
              <a:rPr lang="en-US" smtClean="0"/>
              <a:t>10/20/2023</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youtu.be/0QXmmP4psbA"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youtu.be/H1hDzq98WIY"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youtu.be/8rX7fkDLEx0"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youtu.be/gj0hYeObwoU"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to the Self-Love Experience Leadership </a:t>
            </a:r>
            <a:r>
              <a:rPr lang="en-US" dirty="0" err="1"/>
              <a:t>eClass</a:t>
            </a:r>
            <a:r>
              <a:rPr lang="en-US" dirty="0"/>
              <a:t>. I am your facilitator ___________________________. </a:t>
            </a:r>
          </a:p>
          <a:p>
            <a:endParaRPr lang="en-US" dirty="0"/>
          </a:p>
          <a:p>
            <a:r>
              <a:rPr lang="en-US" dirty="0"/>
              <a:t>This </a:t>
            </a:r>
            <a:r>
              <a:rPr lang="en-US" dirty="0" err="1"/>
              <a:t>eClass</a:t>
            </a:r>
            <a:r>
              <a:rPr lang="en-US" dirty="0"/>
              <a:t> is about you sharing your learning and understanding of the materials you learned in the </a:t>
            </a:r>
            <a:r>
              <a:rPr lang="en-US" dirty="0" err="1"/>
              <a:t>eModule</a:t>
            </a:r>
            <a:r>
              <a:rPr lang="en-US" dirty="0"/>
              <a:t>. The </a:t>
            </a:r>
            <a:r>
              <a:rPr lang="en-US" dirty="0" err="1"/>
              <a:t>eClass</a:t>
            </a:r>
            <a:r>
              <a:rPr lang="en-US" dirty="0"/>
              <a:t> is to aid you in your understanding of apply the materials to your daily routine and life. </a:t>
            </a:r>
          </a:p>
        </p:txBody>
      </p:sp>
      <p:sp>
        <p:nvSpPr>
          <p:cNvPr id="4" name="Slide Number Placeholder 3"/>
          <p:cNvSpPr>
            <a:spLocks noGrp="1"/>
          </p:cNvSpPr>
          <p:nvPr>
            <p:ph type="sldNum" sz="quarter" idx="5"/>
          </p:nvPr>
        </p:nvSpPr>
        <p:spPr/>
        <p:txBody>
          <a:bodyPr/>
          <a:lstStyle/>
          <a:p>
            <a:fld id="{D5939589-3E79-4C82-AA4A-FE78234FAA59}" type="slidenum">
              <a:rPr lang="en-US" smtClean="0"/>
              <a:t>1</a:t>
            </a:fld>
            <a:endParaRPr lang="en-US" dirty="0"/>
          </a:p>
        </p:txBody>
      </p:sp>
    </p:spTree>
    <p:extLst>
      <p:ext uri="{BB962C8B-B14F-4D97-AF65-F5344CB8AC3E}">
        <p14:creationId xmlns:p14="http://schemas.microsoft.com/office/powerpoint/2010/main" val="522096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This </a:t>
            </a:r>
            <a:r>
              <a:rPr lang="en-US" dirty="0" err="1"/>
              <a:t>eClass</a:t>
            </a:r>
            <a:r>
              <a:rPr lang="en-US" dirty="0"/>
              <a:t> is about Connections.  </a:t>
            </a:r>
          </a:p>
          <a:p>
            <a:pPr defTabSz="942289">
              <a:defRPr/>
            </a:pPr>
            <a:endParaRPr lang="en-US" dirty="0"/>
          </a:p>
          <a:p>
            <a:pPr defTabSz="942289">
              <a:defRPr/>
            </a:pPr>
            <a:r>
              <a:rPr lang="en-US" dirty="0"/>
              <a:t>We will review Homework Review, Managing Through Self-love, Connections with others, and discerning others behavior.</a:t>
            </a:r>
          </a:p>
          <a:p>
            <a:pPr defTabSz="942289">
              <a:defRPr/>
            </a:pPr>
            <a:endParaRPr lang="en-US" dirty="0"/>
          </a:p>
          <a:p>
            <a:pPr defTabSz="942289">
              <a:defRPr/>
            </a:pPr>
            <a:r>
              <a:rPr lang="en-US" dirty="0"/>
              <a:t> </a:t>
            </a:r>
            <a:r>
              <a:rPr lang="en-US" dirty="0">
                <a:solidFill>
                  <a:srgbClr val="252525"/>
                </a:solidFill>
                <a:effectLst/>
              </a:rPr>
              <a:t>Throughout this presentation, I am asking that you be engaged in the class by sharing, answering questions, listening, supporting your peers with encouraging words, and showing up for yourself by doing the work and applying it to and in your life.</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3864351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this is the time to review your homework; </a:t>
            </a:r>
          </a:p>
          <a:p>
            <a:br>
              <a:rPr lang="en-US" dirty="0"/>
            </a:br>
            <a:r>
              <a:rPr lang="en-US" dirty="0"/>
              <a:t>With a show of hands, how many attempted, or completed their homework? </a:t>
            </a:r>
          </a:p>
          <a:p>
            <a:endParaRPr lang="en-US" dirty="0"/>
          </a:p>
          <a:p>
            <a:r>
              <a:rPr lang="en-US" dirty="0"/>
              <a:t>Class lets review your homework. Did you practice reciting the Six Self-love Principles and your own affirmation?</a:t>
            </a:r>
          </a:p>
          <a:p>
            <a:endParaRPr lang="en-US" dirty="0"/>
          </a:p>
          <a:p>
            <a:r>
              <a:rPr lang="en-US" dirty="0"/>
              <a:t>Where there anything you changed from your affirmation because of our previous session?</a:t>
            </a:r>
          </a:p>
          <a:p>
            <a:endParaRPr lang="en-US" dirty="0"/>
          </a:p>
          <a:p>
            <a:r>
              <a:rPr lang="en-US" dirty="0"/>
              <a:t>Share any updates or changes with the class by raising your hand. If no one volunteers, you will be called upon.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786546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Session 3 will give you the opportunity to apply your learning from the </a:t>
            </a:r>
            <a:r>
              <a:rPr lang="en-US" dirty="0" err="1"/>
              <a:t>eModule</a:t>
            </a:r>
            <a:r>
              <a:rPr lang="en-US" dirty="0"/>
              <a:t> lesson Essentials of Self-love. In this session, we will discuss and apply methods for: </a:t>
            </a:r>
          </a:p>
          <a:p>
            <a:pPr marL="171450" indent="-171450">
              <a:buFont typeface="Arial" panose="020B0604020202020204" pitchFamily="34" charset="0"/>
              <a:buChar char="•"/>
            </a:pPr>
            <a:r>
              <a:rPr lang="en-US" dirty="0"/>
              <a:t>Managing loving yourself</a:t>
            </a:r>
          </a:p>
          <a:p>
            <a:pPr marL="171450" indent="-171450">
              <a:buFont typeface="Arial" panose="020B0604020202020204" pitchFamily="34" charset="0"/>
              <a:buChar char="•"/>
            </a:pPr>
            <a:r>
              <a:rPr lang="en-US" dirty="0"/>
              <a:t>Connection with others</a:t>
            </a:r>
          </a:p>
          <a:p>
            <a:pPr marL="171450" indent="-171450">
              <a:buFont typeface="Arial" panose="020B0604020202020204" pitchFamily="34" charset="0"/>
              <a:buChar char="•"/>
            </a:pPr>
            <a:r>
              <a:rPr lang="en-US" dirty="0"/>
              <a:t>Discerning others behavior</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3912154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Managing through self-love.</a:t>
            </a:r>
          </a:p>
          <a:p>
            <a:endParaRPr lang="en-US" dirty="0"/>
          </a:p>
          <a:p>
            <a:r>
              <a:rPr lang="en-US" dirty="0">
                <a:solidFill>
                  <a:srgbClr val="252525"/>
                </a:solidFill>
                <a:effectLst/>
              </a:rPr>
              <a:t>In the </a:t>
            </a:r>
            <a:r>
              <a:rPr lang="en-US" dirty="0" err="1">
                <a:solidFill>
                  <a:srgbClr val="252525"/>
                </a:solidFill>
                <a:effectLst/>
              </a:rPr>
              <a:t>eModule</a:t>
            </a:r>
            <a:r>
              <a:rPr lang="en-US" dirty="0">
                <a:solidFill>
                  <a:srgbClr val="252525"/>
                </a:solidFill>
                <a:effectLst/>
              </a:rPr>
              <a:t> Essentials of Self-love, you were introduced to different forms of communication. Do you recall what the different form of communication are from the </a:t>
            </a:r>
            <a:r>
              <a:rPr lang="en-US" dirty="0" err="1">
                <a:solidFill>
                  <a:srgbClr val="252525"/>
                </a:solidFill>
                <a:effectLst/>
              </a:rPr>
              <a:t>eModule</a:t>
            </a:r>
            <a:r>
              <a:rPr lang="en-US" dirty="0">
                <a:solidFill>
                  <a:srgbClr val="252525"/>
                </a:solidFill>
                <a:effectLst/>
              </a:rPr>
              <a:t>?</a:t>
            </a:r>
          </a:p>
          <a:p>
            <a:endParaRPr lang="en-US" dirty="0">
              <a:solidFill>
                <a:srgbClr val="252525"/>
              </a:solidFill>
              <a:effectLst/>
            </a:endParaRPr>
          </a:p>
          <a:p>
            <a:r>
              <a:rPr lang="en-US" dirty="0">
                <a:solidFill>
                  <a:srgbClr val="252525"/>
                </a:solidFill>
                <a:effectLst/>
              </a:rPr>
              <a:t>Please raise your hand to give your answer. The different form were Intrapersonal and Interpersonal communication. Do anyone recall what is the difference between intrapersonal and interpersonal communication? </a:t>
            </a:r>
          </a:p>
          <a:p>
            <a:endParaRPr lang="en-US" dirty="0">
              <a:solidFill>
                <a:srgbClr val="252525"/>
              </a:solidFill>
              <a:effectLst/>
            </a:endParaRPr>
          </a:p>
          <a:p>
            <a:r>
              <a:rPr lang="en-US" dirty="0">
                <a:solidFill>
                  <a:srgbClr val="252525"/>
                </a:solidFill>
                <a:effectLst/>
              </a:rPr>
              <a:t>Please raise your hand to give your answer…. Intrapersonal communication is the conversation you have within yourself, or in your mind. Intrapersonal communication is having a conversation with other people. </a:t>
            </a:r>
          </a:p>
          <a:p>
            <a:endParaRPr lang="en-US" dirty="0">
              <a:solidFill>
                <a:srgbClr val="252525"/>
              </a:solidFill>
              <a:effectLst/>
            </a:endParaRPr>
          </a:p>
          <a:p>
            <a:r>
              <a:rPr lang="en-US" dirty="0">
                <a:solidFill>
                  <a:srgbClr val="252525"/>
                </a:solidFill>
                <a:effectLst/>
              </a:rPr>
              <a:t>Managing through self-love speak on managing how you treat yourself ( which is Intrapersonal Communication) and managing how others treat you (Interpersonal Communication).  </a:t>
            </a:r>
          </a:p>
          <a:p>
            <a:endParaRPr lang="en-US" dirty="0">
              <a:solidFill>
                <a:srgbClr val="252525"/>
              </a:solidFill>
              <a:effectLst/>
            </a:endParaRPr>
          </a:p>
        </p:txBody>
      </p:sp>
      <p:sp>
        <p:nvSpPr>
          <p:cNvPr id="4" name="Slide Number Placeholder 3"/>
          <p:cNvSpPr>
            <a:spLocks noGrp="1"/>
          </p:cNvSpPr>
          <p:nvPr>
            <p:ph type="sldNum" sz="quarter" idx="5"/>
          </p:nvPr>
        </p:nvSpPr>
        <p:spPr/>
        <p:txBody>
          <a:bodyPr/>
          <a:lstStyle/>
          <a:p>
            <a:fld id="{D5939589-3E79-4C82-AA4A-FE78234FAA59}" type="slidenum">
              <a:rPr lang="en-US" smtClean="0"/>
              <a:t>5</a:t>
            </a:fld>
            <a:endParaRPr lang="en-US" dirty="0"/>
          </a:p>
        </p:txBody>
      </p:sp>
    </p:spTree>
    <p:extLst>
      <p:ext uri="{BB962C8B-B14F-4D97-AF65-F5344CB8AC3E}">
        <p14:creationId xmlns:p14="http://schemas.microsoft.com/office/powerpoint/2010/main" val="3781274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52525"/>
                </a:solidFill>
                <a:effectLst/>
              </a:rPr>
              <a:t>What does Intrapersonal Communication mean from the </a:t>
            </a:r>
            <a:r>
              <a:rPr lang="en-US" dirty="0" err="1">
                <a:solidFill>
                  <a:srgbClr val="252525"/>
                </a:solidFill>
                <a:effectLst/>
              </a:rPr>
              <a:t>eModule</a:t>
            </a:r>
            <a:r>
              <a:rPr lang="en-US" dirty="0">
                <a:solidFill>
                  <a:srgbClr val="252525"/>
                </a:solidFill>
                <a:effectLst/>
              </a:rPr>
              <a:t>?  The act of communication transmission to an existing or occurring within the individual, self, or mind. </a:t>
            </a:r>
          </a:p>
          <a:p>
            <a:endParaRPr lang="en-US" dirty="0">
              <a:solidFill>
                <a:srgbClr val="252525"/>
              </a:solidFill>
              <a:effectLst/>
            </a:endParaRPr>
          </a:p>
          <a:p>
            <a:r>
              <a:rPr lang="en-US" dirty="0">
                <a:solidFill>
                  <a:srgbClr val="252525"/>
                </a:solidFill>
                <a:effectLst/>
              </a:rPr>
              <a:t>Can anyone give an example of intrapersonal communication? </a:t>
            </a:r>
          </a:p>
          <a:p>
            <a:r>
              <a:rPr lang="en-US" dirty="0">
                <a:solidFill>
                  <a:srgbClr val="252525"/>
                </a:solidFill>
                <a:effectLst/>
              </a:rPr>
              <a:t>-talking to yourself outload </a:t>
            </a:r>
          </a:p>
          <a:p>
            <a:r>
              <a:rPr lang="en-US" dirty="0">
                <a:solidFill>
                  <a:srgbClr val="252525"/>
                </a:solidFill>
                <a:effectLst/>
              </a:rPr>
              <a:t>-talking to yourself in your thoughts. </a:t>
            </a:r>
          </a:p>
          <a:p>
            <a:endParaRPr lang="en-US" dirty="0">
              <a:solidFill>
                <a:srgbClr val="252525"/>
              </a:solidFill>
              <a:effectLst/>
            </a:endParaRPr>
          </a:p>
          <a:p>
            <a:r>
              <a:rPr lang="en-US" dirty="0">
                <a:solidFill>
                  <a:srgbClr val="252525"/>
                </a:solidFill>
                <a:effectLst/>
              </a:rPr>
              <a:t>In the next slide, we will focus on Intrapersonal communication. We will watch a video given a better understanding of how intrapersonal communication show up in our daily life. </a:t>
            </a:r>
          </a:p>
          <a:p>
            <a:endParaRPr lang="en-US" dirty="0">
              <a:solidFill>
                <a:srgbClr val="252525"/>
              </a:solidFill>
              <a:effectLst/>
            </a:endParaRP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4010167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You’re not your thoughts. </a:t>
            </a:r>
          </a:p>
          <a:p>
            <a:endParaRPr lang="en-US" dirty="0"/>
          </a:p>
          <a:p>
            <a:r>
              <a:rPr lang="en-US" dirty="0"/>
              <a:t>We will watch a video that illustrate how self-talk can take over your mood and emotions when responding to everyday situation.</a:t>
            </a:r>
          </a:p>
          <a:p>
            <a:endParaRPr lang="en-US" dirty="0"/>
          </a:p>
          <a:p>
            <a:r>
              <a:rPr lang="en-US" dirty="0"/>
              <a:t>Listen and watch for understanding of how your thoughts pay a role in your daily life.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link in the chat to watch “You’re not your thoughts.” </a:t>
            </a:r>
            <a:r>
              <a:rPr lang="en-US" sz="1200" dirty="0">
                <a:hlinkClick r:id="rId3"/>
              </a:rPr>
              <a:t>https://youtu.be/0QXmmP4psbA</a:t>
            </a:r>
            <a:endParaRPr lang="en-US" sz="1200" dirty="0"/>
          </a:p>
          <a:p>
            <a:endParaRPr lang="en-US" dirty="0"/>
          </a:p>
          <a:p>
            <a:r>
              <a:rPr lang="en-US" dirty="0"/>
              <a:t>This video will take about 4 minutes. </a:t>
            </a:r>
          </a:p>
        </p:txBody>
      </p:sp>
      <p:sp>
        <p:nvSpPr>
          <p:cNvPr id="4" name="Slide Number Placeholder 3"/>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2255007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was a lot to unpack right?</a:t>
            </a:r>
          </a:p>
          <a:p>
            <a:endParaRPr lang="en-US" dirty="0"/>
          </a:p>
          <a:p>
            <a:r>
              <a:rPr lang="en-US" dirty="0"/>
              <a:t>After watching “You are not your thoughts”, How did it make you feel about yourself? </a:t>
            </a:r>
          </a:p>
          <a:p>
            <a:endParaRPr lang="en-US" dirty="0"/>
          </a:p>
          <a:p>
            <a:r>
              <a:rPr lang="en-US" dirty="0"/>
              <a:t>Were there something new you learned about yourself?</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8</a:t>
            </a:fld>
            <a:endParaRPr lang="en-US" dirty="0"/>
          </a:p>
        </p:txBody>
      </p:sp>
    </p:spTree>
    <p:extLst>
      <p:ext uri="{BB962C8B-B14F-4D97-AF65-F5344CB8AC3E}">
        <p14:creationId xmlns:p14="http://schemas.microsoft.com/office/powerpoint/2010/main" val="207587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Essential of Self-love </a:t>
            </a:r>
            <a:r>
              <a:rPr lang="en-US" dirty="0" err="1"/>
              <a:t>eModule</a:t>
            </a:r>
            <a:r>
              <a:rPr lang="en-US" dirty="0"/>
              <a:t> one of your activities were to watch “Love me more” by Sam Smith. Do you recall watching the music video? Answer yes or no in the chat. </a:t>
            </a:r>
          </a:p>
          <a:p>
            <a:endParaRPr lang="en-US" dirty="0"/>
          </a:p>
          <a:p>
            <a:endParaRPr lang="en-US" dirty="0"/>
          </a:p>
          <a:p>
            <a:r>
              <a:rPr lang="en-US" dirty="0"/>
              <a:t>To view the music video Love me more, click on the link in the chat. </a:t>
            </a:r>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dirty="0"/>
          </a:p>
        </p:txBody>
      </p:sp>
    </p:spTree>
    <p:extLst>
      <p:ext uri="{BB962C8B-B14F-4D97-AF65-F5344CB8AC3E}">
        <p14:creationId xmlns:p14="http://schemas.microsoft.com/office/powerpoint/2010/main" val="3924734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Send the Link for Love Me More by Sam Smith to the group chat. </a:t>
            </a:r>
            <a:r>
              <a:rPr lang="en-US" sz="1200" dirty="0">
                <a:hlinkClick r:id="rId3"/>
              </a:rPr>
              <a:t>https://youtu.be/H1hDzq98WIY</a:t>
            </a:r>
            <a:endParaRPr lang="en-US" sz="1200" dirty="0"/>
          </a:p>
          <a:p>
            <a:endParaRPr lang="en-US" dirty="0"/>
          </a:p>
          <a:p>
            <a:r>
              <a:rPr lang="en-US" dirty="0"/>
              <a:t>Have the participants Click on Link from Chat to watch the video.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video will take about 4 minutes to view the chat. </a:t>
            </a:r>
          </a:p>
        </p:txBody>
      </p:sp>
      <p:sp>
        <p:nvSpPr>
          <p:cNvPr id="4" name="Slide Number Placeholder 3"/>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2426009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class has finished the clip. Let's here their response to the video. </a:t>
            </a:r>
          </a:p>
          <a:p>
            <a:endParaRPr lang="en-US" dirty="0"/>
          </a:p>
          <a:p>
            <a:r>
              <a:rPr lang="en-US" dirty="0"/>
              <a:t>What did you get from the video? Please raise your hand to give your responds. </a:t>
            </a:r>
          </a:p>
          <a:p>
            <a:endParaRPr lang="en-US" dirty="0"/>
          </a:p>
          <a:p>
            <a:r>
              <a:rPr lang="en-US" dirty="0"/>
              <a:t>How did the video make you feel?</a:t>
            </a:r>
          </a:p>
          <a:p>
            <a:endParaRPr lang="en-US" dirty="0"/>
          </a:p>
          <a:p>
            <a:r>
              <a:rPr lang="en-US" dirty="0"/>
              <a:t>Did you notice anything about yourself from hearing the words in the song? </a:t>
            </a:r>
          </a:p>
        </p:txBody>
      </p:sp>
      <p:sp>
        <p:nvSpPr>
          <p:cNvPr id="4" name="Slide Number Placeholder 3"/>
          <p:cNvSpPr>
            <a:spLocks noGrp="1"/>
          </p:cNvSpPr>
          <p:nvPr>
            <p:ph type="sldNum" sz="quarter" idx="5"/>
          </p:nvPr>
        </p:nvSpPr>
        <p:spPr/>
        <p:txBody>
          <a:bodyPr/>
          <a:lstStyle/>
          <a:p>
            <a:fld id="{D5939589-3E79-4C82-AA4A-FE78234FAA59}" type="slidenum">
              <a:rPr lang="en-US" smtClean="0"/>
              <a:t>11</a:t>
            </a:fld>
            <a:endParaRPr lang="en-US" dirty="0"/>
          </a:p>
        </p:txBody>
      </p:sp>
    </p:spTree>
    <p:extLst>
      <p:ext uri="{BB962C8B-B14F-4D97-AF65-F5344CB8AC3E}">
        <p14:creationId xmlns:p14="http://schemas.microsoft.com/office/powerpoint/2010/main" val="836521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words affect everyone. </a:t>
            </a:r>
          </a:p>
          <a:p>
            <a:endParaRPr lang="en-US" dirty="0"/>
          </a:p>
          <a:p>
            <a:r>
              <a:rPr lang="en-US" dirty="0"/>
              <a:t>In most cases we speak more negative words than positive words about ourselves daily. </a:t>
            </a:r>
          </a:p>
          <a:p>
            <a:endParaRPr lang="en-US" dirty="0"/>
          </a:p>
          <a:p>
            <a:r>
              <a:rPr lang="en-US" dirty="0"/>
              <a:t>Let's review how your negative self-talk or intrapersonal communication affects your self-talk. </a:t>
            </a:r>
          </a:p>
          <a:p>
            <a:endParaRPr lang="en-US" dirty="0"/>
          </a:p>
          <a:p>
            <a:r>
              <a:rPr lang="en-US" dirty="0"/>
              <a:t>By raising your hands, share with the class how negative self-talk has affected or impacted your life.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458340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one thing to notice the negative thoughts you may have about yourself; however, it is great to be able to remove those thoughts that affect your daily routine or how you live life. </a:t>
            </a:r>
          </a:p>
          <a:p>
            <a:endParaRPr lang="en-US" dirty="0"/>
          </a:p>
          <a:p>
            <a:r>
              <a:rPr lang="en-US" dirty="0"/>
              <a:t>Being aware of negative thoughts will help you to make the changes needed to add more positive thoughts or remove the reoccurring or repeated negative thoughts from your mind. </a:t>
            </a:r>
          </a:p>
          <a:p>
            <a:endParaRPr lang="en-US" dirty="0"/>
          </a:p>
          <a:p>
            <a:r>
              <a:rPr lang="en-US" dirty="0"/>
              <a:t>Accepting your flaws will help you to embrace who you are from the inside out. In doing this it will help you to find positive words to speak about yourself. </a:t>
            </a:r>
          </a:p>
          <a:p>
            <a:endParaRPr lang="en-US" dirty="0"/>
          </a:p>
          <a:p>
            <a:r>
              <a:rPr lang="en-US" dirty="0"/>
              <a:t>Understanding your weakness: sometimes it challenging to find anything positive to say about yourself when you feel like you have so many flaws. Knowing your flaws, will help you to strengthen area of your life where you can improve on or seek the needed help to overcome them. </a:t>
            </a:r>
          </a:p>
          <a:p>
            <a:endParaRPr lang="en-US" dirty="0"/>
          </a:p>
          <a:p>
            <a:r>
              <a:rPr lang="en-US" dirty="0"/>
              <a:t>Knowing your strength, Give you a starting point in speaking positive words or self-talk into your life. This place of strength can help you overcome other areas of your life where you are flooded with negative self-talk. </a:t>
            </a:r>
          </a:p>
          <a:p>
            <a:endParaRPr lang="en-US" dirty="0"/>
          </a:p>
          <a:p>
            <a:r>
              <a:rPr lang="en-US" dirty="0"/>
              <a:t>Replacing negative word with self-worth and confident. You are more than capable to rewrite your thoughts about you. Learn new words of positive affirmation to help you develop positive thoughts. </a:t>
            </a:r>
          </a:p>
          <a:p>
            <a:endParaRPr lang="en-US" dirty="0"/>
          </a:p>
          <a:p>
            <a:r>
              <a:rPr lang="en-US" dirty="0"/>
              <a:t>Doing what you enjoy, will keep your mind focus on the good and happy thoughts. It will also help you to create new and health habits towards yourself. </a:t>
            </a:r>
          </a:p>
        </p:txBody>
      </p:sp>
      <p:sp>
        <p:nvSpPr>
          <p:cNvPr id="4" name="Slide Number Placeholder 3"/>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1908984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Managing prioritizing yourself</a:t>
            </a:r>
          </a:p>
          <a:p>
            <a:endParaRPr lang="en-US" dirty="0"/>
          </a:p>
          <a:p>
            <a:r>
              <a:rPr lang="en-US" dirty="0"/>
              <a:t>In this slide we will talk about prioritizing yourself. </a:t>
            </a:r>
          </a:p>
          <a:p>
            <a:endParaRPr lang="en-US" dirty="0"/>
          </a:p>
          <a:p>
            <a:r>
              <a:rPr lang="en-US" dirty="0"/>
              <a:t>Do anyone know what prioritizing means? Raise your hand to give your answer. </a:t>
            </a:r>
          </a:p>
          <a:p>
            <a:endParaRPr lang="en-US" dirty="0"/>
          </a:p>
          <a:p>
            <a:r>
              <a:rPr lang="en-US" dirty="0"/>
              <a:t>Prioritizing means, to list or rate in order of priority.  Priority means the quality of state of being prior. </a:t>
            </a:r>
          </a:p>
          <a:p>
            <a:endParaRPr lang="en-US" dirty="0"/>
          </a:p>
          <a:p>
            <a:r>
              <a:rPr lang="en-US" dirty="0"/>
              <a:t>Where there any moments you can recall being pressured or told to do something you did not want to do? How did that make you feel?</a:t>
            </a:r>
          </a:p>
          <a:p>
            <a:endParaRPr lang="en-US" dirty="0"/>
          </a:p>
          <a:p>
            <a:pPr defTabSz="942289">
              <a:defRPr/>
            </a:pPr>
            <a:r>
              <a:rPr lang="en-US" dirty="0"/>
              <a:t>Being in control of yourself, is knowing when to stand up for yourself. One example would be saying no to friends when you do not want to use drugs or go to a party.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1899267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Making the needed changes requires some adjustment on your part to see the changes happen. </a:t>
            </a:r>
          </a:p>
          <a:p>
            <a:endParaRPr lang="en-US" dirty="0"/>
          </a:p>
          <a:p>
            <a:r>
              <a:rPr lang="en-US" dirty="0"/>
              <a:t>Write down some ways you can show up for yourself first. </a:t>
            </a:r>
          </a:p>
          <a:p>
            <a:endParaRPr lang="en-US" dirty="0"/>
          </a:p>
          <a:p>
            <a:r>
              <a:rPr lang="en-US" dirty="0"/>
              <a:t>Share with the class different ways for you to make yourself a priority. </a:t>
            </a:r>
          </a:p>
        </p:txBody>
      </p:sp>
      <p:sp>
        <p:nvSpPr>
          <p:cNvPr id="4" name="Slide Number Placeholder 3"/>
          <p:cNvSpPr>
            <a:spLocks noGrp="1"/>
          </p:cNvSpPr>
          <p:nvPr>
            <p:ph type="sldNum" sz="quarter" idx="5"/>
          </p:nvPr>
        </p:nvSpPr>
        <p:spPr/>
        <p:txBody>
          <a:bodyPr/>
          <a:lstStyle/>
          <a:p>
            <a:fld id="{D5939589-3E79-4C82-AA4A-FE78234FAA59}" type="slidenum">
              <a:rPr lang="en-US" smtClean="0"/>
              <a:t>15</a:t>
            </a:fld>
            <a:endParaRPr lang="en-US" dirty="0"/>
          </a:p>
        </p:txBody>
      </p:sp>
    </p:spTree>
    <p:extLst>
      <p:ext uri="{BB962C8B-B14F-4D97-AF65-F5344CB8AC3E}">
        <p14:creationId xmlns:p14="http://schemas.microsoft.com/office/powerpoint/2010/main" val="779212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conclude this topic. Do you have any questions about Managing through self-love?</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solidFill>
                  <a:srgbClr val="252525"/>
                </a:solidFill>
                <a:effectLst/>
              </a:rPr>
              <a:t>As you may recall from the </a:t>
            </a:r>
            <a:r>
              <a:rPr lang="en-US" dirty="0" err="1">
                <a:solidFill>
                  <a:srgbClr val="252525"/>
                </a:solidFill>
                <a:effectLst/>
              </a:rPr>
              <a:t>eModule</a:t>
            </a:r>
            <a:r>
              <a:rPr lang="en-US" dirty="0">
                <a:solidFill>
                  <a:srgbClr val="252525"/>
                </a:solidFill>
                <a:effectLst/>
              </a:rPr>
              <a:t>, it is human nature to desire some form of connection to others. </a:t>
            </a:r>
          </a:p>
          <a:p>
            <a:pPr defTabSz="942289">
              <a:defRPr/>
            </a:pPr>
            <a:endParaRPr lang="en-US" dirty="0">
              <a:solidFill>
                <a:srgbClr val="252525"/>
              </a:solidFill>
              <a:effectLst/>
            </a:endParaRPr>
          </a:p>
          <a:p>
            <a:pPr defTabSz="942289">
              <a:defRPr/>
            </a:pPr>
            <a:r>
              <a:rPr lang="en-US" dirty="0">
                <a:solidFill>
                  <a:srgbClr val="252525"/>
                </a:solidFill>
                <a:effectLst/>
              </a:rPr>
              <a:t>In doing so, we communicate with them by way of interpersonal communication.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17</a:t>
            </a:fld>
            <a:endParaRPr lang="en-US" dirty="0"/>
          </a:p>
        </p:txBody>
      </p:sp>
    </p:spTree>
    <p:extLst>
      <p:ext uri="{BB962C8B-B14F-4D97-AF65-F5344CB8AC3E}">
        <p14:creationId xmlns:p14="http://schemas.microsoft.com/office/powerpoint/2010/main" val="1265818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52525"/>
                </a:solidFill>
                <a:effectLst/>
              </a:rPr>
              <a:t>What does Interpersonal Communication mean from the </a:t>
            </a:r>
            <a:r>
              <a:rPr lang="en-US" dirty="0" err="1">
                <a:solidFill>
                  <a:srgbClr val="252525"/>
                </a:solidFill>
                <a:effectLst/>
              </a:rPr>
              <a:t>eModule</a:t>
            </a:r>
            <a:r>
              <a:rPr lang="en-US" dirty="0">
                <a:solidFill>
                  <a:srgbClr val="252525"/>
                </a:solidFill>
                <a:effectLst/>
              </a:rPr>
              <a:t>? It is the act of communication transmission of or relating to the interactions between individuals. </a:t>
            </a:r>
          </a:p>
          <a:p>
            <a:endParaRPr lang="en-US" dirty="0">
              <a:solidFill>
                <a:srgbClr val="252525"/>
              </a:solidFill>
              <a:effectLst/>
            </a:endParaRPr>
          </a:p>
          <a:p>
            <a:r>
              <a:rPr lang="en-US" dirty="0">
                <a:solidFill>
                  <a:srgbClr val="252525"/>
                </a:solidFill>
                <a:effectLst/>
              </a:rPr>
              <a:t>Can anyone give an example of interpersonal communication? </a:t>
            </a:r>
          </a:p>
          <a:p>
            <a:r>
              <a:rPr lang="en-US" dirty="0">
                <a:solidFill>
                  <a:srgbClr val="252525"/>
                </a:solidFill>
                <a:effectLst/>
              </a:rPr>
              <a:t>-talking to other individuals</a:t>
            </a:r>
          </a:p>
          <a:p>
            <a:r>
              <a:rPr lang="en-US" dirty="0">
                <a:solidFill>
                  <a:srgbClr val="252525"/>
                </a:solidFill>
                <a:effectLst/>
              </a:rPr>
              <a:t>-Sharing information and expressing thoughts or feelings, either face-to-face or through a means such as phone, email, social media, or virtual classroom. </a:t>
            </a:r>
          </a:p>
          <a:p>
            <a:endParaRPr lang="en-US" dirty="0">
              <a:solidFill>
                <a:srgbClr val="252525"/>
              </a:solidFill>
              <a:effectLst/>
            </a:endParaRPr>
          </a:p>
          <a:p>
            <a:r>
              <a:rPr lang="en-US" dirty="0">
                <a:solidFill>
                  <a:srgbClr val="252525"/>
                </a:solidFill>
                <a:effectLst/>
              </a:rPr>
              <a:t>It refers to verbal and non-verbal communication which includes body language facial expressions, and tone. </a:t>
            </a:r>
          </a:p>
          <a:p>
            <a:endParaRPr lang="en-US" dirty="0">
              <a:solidFill>
                <a:srgbClr val="252525"/>
              </a:solidFill>
              <a:effectLst/>
            </a:endParaRPr>
          </a:p>
          <a:p>
            <a:r>
              <a:rPr lang="en-US" dirty="0">
                <a:solidFill>
                  <a:srgbClr val="252525"/>
                </a:solidFill>
                <a:effectLst/>
              </a:rPr>
              <a:t>In the next slide we will watch a video called Thousand Words. Let’s see some examples of Interpersonal communication. </a:t>
            </a:r>
          </a:p>
          <a:p>
            <a:endParaRPr lang="en-US" dirty="0">
              <a:solidFill>
                <a:srgbClr val="252525"/>
              </a:solidFill>
              <a:effectLst/>
            </a:endParaRP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112303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Thousands Words movie video is a great example of how Interpersonal communication can be communicated in different ways. </a:t>
            </a:r>
          </a:p>
          <a:p>
            <a:endParaRPr lang="en-US" dirty="0"/>
          </a:p>
          <a:p>
            <a:r>
              <a:rPr lang="en-US" dirty="0"/>
              <a:t>We will watch a 2:23 minutes clip from the Thousand Words movie.</a:t>
            </a:r>
          </a:p>
          <a:p>
            <a:endParaRPr lang="en-US" dirty="0"/>
          </a:p>
          <a:p>
            <a:r>
              <a:rPr lang="en-US" dirty="0"/>
              <a:t>Pay close attention for the different ways the character communicate with those around him.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chat (Send the link to the chat) click on the link to view the video. </a:t>
            </a:r>
            <a:r>
              <a:rPr lang="en-US" sz="1200" dirty="0">
                <a:hlinkClick r:id="rId3"/>
              </a:rPr>
              <a:t>https://youtu.be/8rX7fkDLEx0</a:t>
            </a:r>
            <a:endParaRPr lang="en-US" sz="1200"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19</a:t>
            </a:fld>
            <a:endParaRPr lang="en-US" dirty="0"/>
          </a:p>
        </p:txBody>
      </p:sp>
    </p:spTree>
    <p:extLst>
      <p:ext uri="{BB962C8B-B14F-4D97-AF65-F5344CB8AC3E}">
        <p14:creationId xmlns:p14="http://schemas.microsoft.com/office/powerpoint/2010/main" val="1933463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after reviewing the movie clip Thousand Words, thought about a time where this took place in your life by a show of hands.  </a:t>
            </a:r>
          </a:p>
          <a:p>
            <a:endParaRPr lang="en-US" dirty="0"/>
          </a:p>
          <a:p>
            <a:r>
              <a:rPr lang="en-US" dirty="0"/>
              <a:t>Please share with the class what you notice in the clip.</a:t>
            </a:r>
          </a:p>
          <a:p>
            <a:endParaRPr lang="en-US" dirty="0"/>
          </a:p>
          <a:p>
            <a:r>
              <a:rPr lang="en-US" dirty="0"/>
              <a:t>Share with the class your life experience with Interpersonal Communication. </a:t>
            </a:r>
          </a:p>
        </p:txBody>
      </p:sp>
      <p:sp>
        <p:nvSpPr>
          <p:cNvPr id="4" name="Slide Number Placeholder 3"/>
          <p:cNvSpPr>
            <a:spLocks noGrp="1"/>
          </p:cNvSpPr>
          <p:nvPr>
            <p:ph type="sldNum" sz="quarter" idx="5"/>
          </p:nvPr>
        </p:nvSpPr>
        <p:spPr/>
        <p:txBody>
          <a:bodyPr/>
          <a:lstStyle/>
          <a:p>
            <a:fld id="{D5939589-3E79-4C82-AA4A-FE78234FAA59}" type="slidenum">
              <a:rPr lang="en-US" smtClean="0"/>
              <a:t>20</a:t>
            </a:fld>
            <a:endParaRPr lang="en-US" dirty="0"/>
          </a:p>
        </p:txBody>
      </p:sp>
    </p:spTree>
    <p:extLst>
      <p:ext uri="{BB962C8B-B14F-4D97-AF65-F5344CB8AC3E}">
        <p14:creationId xmlns:p14="http://schemas.microsoft.com/office/powerpoint/2010/main" val="8263962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Connection and building relationship with others can help you gain an understanding about life, new perspective, and lifelong friendship. </a:t>
            </a:r>
          </a:p>
          <a:p>
            <a:endParaRPr lang="en-US" dirty="0"/>
          </a:p>
          <a:p>
            <a:r>
              <a:rPr lang="en-US" dirty="0"/>
              <a:t>Are your doing more of the work or equally shared with your friends to maintain your relationship or friendship?</a:t>
            </a:r>
          </a:p>
        </p:txBody>
      </p:sp>
      <p:sp>
        <p:nvSpPr>
          <p:cNvPr id="4" name="Slide Number Placeholder 3"/>
          <p:cNvSpPr>
            <a:spLocks noGrp="1"/>
          </p:cNvSpPr>
          <p:nvPr>
            <p:ph type="sldNum" sz="quarter" idx="5"/>
          </p:nvPr>
        </p:nvSpPr>
        <p:spPr/>
        <p:txBody>
          <a:bodyPr/>
          <a:lstStyle/>
          <a:p>
            <a:fld id="{D5939589-3E79-4C82-AA4A-FE78234FAA59}" type="slidenum">
              <a:rPr lang="en-US" smtClean="0"/>
              <a:t>21</a:t>
            </a:fld>
            <a:endParaRPr lang="en-US" dirty="0"/>
          </a:p>
        </p:txBody>
      </p:sp>
    </p:spTree>
    <p:extLst>
      <p:ext uri="{BB962C8B-B14F-4D97-AF65-F5344CB8AC3E}">
        <p14:creationId xmlns:p14="http://schemas.microsoft.com/office/powerpoint/2010/main" val="4253131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comes to building relationship and friendship, some people do not realize, we teach others how to show up in our lives. If you are one, that is always available whenever your friend or family call, you have taught them to know you are always available. </a:t>
            </a:r>
          </a:p>
          <a:p>
            <a:endParaRPr lang="en-US" dirty="0"/>
          </a:p>
          <a:p>
            <a:r>
              <a:rPr lang="en-US" dirty="0"/>
              <a:t>Once you gain a better understanding of yourself, than will you be able to remove out any negativity from your life and relationship with others. </a:t>
            </a:r>
          </a:p>
        </p:txBody>
      </p:sp>
      <p:sp>
        <p:nvSpPr>
          <p:cNvPr id="4" name="Slide Number Placeholder 3"/>
          <p:cNvSpPr>
            <a:spLocks noGrp="1"/>
          </p:cNvSpPr>
          <p:nvPr>
            <p:ph type="sldNum" sz="quarter" idx="5"/>
          </p:nvPr>
        </p:nvSpPr>
        <p:spPr/>
        <p:txBody>
          <a:bodyPr/>
          <a:lstStyle/>
          <a:p>
            <a:fld id="{D5939589-3E79-4C82-AA4A-FE78234FAA59}" type="slidenum">
              <a:rPr lang="en-US" smtClean="0"/>
              <a:t>22</a:t>
            </a:fld>
            <a:endParaRPr lang="en-US" dirty="0"/>
          </a:p>
        </p:txBody>
      </p:sp>
    </p:spTree>
    <p:extLst>
      <p:ext uri="{BB962C8B-B14F-4D97-AF65-F5344CB8AC3E}">
        <p14:creationId xmlns:p14="http://schemas.microsoft.com/office/powerpoint/2010/main" val="2090654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have any questions about Connecting with others and or would like to share you story?</a:t>
            </a:r>
          </a:p>
        </p:txBody>
      </p:sp>
      <p:sp>
        <p:nvSpPr>
          <p:cNvPr id="4" name="Slide Number Placeholder 3"/>
          <p:cNvSpPr>
            <a:spLocks noGrp="1"/>
          </p:cNvSpPr>
          <p:nvPr>
            <p:ph type="sldNum" sz="quarter" idx="5"/>
          </p:nvPr>
        </p:nvSpPr>
        <p:spPr/>
        <p:txBody>
          <a:bodyPr/>
          <a:lstStyle/>
          <a:p>
            <a:fld id="{D5939589-3E79-4C82-AA4A-FE78234FAA59}" type="slidenum">
              <a:rPr lang="en-US" smtClean="0"/>
              <a:t>23</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have recalled our team speaking about discernment in </a:t>
            </a:r>
            <a:r>
              <a:rPr lang="en-US" dirty="0" err="1"/>
              <a:t>eModule</a:t>
            </a:r>
            <a:r>
              <a:rPr lang="en-US" dirty="0"/>
              <a:t> Essential of Self-love. </a:t>
            </a:r>
          </a:p>
          <a:p>
            <a:endParaRPr lang="en-US" dirty="0"/>
          </a:p>
          <a:p>
            <a:r>
              <a:rPr lang="en-US" dirty="0"/>
              <a:t>Discernment is key to understanding self-love when you are in a peculiar situation and there are few indicators for how you should interact, respond, share, and communicate with others based on your personal perspective and how others may be treating you in that moment. </a:t>
            </a:r>
          </a:p>
        </p:txBody>
      </p:sp>
      <p:sp>
        <p:nvSpPr>
          <p:cNvPr id="4" name="Slide Number Placeholder 3"/>
          <p:cNvSpPr>
            <a:spLocks noGrp="1"/>
          </p:cNvSpPr>
          <p:nvPr>
            <p:ph type="sldNum" sz="quarter" idx="5"/>
          </p:nvPr>
        </p:nvSpPr>
        <p:spPr/>
        <p:txBody>
          <a:bodyPr/>
          <a:lstStyle/>
          <a:p>
            <a:fld id="{D5939589-3E79-4C82-AA4A-FE78234FAA59}" type="slidenum">
              <a:rPr lang="en-US" smtClean="0"/>
              <a:t>24</a:t>
            </a:fld>
            <a:endParaRPr lang="en-US" dirty="0"/>
          </a:p>
        </p:txBody>
      </p:sp>
    </p:spTree>
    <p:extLst>
      <p:ext uri="{BB962C8B-B14F-4D97-AF65-F5344CB8AC3E}">
        <p14:creationId xmlns:p14="http://schemas.microsoft.com/office/powerpoint/2010/main" val="2186123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watch a 3:32 minute video about discernment and how it may appear in your daily routine. </a:t>
            </a:r>
          </a:p>
          <a:p>
            <a:endParaRPr lang="en-US" dirty="0"/>
          </a:p>
          <a:p>
            <a:r>
              <a:rPr lang="en-US" dirty="0"/>
              <a:t>Pay attention to the message on how to use discernment.</a:t>
            </a:r>
          </a:p>
          <a:p>
            <a:endParaRPr lang="en-US" dirty="0"/>
          </a:p>
          <a:p>
            <a:r>
              <a:rPr lang="en-US" dirty="0"/>
              <a:t>Click on the link in the chat to view the video </a:t>
            </a:r>
            <a:r>
              <a:rPr lang="en-US" b="0" i="0" u="none" strike="noStrike" dirty="0">
                <a:solidFill>
                  <a:srgbClr val="FFFFFF"/>
                </a:solidFill>
                <a:effectLst/>
                <a:latin typeface="YouTube Noto"/>
                <a:hlinkClick r:id="rId3"/>
              </a:rPr>
              <a:t>https://youtu.be/gj0hYeObwoU</a:t>
            </a:r>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25</a:t>
            </a:fld>
            <a:endParaRPr lang="en-US" dirty="0"/>
          </a:p>
        </p:txBody>
      </p:sp>
    </p:spTree>
    <p:extLst>
      <p:ext uri="{BB962C8B-B14F-4D97-AF65-F5344CB8AC3E}">
        <p14:creationId xmlns:p14="http://schemas.microsoft.com/office/powerpoint/2010/main" val="154506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may have experienced a gut feeling about something or felt off about something you were about to do or have happen to you. Those experiences can be described as discernment. </a:t>
            </a:r>
          </a:p>
          <a:p>
            <a:endParaRPr lang="en-US" dirty="0"/>
          </a:p>
          <a:p>
            <a:r>
              <a:rPr lang="en-US" dirty="0"/>
              <a:t>Have the participants to share with the class what they notice about the video message and how it relates to their personal life experience. </a:t>
            </a:r>
          </a:p>
          <a:p>
            <a:endParaRPr lang="en-US" dirty="0"/>
          </a:p>
          <a:p>
            <a:r>
              <a:rPr lang="en-US" dirty="0"/>
              <a:t>Did you notice any similarities to your own personal life experiences?</a:t>
            </a:r>
          </a:p>
        </p:txBody>
      </p:sp>
      <p:sp>
        <p:nvSpPr>
          <p:cNvPr id="4" name="Slide Number Placeholder 3"/>
          <p:cNvSpPr>
            <a:spLocks noGrp="1"/>
          </p:cNvSpPr>
          <p:nvPr>
            <p:ph type="sldNum" sz="quarter" idx="5"/>
          </p:nvPr>
        </p:nvSpPr>
        <p:spPr/>
        <p:txBody>
          <a:bodyPr/>
          <a:lstStyle/>
          <a:p>
            <a:fld id="{D5939589-3E79-4C82-AA4A-FE78234FAA59}" type="slidenum">
              <a:rPr lang="en-US" smtClean="0"/>
              <a:t>26</a:t>
            </a:fld>
            <a:endParaRPr lang="en-US" dirty="0"/>
          </a:p>
        </p:txBody>
      </p:sp>
    </p:spTree>
    <p:extLst>
      <p:ext uri="{BB962C8B-B14F-4D97-AF65-F5344CB8AC3E}">
        <p14:creationId xmlns:p14="http://schemas.microsoft.com/office/powerpoint/2010/main" val="4259532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next slides you will view different images and state your discernment of the picture to the class. </a:t>
            </a:r>
          </a:p>
          <a:p>
            <a:endParaRPr lang="en-US" dirty="0"/>
          </a:p>
          <a:p>
            <a:r>
              <a:rPr lang="en-US" dirty="0"/>
              <a:t>There is no wrong answer. However, give your best answer. </a:t>
            </a:r>
          </a:p>
        </p:txBody>
      </p:sp>
      <p:sp>
        <p:nvSpPr>
          <p:cNvPr id="4" name="Slide Number Placeholder 3"/>
          <p:cNvSpPr>
            <a:spLocks noGrp="1"/>
          </p:cNvSpPr>
          <p:nvPr>
            <p:ph type="sldNum" sz="quarter" idx="5"/>
          </p:nvPr>
        </p:nvSpPr>
        <p:spPr/>
        <p:txBody>
          <a:bodyPr/>
          <a:lstStyle/>
          <a:p>
            <a:fld id="{D5939589-3E79-4C82-AA4A-FE78234FAA59}" type="slidenum">
              <a:rPr lang="en-US" smtClean="0"/>
              <a:t>27</a:t>
            </a:fld>
            <a:endParaRPr lang="en-US" dirty="0"/>
          </a:p>
        </p:txBody>
      </p:sp>
    </p:spTree>
    <p:extLst>
      <p:ext uri="{BB962C8B-B14F-4D97-AF65-F5344CB8AC3E}">
        <p14:creationId xmlns:p14="http://schemas.microsoft.com/office/powerpoint/2010/main" val="1433367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clip, this person appears to be___________.</a:t>
            </a:r>
          </a:p>
        </p:txBody>
      </p:sp>
      <p:sp>
        <p:nvSpPr>
          <p:cNvPr id="4" name="Slide Number Placeholder 3"/>
          <p:cNvSpPr>
            <a:spLocks noGrp="1"/>
          </p:cNvSpPr>
          <p:nvPr>
            <p:ph type="sldNum" sz="quarter" idx="5"/>
          </p:nvPr>
        </p:nvSpPr>
        <p:spPr/>
        <p:txBody>
          <a:bodyPr/>
          <a:lstStyle/>
          <a:p>
            <a:fld id="{D5939589-3E79-4C82-AA4A-FE78234FAA59}" type="slidenum">
              <a:rPr lang="en-US" smtClean="0"/>
              <a:t>28</a:t>
            </a:fld>
            <a:endParaRPr lang="en-US" dirty="0"/>
          </a:p>
        </p:txBody>
      </p:sp>
    </p:spTree>
    <p:extLst>
      <p:ext uri="{BB962C8B-B14F-4D97-AF65-F5344CB8AC3E}">
        <p14:creationId xmlns:p14="http://schemas.microsoft.com/office/powerpoint/2010/main" val="8941338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people in this clip appears to be__________. </a:t>
            </a:r>
          </a:p>
        </p:txBody>
      </p:sp>
      <p:sp>
        <p:nvSpPr>
          <p:cNvPr id="4" name="Slide Number Placeholder 3"/>
          <p:cNvSpPr>
            <a:spLocks noGrp="1"/>
          </p:cNvSpPr>
          <p:nvPr>
            <p:ph type="sldNum" sz="quarter" idx="5"/>
          </p:nvPr>
        </p:nvSpPr>
        <p:spPr/>
        <p:txBody>
          <a:bodyPr/>
          <a:lstStyle/>
          <a:p>
            <a:fld id="{D5939589-3E79-4C82-AA4A-FE78234FAA59}" type="slidenum">
              <a:rPr lang="en-US" smtClean="0"/>
              <a:t>29</a:t>
            </a:fld>
            <a:endParaRPr lang="en-US" dirty="0"/>
          </a:p>
        </p:txBody>
      </p:sp>
    </p:spTree>
    <p:extLst>
      <p:ext uri="{BB962C8B-B14F-4D97-AF65-F5344CB8AC3E}">
        <p14:creationId xmlns:p14="http://schemas.microsoft.com/office/powerpoint/2010/main" val="33840430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lady in this clip appears to be___________</a:t>
            </a:r>
          </a:p>
        </p:txBody>
      </p:sp>
      <p:sp>
        <p:nvSpPr>
          <p:cNvPr id="4" name="Slide Number Placeholder 3"/>
          <p:cNvSpPr>
            <a:spLocks noGrp="1"/>
          </p:cNvSpPr>
          <p:nvPr>
            <p:ph type="sldNum" sz="quarter" idx="5"/>
          </p:nvPr>
        </p:nvSpPr>
        <p:spPr/>
        <p:txBody>
          <a:bodyPr/>
          <a:lstStyle/>
          <a:p>
            <a:fld id="{D5939589-3E79-4C82-AA4A-FE78234FAA59}" type="slidenum">
              <a:rPr lang="en-US" smtClean="0"/>
              <a:t>30</a:t>
            </a:fld>
            <a:endParaRPr lang="en-US" dirty="0"/>
          </a:p>
        </p:txBody>
      </p:sp>
    </p:spTree>
    <p:extLst>
      <p:ext uri="{BB962C8B-B14F-4D97-AF65-F5344CB8AC3E}">
        <p14:creationId xmlns:p14="http://schemas.microsoft.com/office/powerpoint/2010/main" val="1020072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child appears to be_________.</a:t>
            </a:r>
          </a:p>
        </p:txBody>
      </p:sp>
      <p:sp>
        <p:nvSpPr>
          <p:cNvPr id="4" name="Slide Number Placeholder 3"/>
          <p:cNvSpPr>
            <a:spLocks noGrp="1"/>
          </p:cNvSpPr>
          <p:nvPr>
            <p:ph type="sldNum" sz="quarter" idx="5"/>
          </p:nvPr>
        </p:nvSpPr>
        <p:spPr/>
        <p:txBody>
          <a:bodyPr/>
          <a:lstStyle/>
          <a:p>
            <a:fld id="{D5939589-3E79-4C82-AA4A-FE78234FAA59}" type="slidenum">
              <a:rPr lang="en-US" smtClean="0"/>
              <a:t>31</a:t>
            </a:fld>
            <a:endParaRPr lang="en-US" dirty="0"/>
          </a:p>
        </p:txBody>
      </p:sp>
    </p:spTree>
    <p:extLst>
      <p:ext uri="{BB962C8B-B14F-4D97-AF65-F5344CB8AC3E}">
        <p14:creationId xmlns:p14="http://schemas.microsoft.com/office/powerpoint/2010/main" val="4516549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person in this clip appears to be___________.</a:t>
            </a:r>
          </a:p>
        </p:txBody>
      </p:sp>
      <p:sp>
        <p:nvSpPr>
          <p:cNvPr id="4" name="Slide Number Placeholder 3"/>
          <p:cNvSpPr>
            <a:spLocks noGrp="1"/>
          </p:cNvSpPr>
          <p:nvPr>
            <p:ph type="sldNum" sz="quarter" idx="5"/>
          </p:nvPr>
        </p:nvSpPr>
        <p:spPr/>
        <p:txBody>
          <a:bodyPr/>
          <a:lstStyle/>
          <a:p>
            <a:fld id="{D5939589-3E79-4C82-AA4A-FE78234FAA59}" type="slidenum">
              <a:rPr lang="en-US" smtClean="0"/>
              <a:t>32</a:t>
            </a:fld>
            <a:endParaRPr lang="en-US" dirty="0"/>
          </a:p>
        </p:txBody>
      </p:sp>
    </p:spTree>
    <p:extLst>
      <p:ext uri="{BB962C8B-B14F-4D97-AF65-F5344CB8AC3E}">
        <p14:creationId xmlns:p14="http://schemas.microsoft.com/office/powerpoint/2010/main" val="13183607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 job on using </a:t>
            </a:r>
            <a:r>
              <a:rPr lang="en-US"/>
              <a:t>your Discernment </a:t>
            </a:r>
            <a:r>
              <a:rPr lang="en-US" dirty="0"/>
              <a:t>of others. This conclude this topic and session. Do you have any questions about discernment?</a:t>
            </a:r>
          </a:p>
          <a:p>
            <a:endParaRPr lang="en-US" dirty="0"/>
          </a:p>
          <a:p>
            <a:r>
              <a:rPr lang="en-US" dirty="0"/>
              <a:t>What did you like about this </a:t>
            </a:r>
            <a:r>
              <a:rPr lang="en-US" dirty="0" err="1"/>
              <a:t>eClass</a:t>
            </a:r>
            <a:r>
              <a:rPr lang="en-US" dirty="0"/>
              <a:t>?</a:t>
            </a:r>
          </a:p>
          <a:p>
            <a:endParaRPr lang="en-US" dirty="0"/>
          </a:p>
          <a:p>
            <a:r>
              <a:rPr lang="en-US" dirty="0"/>
              <a:t>Are there anything you would like to see in this </a:t>
            </a:r>
            <a:r>
              <a:rPr lang="en-US" dirty="0" err="1"/>
              <a:t>eClass</a:t>
            </a:r>
            <a:r>
              <a:rPr lang="en-US" dirty="0"/>
              <a:t> that was not in it?</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33</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homework, </a:t>
            </a:r>
            <a:r>
              <a:rPr lang="en-US" sz="1200" dirty="0"/>
              <a:t>write in your journal how you plan to manage your self-talk?</a:t>
            </a:r>
          </a:p>
          <a:p>
            <a:r>
              <a:rPr lang="en-US" sz="1200" dirty="0"/>
              <a:t>How will you manage your connection with other? Share </a:t>
            </a:r>
            <a:r>
              <a:rPr lang="en-US" dirty="0"/>
              <a:t>your experience using discernment in your personal environment.  </a:t>
            </a:r>
          </a:p>
          <a:p>
            <a:endParaRPr lang="en-US" dirty="0"/>
          </a:p>
          <a:p>
            <a:r>
              <a:rPr lang="en-US" dirty="0"/>
              <a:t>Share with the RITMO community Fellowship Community. </a:t>
            </a:r>
          </a:p>
          <a:p>
            <a:endParaRPr lang="en-US" dirty="0"/>
          </a:p>
          <a:p>
            <a:r>
              <a:rPr lang="en-US" dirty="0"/>
              <a:t>Think about becoming a Self-love peer mentor. </a:t>
            </a:r>
          </a:p>
        </p:txBody>
      </p:sp>
      <p:sp>
        <p:nvSpPr>
          <p:cNvPr id="4" name="Slide Number Placeholder 3"/>
          <p:cNvSpPr>
            <a:spLocks noGrp="1"/>
          </p:cNvSpPr>
          <p:nvPr>
            <p:ph type="sldNum" sz="quarter" idx="5"/>
          </p:nvPr>
        </p:nvSpPr>
        <p:spPr/>
        <p:txBody>
          <a:bodyPr/>
          <a:lstStyle/>
          <a:p>
            <a:fld id="{D5939589-3E79-4C82-AA4A-FE78234FAA59}" type="slidenum">
              <a:rPr lang="en-US" smtClean="0"/>
              <a:t>34</a:t>
            </a:fld>
            <a:endParaRPr lang="en-US" dirty="0"/>
          </a:p>
        </p:txBody>
      </p:sp>
    </p:spTree>
    <p:extLst>
      <p:ext uri="{BB962C8B-B14F-4D97-AF65-F5344CB8AC3E}">
        <p14:creationId xmlns:p14="http://schemas.microsoft.com/office/powerpoint/2010/main" val="17391394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after each </a:t>
            </a:r>
            <a:r>
              <a:rPr lang="en-US" dirty="0" err="1"/>
              <a:t>eClass</a:t>
            </a:r>
            <a:r>
              <a:rPr lang="en-US" dirty="0"/>
              <a:t>, you will have the opportunity to schedule an appointment to review any types covered in this session. Each session is up to1-hour max.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sz="1200" dirty="0"/>
              <a:t>The appointment for this session will explore </a:t>
            </a:r>
            <a:r>
              <a:rPr lang="en-US" dirty="0"/>
              <a:t>your understanding of connection and discernment.</a:t>
            </a:r>
          </a:p>
          <a:p>
            <a:endParaRPr lang="en-US" dirty="0"/>
          </a:p>
          <a:p>
            <a:r>
              <a:rPr lang="en-US" dirty="0"/>
              <a:t>This will also be a safe place to gain clarity of current or previous topics or issues you may be facing now. </a:t>
            </a:r>
          </a:p>
          <a:p>
            <a:endParaRPr lang="en-US" dirty="0"/>
          </a:p>
          <a:p>
            <a:r>
              <a:rPr lang="en-US" dirty="0"/>
              <a:t>Also, this will be a great time to start thinking about becoming a self-love mentor. </a:t>
            </a:r>
          </a:p>
        </p:txBody>
      </p:sp>
      <p:sp>
        <p:nvSpPr>
          <p:cNvPr id="4" name="Slide Number Placeholder 3"/>
          <p:cNvSpPr>
            <a:spLocks noGrp="1"/>
          </p:cNvSpPr>
          <p:nvPr>
            <p:ph type="sldNum" sz="quarter" idx="5"/>
          </p:nvPr>
        </p:nvSpPr>
        <p:spPr/>
        <p:txBody>
          <a:bodyPr/>
          <a:lstStyle/>
          <a:p>
            <a:fld id="{D5939589-3E79-4C82-AA4A-FE78234FAA59}" type="slidenum">
              <a:rPr lang="en-US" smtClean="0"/>
              <a:t>35</a:t>
            </a:fld>
            <a:endParaRPr lang="en-US" dirty="0"/>
          </a:p>
        </p:txBody>
      </p:sp>
    </p:spTree>
    <p:extLst>
      <p:ext uri="{BB962C8B-B14F-4D97-AF65-F5344CB8AC3E}">
        <p14:creationId xmlns:p14="http://schemas.microsoft.com/office/powerpoint/2010/main" val="419435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pic>
        <p:nvPicPr>
          <p:cNvPr id="5" name="Picture 4" descr="Diagram, venn diagram&#10;&#10;Description automatically generated">
            <a:extLst>
              <a:ext uri="{FF2B5EF4-FFF2-40B4-BE49-F238E27FC236}">
                <a16:creationId xmlns:a16="http://schemas.microsoft.com/office/drawing/2014/main" id="{FC7E30A2-9E1D-A4F2-76EC-EE136FB235B3}"/>
              </a:ext>
            </a:extLst>
          </p:cNvPr>
          <p:cNvPicPr>
            <a:picLocks noChangeAspect="1"/>
          </p:cNvPicPr>
          <p:nvPr userDrawn="1"/>
        </p:nvPicPr>
        <p:blipFill>
          <a:blip r:embed="rId2"/>
          <a:stretch>
            <a:fillRect/>
          </a:stretch>
        </p:blipFill>
        <p:spPr>
          <a:xfrm>
            <a:off x="570300" y="412358"/>
            <a:ext cx="1456295" cy="14562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97069D11-39D6-4DCD-AFBB-5D393011D635}"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fld id="{AAD5FD0F-5E8B-47A7-ADB7-E730E9782563}"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fld id="{92492DC5-269B-4B0B-929E-83E2274A466D}"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FAF6A95B-B319-4C59-9F3B-45F8F70145A9}"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944DD7A2-7157-4456-90B6-B82EB965240B}"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C6ED1E10-1665-4A76-BADD-400E4E0FBF6E}" type="datetime1">
              <a:rPr lang="en-US" smtClean="0"/>
              <a:t>10/20/2023</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a:t>SELF-LOVE EXPERIENCE</a:t>
            </a:r>
            <a:endParaRPr lang="en-US" dirty="0"/>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2177D63-5A15-4A8C-AF58-596D93363C35}" type="datetime1">
              <a:rPr lang="en-US" smtClean="0"/>
              <a:t>10/20/2023</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4CE82472-0972-43D4-A6D5-F5CBC75E7C7A}" type="datetime1">
              <a:rPr lang="en-US" smtClean="0"/>
              <a:t>10/20/2023</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B7356874-BAC4-4ACB-94AD-63317573F0F4}" type="datetime1">
              <a:rPr lang="en-US" smtClean="0"/>
              <a:t>10/20/2023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0QXmmP4psbA"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3" Type="http://schemas.openxmlformats.org/officeDocument/2006/relationships/hyperlink" Target="https://youtu.be/H1hDzq98WIY"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8rX7fkDLEx0"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q-Su2ecYJnc"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19.jpg"/><Relationship Id="rId4" Type="http://schemas.openxmlformats.org/officeDocument/2006/relationships/hyperlink" Target="https://youtu.be/gj0hYeObwoU?si=ERXd8D4i15R9z1SO"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q-Su2ecYJnc"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q-Su2ecYJnc"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0.jpg"/></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s://drshinshuri.com/forums/"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26.jpg"/></Relationships>
</file>

<file path=ppt/slides/_rels/slide35.xml.rels><?xml version="1.0" encoding="UTF-8" standalone="yes"?>
<Relationships xmlns="http://schemas.openxmlformats.org/package/2006/relationships"><Relationship Id="rId3" Type="http://schemas.openxmlformats.org/officeDocument/2006/relationships/hyperlink" Target="https://drshinshuri.com/schedule-an-appointment/"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p:txBody>
          <a:bodyPr/>
          <a:lstStyle/>
          <a:p>
            <a:r>
              <a:rPr lang="en-US" sz="5400" spc="400" dirty="0">
                <a:solidFill>
                  <a:schemeClr val="bg1"/>
                </a:solidFill>
              </a:rPr>
              <a:t>E-Class</a:t>
            </a:r>
            <a:endParaRPr lang="en-US" dirty="0"/>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a:xfrm>
            <a:off x="2637322" y="4700016"/>
            <a:ext cx="8097734" cy="1197864"/>
          </a:xfrm>
        </p:spPr>
        <p:txBody>
          <a:bodyPr>
            <a:normAutofit/>
          </a:bodyPr>
          <a:lstStyle/>
          <a:p>
            <a:r>
              <a:rPr lang="en-US" sz="3600" dirty="0">
                <a:solidFill>
                  <a:schemeClr val="bg1"/>
                </a:solidFill>
              </a:rPr>
              <a:t>Self-love Experience Leadership</a:t>
            </a:r>
          </a:p>
          <a:p>
            <a:endParaRPr lang="en-US" sz="3600" dirty="0"/>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BBC93-70DF-4E4E-98E3-08124185AB18}"/>
              </a:ext>
            </a:extLst>
          </p:cNvPr>
          <p:cNvSpPr>
            <a:spLocks noGrp="1"/>
          </p:cNvSpPr>
          <p:nvPr>
            <p:ph type="title"/>
          </p:nvPr>
        </p:nvSpPr>
        <p:spPr>
          <a:xfrm>
            <a:off x="4011930" y="539496"/>
            <a:ext cx="7024878" cy="2276856"/>
          </a:xfrm>
        </p:spPr>
        <p:txBody>
          <a:bodyPr>
            <a:normAutofit/>
          </a:bodyPr>
          <a:lstStyle/>
          <a:p>
            <a:r>
              <a:rPr lang="en-US" sz="5400" b="1" cap="all" spc="400" dirty="0">
                <a:solidFill>
                  <a:schemeClr val="bg1"/>
                </a:solidFill>
                <a:latin typeface="+mn-lt"/>
              </a:rPr>
              <a:t>Connections</a:t>
            </a:r>
            <a:endParaRPr lang="en-US" sz="5400" dirty="0"/>
          </a:p>
        </p:txBody>
      </p:sp>
      <p:sp>
        <p:nvSpPr>
          <p:cNvPr id="4" name="Text Placeholder 3">
            <a:extLst>
              <a:ext uri="{FF2B5EF4-FFF2-40B4-BE49-F238E27FC236}">
                <a16:creationId xmlns:a16="http://schemas.microsoft.com/office/drawing/2014/main" id="{65DE74E9-AA78-46C1-845A-0B72FA8AF35E}"/>
              </a:ext>
            </a:extLst>
          </p:cNvPr>
          <p:cNvSpPr>
            <a:spLocks noGrp="1"/>
          </p:cNvSpPr>
          <p:nvPr>
            <p:ph type="body" sz="quarter" idx="13"/>
          </p:nvPr>
        </p:nvSpPr>
        <p:spPr>
          <a:xfrm>
            <a:off x="5202936" y="2983832"/>
            <a:ext cx="5833872" cy="3261520"/>
          </a:xfrm>
        </p:spPr>
        <p:txBody>
          <a:bodyPr vert="horz" lIns="91440" tIns="45720" rIns="91440" bIns="45720" rtlCol="0" anchor="t">
            <a:normAutofit/>
          </a:bodyPr>
          <a:lstStyle/>
          <a:p>
            <a:pPr algn="r"/>
            <a:r>
              <a:rPr lang="en-US">
                <a:solidFill>
                  <a:schemeClr val="bg1"/>
                </a:solidFill>
              </a:rPr>
              <a:t>Homework review</a:t>
            </a:r>
            <a:endParaRPr lang="en-US" dirty="0">
              <a:solidFill>
                <a:schemeClr val="bg1"/>
              </a:solidFill>
            </a:endParaRPr>
          </a:p>
          <a:p>
            <a:pPr algn="r"/>
            <a:r>
              <a:rPr lang="en-US" dirty="0">
                <a:solidFill>
                  <a:schemeClr val="bg1"/>
                </a:solidFill>
              </a:rPr>
              <a:t>Managing t</a:t>
            </a:r>
            <a:r>
              <a:rPr lang="en-US" dirty="0"/>
              <a:t>hrough self-love</a:t>
            </a:r>
            <a:endParaRPr lang="en-US" dirty="0">
              <a:solidFill>
                <a:schemeClr val="bg1"/>
              </a:solidFill>
            </a:endParaRPr>
          </a:p>
          <a:p>
            <a:pPr algn="r"/>
            <a:r>
              <a:rPr lang="en-US" dirty="0"/>
              <a:t>Connecting with others</a:t>
            </a:r>
            <a:endParaRPr lang="en-US" dirty="0">
              <a:solidFill>
                <a:schemeClr val="bg1"/>
              </a:solidFill>
            </a:endParaRPr>
          </a:p>
          <a:p>
            <a:r>
              <a:rPr lang="en-US" dirty="0"/>
              <a:t>Discernment of behavior</a:t>
            </a:r>
          </a:p>
          <a:p>
            <a:pPr algn="r"/>
            <a:endParaRPr lang="en-US" sz="1800" dirty="0">
              <a:solidFill>
                <a:schemeClr val="bg1"/>
              </a:solidFill>
            </a:endParaRPr>
          </a:p>
        </p:txBody>
      </p:sp>
      <p:sp>
        <p:nvSpPr>
          <p:cNvPr id="7" name="Date Placeholder 6">
            <a:extLst>
              <a:ext uri="{FF2B5EF4-FFF2-40B4-BE49-F238E27FC236}">
                <a16:creationId xmlns:a16="http://schemas.microsoft.com/office/drawing/2014/main" id="{05C25F72-F9A7-42F9-9720-0801ED77D4D1}"/>
              </a:ext>
            </a:extLst>
          </p:cNvPr>
          <p:cNvSpPr>
            <a:spLocks noGrp="1"/>
          </p:cNvSpPr>
          <p:nvPr>
            <p:ph type="dt" sz="half" idx="10"/>
          </p:nvPr>
        </p:nvSpPr>
        <p:spPr/>
        <p:txBody>
          <a:bodyPr/>
          <a:lstStyle/>
          <a:p>
            <a:fld id="{76CDD9D8-E030-42D7-9D6F-251C9B6BDC27}" type="datetime1">
              <a:rPr lang="en-US" smtClean="0"/>
              <a:t>10/20/2023</a:t>
            </a:fld>
            <a:endParaRPr lang="en-US" dirty="0"/>
          </a:p>
        </p:txBody>
      </p:sp>
      <p:sp>
        <p:nvSpPr>
          <p:cNvPr id="8" name="Footer Placeholder 7">
            <a:extLst>
              <a:ext uri="{FF2B5EF4-FFF2-40B4-BE49-F238E27FC236}">
                <a16:creationId xmlns:a16="http://schemas.microsoft.com/office/drawing/2014/main" id="{AEEDFC2F-FF0A-4EC9-A0BB-0AA2B1E6BA4A}"/>
              </a:ext>
            </a:extLst>
          </p:cNvPr>
          <p:cNvSpPr>
            <a:spLocks noGrp="1"/>
          </p:cNvSpPr>
          <p:nvPr>
            <p:ph type="ftr" sz="quarter" idx="11"/>
          </p:nvPr>
        </p:nvSpPr>
        <p:spPr/>
        <p:txBody>
          <a:bodyPr/>
          <a:lstStyle/>
          <a:p>
            <a:r>
              <a:rPr lang="en-US" dirty="0"/>
              <a:t>SELF-LOVE EXPERIENCE</a:t>
            </a:r>
          </a:p>
        </p:txBody>
      </p:sp>
      <p:sp>
        <p:nvSpPr>
          <p:cNvPr id="9" name="Slide Number Placeholder 8">
            <a:extLst>
              <a:ext uri="{FF2B5EF4-FFF2-40B4-BE49-F238E27FC236}">
                <a16:creationId xmlns:a16="http://schemas.microsoft.com/office/drawing/2014/main" id="{6DCF8D89-56D9-4E2B-9838-07DFB6E9D2BB}"/>
              </a:ext>
            </a:extLst>
          </p:cNvPr>
          <p:cNvSpPr>
            <a:spLocks noGrp="1"/>
          </p:cNvSpPr>
          <p:nvPr>
            <p:ph type="sldNum" sz="quarter" idx="12"/>
          </p:nvPr>
        </p:nvSpPr>
        <p:spPr/>
        <p:txBody>
          <a:bodyPr/>
          <a:lstStyle/>
          <a:p>
            <a:fld id="{D8DA9DAA-006C-4F4B-980E-E3DF019B24E2}" type="slidenum">
              <a:rPr lang="en-US" smtClean="0"/>
              <a:pPr/>
              <a:t>2</a:t>
            </a:fld>
            <a:endParaRPr lang="en-US" dirty="0"/>
          </a:p>
        </p:txBody>
      </p:sp>
      <p:pic>
        <p:nvPicPr>
          <p:cNvPr id="16" name="Picture 15" descr="Diagram, venn diagram&#10;&#10;Description automatically generated">
            <a:extLst>
              <a:ext uri="{FF2B5EF4-FFF2-40B4-BE49-F238E27FC236}">
                <a16:creationId xmlns:a16="http://schemas.microsoft.com/office/drawing/2014/main" id="{9F6CE616-1CD9-A586-FF33-9D7FF023899B}"/>
              </a:ext>
            </a:extLst>
          </p:cNvPr>
          <p:cNvPicPr>
            <a:picLocks noChangeAspect="1"/>
          </p:cNvPicPr>
          <p:nvPr/>
        </p:nvPicPr>
        <p:blipFill>
          <a:blip r:embed="rId3"/>
          <a:stretch>
            <a:fillRect/>
          </a:stretch>
        </p:blipFill>
        <p:spPr>
          <a:xfrm>
            <a:off x="1464152" y="2693619"/>
            <a:ext cx="3029867" cy="30298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3598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Two people sitting at a table looking at a paper&#10;&#10;Description automatically generated with medium confidence">
            <a:extLst>
              <a:ext uri="{FF2B5EF4-FFF2-40B4-BE49-F238E27FC236}">
                <a16:creationId xmlns:a16="http://schemas.microsoft.com/office/drawing/2014/main" id="{5F197DA3-7A0B-B09E-EFCB-6CC58D475039}"/>
              </a:ext>
            </a:extLst>
          </p:cNvPr>
          <p:cNvPicPr>
            <a:picLocks noGrp="1" noChangeAspect="1"/>
          </p:cNvPicPr>
          <p:nvPr>
            <p:ph type="pic" sz="quarter" idx="13"/>
          </p:nvPr>
        </p:nvPicPr>
        <p:blipFill>
          <a:blip r:embed="rId3"/>
          <a:srcRect t="12517" b="12517"/>
          <a:stretch>
            <a:fillRect/>
          </a:stretch>
        </p:blipFill>
        <p:spPr/>
      </p:pic>
      <p:sp>
        <p:nvSpPr>
          <p:cNvPr id="3" name="Title 2">
            <a:extLst>
              <a:ext uri="{FF2B5EF4-FFF2-40B4-BE49-F238E27FC236}">
                <a16:creationId xmlns:a16="http://schemas.microsoft.com/office/drawing/2014/main" id="{7C0A5EBB-D113-3BE2-115B-01BB3D7189CB}"/>
              </a:ext>
            </a:extLst>
          </p:cNvPr>
          <p:cNvSpPr>
            <a:spLocks noGrp="1"/>
          </p:cNvSpPr>
          <p:nvPr>
            <p:ph type="title"/>
          </p:nvPr>
        </p:nvSpPr>
        <p:spPr>
          <a:xfrm>
            <a:off x="804672" y="1335024"/>
            <a:ext cx="6429846" cy="1179576"/>
          </a:xfrm>
        </p:spPr>
        <p:txBody>
          <a:bodyPr>
            <a:noAutofit/>
          </a:bodyPr>
          <a:lstStyle/>
          <a:p>
            <a:r>
              <a:rPr lang="en-US" sz="4400" dirty="0"/>
              <a:t>Homework review</a:t>
            </a:r>
          </a:p>
        </p:txBody>
      </p:sp>
      <p:sp>
        <p:nvSpPr>
          <p:cNvPr id="4" name="Content Placeholder 3">
            <a:extLst>
              <a:ext uri="{FF2B5EF4-FFF2-40B4-BE49-F238E27FC236}">
                <a16:creationId xmlns:a16="http://schemas.microsoft.com/office/drawing/2014/main" id="{8E895C29-08BB-F0AE-52FD-4CAF17E12F67}"/>
              </a:ext>
            </a:extLst>
          </p:cNvPr>
          <p:cNvSpPr>
            <a:spLocks noGrp="1"/>
          </p:cNvSpPr>
          <p:nvPr>
            <p:ph idx="1"/>
          </p:nvPr>
        </p:nvSpPr>
        <p:spPr/>
        <p:txBody>
          <a:bodyPr>
            <a:normAutofit/>
          </a:bodyPr>
          <a:lstStyle/>
          <a:p>
            <a:pPr marL="285750" indent="-285750">
              <a:buFont typeface="Arial" panose="020B0604020202020204" pitchFamily="34" charset="0"/>
              <a:buChar char="•"/>
            </a:pPr>
            <a:r>
              <a:rPr lang="en-US" sz="1800" dirty="0"/>
              <a:t>Make a journal entry about your experience and observation of the various Greek type of love. </a:t>
            </a:r>
          </a:p>
          <a:p>
            <a:pPr marL="285750" indent="-285750">
              <a:buFont typeface="Arial" panose="020B0604020202020204" pitchFamily="34" charset="0"/>
              <a:buChar char="•"/>
            </a:pPr>
            <a:r>
              <a:rPr lang="en-US" sz="1800" dirty="0"/>
              <a:t>Share your family and friends' response of your definition of self-love with the class. </a:t>
            </a:r>
          </a:p>
          <a:p>
            <a:pPr marL="285750" indent="-285750">
              <a:buFont typeface="Arial" panose="020B0604020202020204" pitchFamily="34" charset="0"/>
              <a:buChar char="•"/>
            </a:pPr>
            <a:r>
              <a:rPr lang="en-US" sz="1800" dirty="0"/>
              <a:t>In your journal, describe how your definition of self-love will appear in your life. </a:t>
            </a:r>
          </a:p>
          <a:p>
            <a:pPr marL="285750" indent="-285750">
              <a:buFont typeface="Arial" panose="020B0604020202020204" pitchFamily="34" charset="0"/>
              <a:buChar char="•"/>
            </a:pPr>
            <a:r>
              <a:rPr lang="en-US" sz="1800" dirty="0"/>
              <a:t>Think about becoming a peer mentor for self-love?</a:t>
            </a:r>
          </a:p>
          <a:p>
            <a:pPr marL="285750" indent="-285750">
              <a:buFont typeface="Arial" panose="020B0604020202020204" pitchFamily="34" charset="0"/>
              <a:buChar char="•"/>
            </a:pPr>
            <a:r>
              <a:rPr lang="en-US" sz="1800" dirty="0"/>
              <a:t>Share your journal entries with the online community. </a:t>
            </a:r>
          </a:p>
          <a:p>
            <a:endParaRPr lang="en-US" dirty="0"/>
          </a:p>
        </p:txBody>
      </p:sp>
      <p:sp>
        <p:nvSpPr>
          <p:cNvPr id="5" name="Date Placeholder 4">
            <a:extLst>
              <a:ext uri="{FF2B5EF4-FFF2-40B4-BE49-F238E27FC236}">
                <a16:creationId xmlns:a16="http://schemas.microsoft.com/office/drawing/2014/main" id="{94CDDF08-EC94-EB21-8A07-33891C17F5D4}"/>
              </a:ext>
            </a:extLst>
          </p:cNvPr>
          <p:cNvSpPr>
            <a:spLocks noGrp="1"/>
          </p:cNvSpPr>
          <p:nvPr>
            <p:ph type="dt" sz="half" idx="10"/>
          </p:nvPr>
        </p:nvSpPr>
        <p:spPr/>
        <p:txBody>
          <a:bodyPr/>
          <a:lstStyle/>
          <a:p>
            <a:fld id="{AAD5FD0F-5E8B-47A7-ADB7-E730E9782563}" type="datetime1">
              <a:rPr lang="en-US" smtClean="0"/>
              <a:t>10/20/2023</a:t>
            </a:fld>
            <a:endParaRPr lang="en-US" dirty="0"/>
          </a:p>
        </p:txBody>
      </p:sp>
      <p:sp>
        <p:nvSpPr>
          <p:cNvPr id="6" name="Footer Placeholder 5">
            <a:extLst>
              <a:ext uri="{FF2B5EF4-FFF2-40B4-BE49-F238E27FC236}">
                <a16:creationId xmlns:a16="http://schemas.microsoft.com/office/drawing/2014/main" id="{07354625-7A6C-3099-BB6F-754C4658AFA8}"/>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F7DF127-AC35-DE76-F7DC-6C276B2D97FE}"/>
              </a:ext>
            </a:extLst>
          </p:cNvPr>
          <p:cNvSpPr>
            <a:spLocks noGrp="1"/>
          </p:cNvSpPr>
          <p:nvPr>
            <p:ph type="sldNum" sz="quarter" idx="12"/>
          </p:nvPr>
        </p:nvSpPr>
        <p:spPr/>
        <p:txBody>
          <a:bodyPr/>
          <a:lstStyle/>
          <a:p>
            <a:fld id="{D8DA9DAA-006C-4F4B-980E-E3DF019B24E2}" type="slidenum">
              <a:rPr lang="en-US" smtClean="0"/>
              <a:pPr/>
              <a:t>3</a:t>
            </a:fld>
            <a:endParaRPr lang="en-US" dirty="0"/>
          </a:p>
        </p:txBody>
      </p:sp>
    </p:spTree>
    <p:extLst>
      <p:ext uri="{BB962C8B-B14F-4D97-AF65-F5344CB8AC3E}">
        <p14:creationId xmlns:p14="http://schemas.microsoft.com/office/powerpoint/2010/main" val="92711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p:txBody>
          <a:bodyPr>
            <a:normAutofit/>
          </a:bodyPr>
          <a:lstStyle/>
          <a:p>
            <a:r>
              <a:rPr lang="en-US" sz="4400" dirty="0"/>
              <a:t>Session 3</a:t>
            </a: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838200" y="2670049"/>
            <a:ext cx="6190488" cy="3346704"/>
          </a:xfrm>
        </p:spPr>
        <p:txBody>
          <a:bodyPr/>
          <a:lstStyle/>
          <a:p>
            <a:r>
              <a:rPr lang="en-US" sz="1800" dirty="0"/>
              <a:t>In this </a:t>
            </a:r>
            <a:r>
              <a:rPr lang="en-US" sz="1800" dirty="0" err="1"/>
              <a:t>eClass</a:t>
            </a:r>
            <a:r>
              <a:rPr lang="en-US" sz="1800" dirty="0"/>
              <a:t>, you will apply your learning from the </a:t>
            </a:r>
            <a:r>
              <a:rPr lang="en-US" sz="1800" dirty="0" err="1"/>
              <a:t>eModule</a:t>
            </a:r>
            <a:r>
              <a:rPr lang="en-US" sz="1800" dirty="0"/>
              <a:t> Essentials of self-love this includes:</a:t>
            </a:r>
          </a:p>
          <a:p>
            <a:pPr marL="342900" indent="-342900">
              <a:buFont typeface="Arial" panose="020B0604020202020204" pitchFamily="34" charset="0"/>
              <a:buChar char="•"/>
            </a:pPr>
            <a:r>
              <a:rPr lang="en-US" sz="1800" dirty="0"/>
              <a:t>Managing loving yourself</a:t>
            </a:r>
          </a:p>
          <a:p>
            <a:pPr marL="342900" indent="-342900">
              <a:buFont typeface="Arial" panose="020B0604020202020204" pitchFamily="34" charset="0"/>
              <a:buChar char="•"/>
            </a:pPr>
            <a:r>
              <a:rPr lang="en-US" sz="1800" dirty="0"/>
              <a:t>Connection with others</a:t>
            </a:r>
          </a:p>
          <a:p>
            <a:pPr marL="342900" indent="-342900">
              <a:buFont typeface="Arial" panose="020B0604020202020204" pitchFamily="34" charset="0"/>
              <a:buChar char="•"/>
            </a:pPr>
            <a:r>
              <a:rPr lang="en-US" sz="1800" dirty="0"/>
              <a:t>Discerning others behavior</a:t>
            </a:r>
          </a:p>
          <a:p>
            <a:endParaRPr lang="en-US" dirty="0"/>
          </a:p>
        </p:txBody>
      </p:sp>
      <p:sp>
        <p:nvSpPr>
          <p:cNvPr id="9" name="Date Placeholder 8">
            <a:extLst>
              <a:ext uri="{FF2B5EF4-FFF2-40B4-BE49-F238E27FC236}">
                <a16:creationId xmlns:a16="http://schemas.microsoft.com/office/drawing/2014/main" id="{D45C472E-4078-40A0-83A2-652E8356EDCB}"/>
              </a:ext>
            </a:extLst>
          </p:cNvPr>
          <p:cNvSpPr>
            <a:spLocks noGrp="1"/>
          </p:cNvSpPr>
          <p:nvPr>
            <p:ph type="dt" sz="half" idx="10"/>
          </p:nvPr>
        </p:nvSpPr>
        <p:spPr/>
        <p:txBody>
          <a:bodyPr/>
          <a:lstStyle/>
          <a:p>
            <a:fld id="{125DFE7C-E1B9-49D7-958D-EA6112D4A9A2}" type="datetime1">
              <a:rPr lang="en-US" smtClean="0"/>
              <a:t>10/20/2023</a:t>
            </a:fld>
            <a:endParaRPr lang="en-US" dirty="0"/>
          </a:p>
        </p:txBody>
      </p:sp>
      <p:sp>
        <p:nvSpPr>
          <p:cNvPr id="10" name="Footer Placeholder 9">
            <a:extLst>
              <a:ext uri="{FF2B5EF4-FFF2-40B4-BE49-F238E27FC236}">
                <a16:creationId xmlns:a16="http://schemas.microsoft.com/office/drawing/2014/main" id="{A8C7C3A0-5E78-49C8-B8D4-F3DF62B2BC93}"/>
              </a:ext>
            </a:extLst>
          </p:cNvPr>
          <p:cNvSpPr>
            <a:spLocks noGrp="1"/>
          </p:cNvSpPr>
          <p:nvPr>
            <p:ph type="ftr" sz="quarter" idx="11"/>
          </p:nvPr>
        </p:nvSpPr>
        <p:spPr/>
        <p:txBody>
          <a:bodyPr/>
          <a:lstStyle/>
          <a:p>
            <a:r>
              <a:rPr lang="en-US"/>
              <a:t>SELF-LOVE EXPERIENCE</a:t>
            </a:r>
            <a:endParaRPr lang="en-US" dirty="0"/>
          </a:p>
        </p:txBody>
      </p:sp>
      <p:sp>
        <p:nvSpPr>
          <p:cNvPr id="11" name="Slide Number Placeholder 10">
            <a:extLst>
              <a:ext uri="{FF2B5EF4-FFF2-40B4-BE49-F238E27FC236}">
                <a16:creationId xmlns:a16="http://schemas.microsoft.com/office/drawing/2014/main" id="{56AE2454-CE9A-4A6B-AB5A-349E0D967654}"/>
              </a:ext>
            </a:extLst>
          </p:cNvPr>
          <p:cNvSpPr>
            <a:spLocks noGrp="1"/>
          </p:cNvSpPr>
          <p:nvPr>
            <p:ph type="sldNum" sz="quarter" idx="12"/>
          </p:nvPr>
        </p:nvSpPr>
        <p:spPr/>
        <p:txBody>
          <a:bodyPr/>
          <a:lstStyle/>
          <a:p>
            <a:fld id="{D8DA9DAA-006C-4F4B-980E-E3DF019B24E2}" type="slidenum">
              <a:rPr lang="en-US" smtClean="0"/>
              <a:pPr/>
              <a:t>4</a:t>
            </a:fld>
            <a:endParaRPr lang="en-US" dirty="0"/>
          </a:p>
        </p:txBody>
      </p:sp>
      <p:pic>
        <p:nvPicPr>
          <p:cNvPr id="6" name="Picture 5" descr="A black and white image of a tree&#10;&#10;Description automatically generated with low confidence">
            <a:extLst>
              <a:ext uri="{FF2B5EF4-FFF2-40B4-BE49-F238E27FC236}">
                <a16:creationId xmlns:a16="http://schemas.microsoft.com/office/drawing/2014/main" id="{9926C6F8-0BE0-5595-1F13-BAA2FF8ACE97}"/>
              </a:ext>
            </a:extLst>
          </p:cNvPr>
          <p:cNvPicPr>
            <a:picLocks noChangeAspect="1"/>
          </p:cNvPicPr>
          <p:nvPr/>
        </p:nvPicPr>
        <p:blipFill>
          <a:blip r:embed="rId3"/>
          <a:stretch>
            <a:fillRect/>
          </a:stretch>
        </p:blipFill>
        <p:spPr>
          <a:xfrm>
            <a:off x="7346021" y="2825497"/>
            <a:ext cx="4269501" cy="28965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33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822960" y="1463040"/>
            <a:ext cx="10001250" cy="2340864"/>
          </a:xfrm>
        </p:spPr>
        <p:txBody>
          <a:bodyPr>
            <a:normAutofit/>
          </a:bodyPr>
          <a:lstStyle/>
          <a:p>
            <a:r>
              <a:rPr lang="en-US" sz="5400" dirty="0">
                <a:solidFill>
                  <a:schemeClr val="bg1"/>
                </a:solidFill>
              </a:rPr>
              <a:t>Managing through </a:t>
            </a:r>
            <a:br>
              <a:rPr lang="en-US" sz="5400" dirty="0">
                <a:solidFill>
                  <a:schemeClr val="bg1"/>
                </a:solidFill>
              </a:rPr>
            </a:br>
            <a:r>
              <a:rPr lang="en-US" sz="5400" dirty="0">
                <a:solidFill>
                  <a:schemeClr val="bg1"/>
                </a:solidFill>
              </a:rPr>
              <a:t>Self-love</a:t>
            </a:r>
          </a:p>
        </p:txBody>
      </p:sp>
    </p:spTree>
    <p:extLst>
      <p:ext uri="{BB962C8B-B14F-4D97-AF65-F5344CB8AC3E}">
        <p14:creationId xmlns:p14="http://schemas.microsoft.com/office/powerpoint/2010/main" val="2227882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person&#10;&#10;Description automatically generated">
            <a:extLst>
              <a:ext uri="{FF2B5EF4-FFF2-40B4-BE49-F238E27FC236}">
                <a16:creationId xmlns:a16="http://schemas.microsoft.com/office/drawing/2014/main" id="{65BE13E8-6194-3D09-55DC-364862B548F2}"/>
              </a:ext>
            </a:extLst>
          </p:cNvPr>
          <p:cNvPicPr>
            <a:picLocks noGrp="1" noChangeAspect="1"/>
          </p:cNvPicPr>
          <p:nvPr>
            <p:ph type="pic" sz="quarter" idx="13"/>
          </p:nvPr>
        </p:nvPicPr>
        <p:blipFill>
          <a:blip r:embed="rId3"/>
          <a:srcRect t="16667" b="16667"/>
          <a:stretch>
            <a:fillRect/>
          </a:stretch>
        </p:blipFill>
        <p:spPr/>
      </p:pic>
      <p:sp>
        <p:nvSpPr>
          <p:cNvPr id="3" name="Title 2">
            <a:extLst>
              <a:ext uri="{FF2B5EF4-FFF2-40B4-BE49-F238E27FC236}">
                <a16:creationId xmlns:a16="http://schemas.microsoft.com/office/drawing/2014/main" id="{06E690E5-1058-A3DB-1C49-84331B777C63}"/>
              </a:ext>
            </a:extLst>
          </p:cNvPr>
          <p:cNvSpPr>
            <a:spLocks noGrp="1"/>
          </p:cNvSpPr>
          <p:nvPr>
            <p:ph type="title"/>
          </p:nvPr>
        </p:nvSpPr>
        <p:spPr>
          <a:xfrm>
            <a:off x="473075" y="1335024"/>
            <a:ext cx="7241619" cy="1179576"/>
          </a:xfrm>
        </p:spPr>
        <p:txBody>
          <a:bodyPr>
            <a:noAutofit/>
          </a:bodyPr>
          <a:lstStyle/>
          <a:p>
            <a:r>
              <a:rPr lang="en-US" sz="4400" dirty="0"/>
              <a:t>Managing how you treat yourself</a:t>
            </a:r>
          </a:p>
        </p:txBody>
      </p:sp>
      <p:sp>
        <p:nvSpPr>
          <p:cNvPr id="4" name="Content Placeholder 3">
            <a:extLst>
              <a:ext uri="{FF2B5EF4-FFF2-40B4-BE49-F238E27FC236}">
                <a16:creationId xmlns:a16="http://schemas.microsoft.com/office/drawing/2014/main" id="{EECDC84A-E943-07D7-896B-1879425708D4}"/>
              </a:ext>
            </a:extLst>
          </p:cNvPr>
          <p:cNvSpPr>
            <a:spLocks noGrp="1"/>
          </p:cNvSpPr>
          <p:nvPr>
            <p:ph idx="1"/>
          </p:nvPr>
        </p:nvSpPr>
        <p:spPr>
          <a:xfrm>
            <a:off x="584062" y="2825496"/>
            <a:ext cx="6190488" cy="3346704"/>
          </a:xfrm>
        </p:spPr>
        <p:txBody>
          <a:bodyPr>
            <a:normAutofit lnSpcReduction="10000"/>
          </a:bodyPr>
          <a:lstStyle/>
          <a:p>
            <a:pPr marL="342900" indent="-342900">
              <a:buFont typeface="Arial" panose="020B0604020202020204" pitchFamily="34" charset="0"/>
              <a:buChar char="•"/>
            </a:pPr>
            <a:r>
              <a:rPr lang="en-US" sz="1800" dirty="0"/>
              <a:t>What is Intrapersonal Communication?</a:t>
            </a:r>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r>
              <a:rPr lang="en-US" sz="1800" dirty="0"/>
              <a:t>What are some examples of Intrapersonal Communication? </a:t>
            </a:r>
          </a:p>
          <a:p>
            <a:pPr marL="342900" indent="-342900">
              <a:buFont typeface="Arial" panose="020B0604020202020204" pitchFamily="34" charset="0"/>
              <a:buChar char="•"/>
            </a:pPr>
            <a:endParaRPr lang="en-US" sz="2000" dirty="0"/>
          </a:p>
          <a:p>
            <a:endParaRPr lang="en-US" dirty="0"/>
          </a:p>
          <a:p>
            <a:endParaRPr lang="en-US" sz="2000" dirty="0"/>
          </a:p>
          <a:p>
            <a:r>
              <a:rPr lang="en-US" sz="2000" dirty="0"/>
              <a:t> </a:t>
            </a:r>
            <a:endParaRPr lang="en-US" dirty="0"/>
          </a:p>
        </p:txBody>
      </p:sp>
      <p:sp>
        <p:nvSpPr>
          <p:cNvPr id="5" name="Date Placeholder 4">
            <a:extLst>
              <a:ext uri="{FF2B5EF4-FFF2-40B4-BE49-F238E27FC236}">
                <a16:creationId xmlns:a16="http://schemas.microsoft.com/office/drawing/2014/main" id="{0173D687-E7D4-6710-B8FA-8C1AFC1056EA}"/>
              </a:ext>
            </a:extLst>
          </p:cNvPr>
          <p:cNvSpPr>
            <a:spLocks noGrp="1"/>
          </p:cNvSpPr>
          <p:nvPr>
            <p:ph type="dt" sz="half" idx="10"/>
          </p:nvPr>
        </p:nvSpPr>
        <p:spPr/>
        <p:txBody>
          <a:bodyPr/>
          <a:lstStyle/>
          <a:p>
            <a:fld id="{AAD5FD0F-5E8B-47A7-ADB7-E730E9782563}" type="datetime1">
              <a:rPr lang="en-US" smtClean="0"/>
              <a:t>10/20/2023</a:t>
            </a:fld>
            <a:endParaRPr lang="en-US" dirty="0"/>
          </a:p>
        </p:txBody>
      </p:sp>
      <p:sp>
        <p:nvSpPr>
          <p:cNvPr id="6" name="Footer Placeholder 5">
            <a:extLst>
              <a:ext uri="{FF2B5EF4-FFF2-40B4-BE49-F238E27FC236}">
                <a16:creationId xmlns:a16="http://schemas.microsoft.com/office/drawing/2014/main" id="{82CD858A-5D01-8CE6-A58E-CF563661C45F}"/>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9805DE65-CF9B-11C5-E99D-113A4D1CF8D7}"/>
              </a:ext>
            </a:extLst>
          </p:cNvPr>
          <p:cNvSpPr>
            <a:spLocks noGrp="1"/>
          </p:cNvSpPr>
          <p:nvPr>
            <p:ph type="sldNum" sz="quarter" idx="12"/>
          </p:nvPr>
        </p:nvSpPr>
        <p:spPr/>
        <p:txBody>
          <a:bodyPr/>
          <a:lstStyle/>
          <a:p>
            <a:fld id="{D8DA9DAA-006C-4F4B-980E-E3DF019B24E2}" type="slidenum">
              <a:rPr lang="en-US" smtClean="0"/>
              <a:pPr/>
              <a:t>6</a:t>
            </a:fld>
            <a:endParaRPr lang="en-US" dirty="0"/>
          </a:p>
        </p:txBody>
      </p:sp>
    </p:spTree>
    <p:extLst>
      <p:ext uri="{BB962C8B-B14F-4D97-AF65-F5344CB8AC3E}">
        <p14:creationId xmlns:p14="http://schemas.microsoft.com/office/powerpoint/2010/main" val="490683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BE9352-A484-8FC2-F7AB-5E11CBC8C1B8}"/>
              </a:ext>
            </a:extLst>
          </p:cNvPr>
          <p:cNvSpPr>
            <a:spLocks noGrp="1"/>
          </p:cNvSpPr>
          <p:nvPr>
            <p:ph type="title"/>
          </p:nvPr>
        </p:nvSpPr>
        <p:spPr>
          <a:xfrm>
            <a:off x="803776" y="1336390"/>
            <a:ext cx="6190412" cy="1182927"/>
          </a:xfrm>
        </p:spPr>
        <p:txBody>
          <a:bodyPr anchor="b">
            <a:noAutofit/>
          </a:bodyPr>
          <a:lstStyle/>
          <a:p>
            <a:r>
              <a:rPr lang="en-US" sz="4400" dirty="0"/>
              <a:t>You're not your thoughts</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35E2098-6183-EAC1-EAC0-1E3BC5700C43}"/>
              </a:ext>
            </a:extLst>
          </p:cNvPr>
          <p:cNvSpPr>
            <a:spLocks noGrp="1"/>
          </p:cNvSpPr>
          <p:nvPr>
            <p:ph idx="1"/>
          </p:nvPr>
        </p:nvSpPr>
        <p:spPr>
          <a:xfrm>
            <a:off x="803776" y="2829330"/>
            <a:ext cx="6190412" cy="3344459"/>
          </a:xfrm>
        </p:spPr>
        <p:txBody>
          <a:bodyPr anchor="t">
            <a:normAutofit/>
          </a:bodyPr>
          <a:lstStyle/>
          <a:p>
            <a:r>
              <a:rPr lang="en-US" sz="1800" dirty="0"/>
              <a:t>Let’s watch a video that illustrate how your self-talk can take over your feelings when responding to everyday situations. </a:t>
            </a:r>
          </a:p>
          <a:p>
            <a:r>
              <a:rPr lang="en-US" sz="1800" dirty="0"/>
              <a:t>Watch and listen for understanding how your thoughts can affected your life. </a:t>
            </a:r>
          </a:p>
          <a:p>
            <a:r>
              <a:rPr lang="en-US" sz="1800" dirty="0">
                <a:hlinkClick r:id="rId3"/>
              </a:rPr>
              <a:t>https://youtu.be/0QXmmP4psbA</a:t>
            </a:r>
            <a:endParaRPr lang="en-US" sz="1800" dirty="0"/>
          </a:p>
          <a:p>
            <a:pPr marL="0" indent="0">
              <a:buNone/>
            </a:pPr>
            <a:endParaRPr lang="en-US" sz="1800" dirty="0"/>
          </a:p>
        </p:txBody>
      </p:sp>
      <p:pic>
        <p:nvPicPr>
          <p:cNvPr id="6" name="Picture 5">
            <a:extLst>
              <a:ext uri="{FF2B5EF4-FFF2-40B4-BE49-F238E27FC236}">
                <a16:creationId xmlns:a16="http://schemas.microsoft.com/office/drawing/2014/main" id="{E744344D-C109-BA47-F2B6-6BB19E8D05CC}"/>
              </a:ext>
            </a:extLst>
          </p:cNvPr>
          <p:cNvPicPr>
            <a:picLocks noChangeAspect="1"/>
          </p:cNvPicPr>
          <p:nvPr/>
        </p:nvPicPr>
        <p:blipFill>
          <a:blip r:embed="rId4"/>
          <a:srcRect l="21875" r="21875"/>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D444D98-81A0-D06E-5C42-CA206F4242CB}"/>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7</a:t>
            </a:fld>
            <a:endParaRPr lang="en-US">
              <a:solidFill>
                <a:schemeClr val="accent2"/>
              </a:solidFill>
            </a:endParaRPr>
          </a:p>
        </p:txBody>
      </p:sp>
      <p:pic>
        <p:nvPicPr>
          <p:cNvPr id="7" name="Graphic 6" descr="Video camera with solid fill">
            <a:extLst>
              <a:ext uri="{FF2B5EF4-FFF2-40B4-BE49-F238E27FC236}">
                <a16:creationId xmlns:a16="http://schemas.microsoft.com/office/drawing/2014/main" id="{B2FD3F85-21E1-D5B3-FE54-839C855D172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34155" y="113742"/>
            <a:ext cx="1385455" cy="1385455"/>
          </a:xfrm>
          <a:prstGeom prst="rect">
            <a:avLst/>
          </a:prstGeom>
        </p:spPr>
      </p:pic>
    </p:spTree>
    <p:extLst>
      <p:ext uri="{BB962C8B-B14F-4D97-AF65-F5344CB8AC3E}">
        <p14:creationId xmlns:p14="http://schemas.microsoft.com/office/powerpoint/2010/main" val="2328171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typewriter&#10;&#10;Description automatically generated">
            <a:extLst>
              <a:ext uri="{FF2B5EF4-FFF2-40B4-BE49-F238E27FC236}">
                <a16:creationId xmlns:a16="http://schemas.microsoft.com/office/drawing/2014/main" id="{87AAF986-ABDD-8C45-0C1F-566217DFB132}"/>
              </a:ext>
            </a:extLst>
          </p:cNvPr>
          <p:cNvPicPr>
            <a:picLocks noGrp="1" noChangeAspect="1"/>
          </p:cNvPicPr>
          <p:nvPr>
            <p:ph type="pic" sz="quarter" idx="13"/>
          </p:nvPr>
        </p:nvPicPr>
        <p:blipFill>
          <a:blip r:embed="rId3"/>
          <a:srcRect l="16667" r="16667"/>
          <a:stretch>
            <a:fillRect/>
          </a:stretch>
        </p:blipFill>
        <p:spPr/>
      </p:pic>
      <p:sp>
        <p:nvSpPr>
          <p:cNvPr id="4" name="Content Placeholder 3">
            <a:extLst>
              <a:ext uri="{FF2B5EF4-FFF2-40B4-BE49-F238E27FC236}">
                <a16:creationId xmlns:a16="http://schemas.microsoft.com/office/drawing/2014/main" id="{F33340D6-833C-040D-D5A2-39683B724B28}"/>
              </a:ext>
            </a:extLst>
          </p:cNvPr>
          <p:cNvSpPr>
            <a:spLocks noGrp="1"/>
          </p:cNvSpPr>
          <p:nvPr>
            <p:ph idx="1"/>
          </p:nvPr>
        </p:nvSpPr>
        <p:spPr/>
        <p:txBody>
          <a:bodyPr/>
          <a:lstStyle/>
          <a:p>
            <a:pPr marL="342900" indent="-342900">
              <a:buFont typeface="Arial" panose="020B0604020202020204" pitchFamily="34" charset="0"/>
              <a:buChar char="•"/>
            </a:pPr>
            <a:r>
              <a:rPr lang="en-US" sz="1800" dirty="0"/>
              <a:t>After watching You are not your thoughts  video, what did you notice about yourself?</a:t>
            </a:r>
          </a:p>
          <a:p>
            <a:pPr marL="342900" indent="-342900">
              <a:buFont typeface="Arial" panose="020B0604020202020204" pitchFamily="34" charset="0"/>
              <a:buChar char="•"/>
            </a:pPr>
            <a:r>
              <a:rPr lang="en-US" sz="1800" dirty="0"/>
              <a:t>Did you take notice of your thoughts?</a:t>
            </a:r>
          </a:p>
          <a:p>
            <a:pPr marL="342900" indent="-342900">
              <a:buFont typeface="Arial" panose="020B0604020202020204" pitchFamily="34" charset="0"/>
              <a:buChar char="•"/>
            </a:pPr>
            <a:r>
              <a:rPr lang="en-US" sz="1800" dirty="0"/>
              <a:t>Share your reaction of the video</a:t>
            </a:r>
          </a:p>
          <a:p>
            <a:endParaRPr lang="en-US" sz="1800" dirty="0"/>
          </a:p>
          <a:p>
            <a:endParaRPr lang="en-US" dirty="0"/>
          </a:p>
        </p:txBody>
      </p:sp>
      <p:sp>
        <p:nvSpPr>
          <p:cNvPr id="5" name="Date Placeholder 4">
            <a:extLst>
              <a:ext uri="{FF2B5EF4-FFF2-40B4-BE49-F238E27FC236}">
                <a16:creationId xmlns:a16="http://schemas.microsoft.com/office/drawing/2014/main" id="{39C8C3F7-5263-6BB6-F2C2-B222AB2BE13E}"/>
              </a:ext>
            </a:extLst>
          </p:cNvPr>
          <p:cNvSpPr>
            <a:spLocks noGrp="1"/>
          </p:cNvSpPr>
          <p:nvPr>
            <p:ph type="dt" sz="half" idx="10"/>
          </p:nvPr>
        </p:nvSpPr>
        <p:spPr/>
        <p:txBody>
          <a:bodyPr/>
          <a:lstStyle/>
          <a:p>
            <a:fld id="{AAD5FD0F-5E8B-47A7-ADB7-E730E9782563}" type="datetime1">
              <a:rPr lang="en-US" smtClean="0"/>
              <a:t>10/20/2023</a:t>
            </a:fld>
            <a:endParaRPr lang="en-US" dirty="0"/>
          </a:p>
        </p:txBody>
      </p:sp>
      <p:sp>
        <p:nvSpPr>
          <p:cNvPr id="6" name="Footer Placeholder 5">
            <a:extLst>
              <a:ext uri="{FF2B5EF4-FFF2-40B4-BE49-F238E27FC236}">
                <a16:creationId xmlns:a16="http://schemas.microsoft.com/office/drawing/2014/main" id="{5EFBF9CB-E5BF-6619-42A5-6221ABC56322}"/>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3A3FF019-9D35-1254-59F4-2BAEEBB063A3}"/>
              </a:ext>
            </a:extLst>
          </p:cNvPr>
          <p:cNvSpPr>
            <a:spLocks noGrp="1"/>
          </p:cNvSpPr>
          <p:nvPr>
            <p:ph type="sldNum" sz="quarter" idx="12"/>
          </p:nvPr>
        </p:nvSpPr>
        <p:spPr/>
        <p:txBody>
          <a:bodyPr/>
          <a:lstStyle/>
          <a:p>
            <a:fld id="{D8DA9DAA-006C-4F4B-980E-E3DF019B24E2}" type="slidenum">
              <a:rPr lang="en-US" smtClean="0"/>
              <a:pPr/>
              <a:t>8</a:t>
            </a:fld>
            <a:endParaRPr lang="en-US" dirty="0"/>
          </a:p>
        </p:txBody>
      </p:sp>
      <p:sp>
        <p:nvSpPr>
          <p:cNvPr id="11" name="Title 1">
            <a:extLst>
              <a:ext uri="{FF2B5EF4-FFF2-40B4-BE49-F238E27FC236}">
                <a16:creationId xmlns:a16="http://schemas.microsoft.com/office/drawing/2014/main" id="{7BD50603-A7EF-B1CD-3C2E-0E9FB3FDADFD}"/>
              </a:ext>
            </a:extLst>
          </p:cNvPr>
          <p:cNvSpPr>
            <a:spLocks noGrp="1"/>
          </p:cNvSpPr>
          <p:nvPr>
            <p:ph type="title"/>
          </p:nvPr>
        </p:nvSpPr>
        <p:spPr>
          <a:xfrm>
            <a:off x="838200" y="1598464"/>
            <a:ext cx="6155988" cy="1182927"/>
          </a:xfrm>
        </p:spPr>
        <p:txBody>
          <a:bodyPr anchor="b">
            <a:noAutofit/>
          </a:bodyPr>
          <a:lstStyle/>
          <a:p>
            <a:r>
              <a:rPr lang="en-US" sz="4400" dirty="0"/>
              <a:t>You are not your thoughts review</a:t>
            </a:r>
          </a:p>
        </p:txBody>
      </p:sp>
    </p:spTree>
    <p:extLst>
      <p:ext uri="{BB962C8B-B14F-4D97-AF65-F5344CB8AC3E}">
        <p14:creationId xmlns:p14="http://schemas.microsoft.com/office/powerpoint/2010/main" val="663749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F43AA0-7D1B-728C-7C36-D6EDAF045B83}"/>
              </a:ext>
            </a:extLst>
          </p:cNvPr>
          <p:cNvSpPr>
            <a:spLocks noGrp="1"/>
          </p:cNvSpPr>
          <p:nvPr>
            <p:ph type="title"/>
          </p:nvPr>
        </p:nvSpPr>
        <p:spPr>
          <a:xfrm>
            <a:off x="838200" y="1598464"/>
            <a:ext cx="6155988" cy="1182927"/>
          </a:xfrm>
        </p:spPr>
        <p:txBody>
          <a:bodyPr anchor="b">
            <a:normAutofit/>
          </a:bodyPr>
          <a:lstStyle/>
          <a:p>
            <a:r>
              <a:rPr lang="en-US" sz="4400" dirty="0"/>
              <a:t>Love me more</a:t>
            </a:r>
          </a:p>
        </p:txBody>
      </p:sp>
      <p:cxnSp>
        <p:nvCxnSpPr>
          <p:cNvPr id="13" name="Straight Connector 12">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5D3DA6D-A7BF-5358-FD6A-FCAB9841C0DE}"/>
              </a:ext>
            </a:extLst>
          </p:cNvPr>
          <p:cNvSpPr>
            <a:spLocks noGrp="1"/>
          </p:cNvSpPr>
          <p:nvPr>
            <p:ph idx="1"/>
          </p:nvPr>
        </p:nvSpPr>
        <p:spPr>
          <a:xfrm>
            <a:off x="803776" y="2829330"/>
            <a:ext cx="6190412" cy="3344459"/>
          </a:xfrm>
        </p:spPr>
        <p:txBody>
          <a:bodyPr anchor="t">
            <a:normAutofit/>
          </a:bodyPr>
          <a:lstStyle/>
          <a:p>
            <a:r>
              <a:rPr lang="en-US" sz="1800" dirty="0"/>
              <a:t>Do you recall watching the Love me More video by Sam Smith in the Essentials of Self-love </a:t>
            </a:r>
            <a:r>
              <a:rPr lang="en-US" sz="1800" dirty="0" err="1"/>
              <a:t>eModule</a:t>
            </a:r>
            <a:r>
              <a:rPr lang="en-US" sz="1800" dirty="0"/>
              <a:t>? </a:t>
            </a:r>
          </a:p>
          <a:p>
            <a:r>
              <a:rPr lang="en-US" sz="1800" dirty="0"/>
              <a:t>Share with the class your first reaction about the video. </a:t>
            </a:r>
          </a:p>
          <a:p>
            <a:r>
              <a:rPr lang="en-US" sz="1800" dirty="0"/>
              <a:t>What did you notice about yourself after watching and listening to “Love Me More”.</a:t>
            </a:r>
          </a:p>
          <a:p>
            <a:r>
              <a:rPr lang="en-US" sz="1800" dirty="0"/>
              <a:t>Let’s watch the Love me more video again. However, this time pay attention to how you react now to the video message. </a:t>
            </a:r>
          </a:p>
          <a:p>
            <a:r>
              <a:rPr lang="en-US" sz="1800" dirty="0"/>
              <a:t>You will have 3:48 to watch this video. </a:t>
            </a:r>
          </a:p>
          <a:p>
            <a:endParaRPr lang="en-US" sz="1800" dirty="0"/>
          </a:p>
          <a:p>
            <a:endParaRPr lang="en-US" sz="1800" dirty="0"/>
          </a:p>
        </p:txBody>
      </p:sp>
      <p:pic>
        <p:nvPicPr>
          <p:cNvPr id="6" name="Graphic 5" descr="Video camera with solid fill">
            <a:extLst>
              <a:ext uri="{FF2B5EF4-FFF2-40B4-BE49-F238E27FC236}">
                <a16:creationId xmlns:a16="http://schemas.microsoft.com/office/drawing/2014/main" id="{8FB894F6-4D1D-04F1-262E-2FE327ED59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2653" y="1980885"/>
            <a:ext cx="3548404" cy="3548404"/>
          </a:xfrm>
          <a:prstGeom prst="rect">
            <a:avLst/>
          </a:prstGeom>
        </p:spPr>
      </p:pic>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5B3E1746-8EFF-346C-FBC8-11F1B00FC115}"/>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9</a:t>
            </a:fld>
            <a:endParaRPr lang="en-US">
              <a:solidFill>
                <a:schemeClr val="accent2"/>
              </a:solidFill>
            </a:endParaRPr>
          </a:p>
        </p:txBody>
      </p:sp>
    </p:spTree>
    <p:extLst>
      <p:ext uri="{BB962C8B-B14F-4D97-AF65-F5344CB8AC3E}">
        <p14:creationId xmlns:p14="http://schemas.microsoft.com/office/powerpoint/2010/main" val="142777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4">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0" name="Content Placeholder 11">
            <a:extLst>
              <a:ext uri="{FF2B5EF4-FFF2-40B4-BE49-F238E27FC236}">
                <a16:creationId xmlns:a16="http://schemas.microsoft.com/office/drawing/2014/main" id="{44DFFA49-41E7-3AB7-882F-7C88433C1FF2}"/>
              </a:ext>
            </a:extLst>
          </p:cNvPr>
          <p:cNvSpPr>
            <a:spLocks noGrp="1"/>
          </p:cNvSpPr>
          <p:nvPr>
            <p:ph idx="1"/>
          </p:nvPr>
        </p:nvSpPr>
        <p:spPr>
          <a:xfrm>
            <a:off x="803776" y="2829330"/>
            <a:ext cx="6190412" cy="3344459"/>
          </a:xfrm>
        </p:spPr>
        <p:txBody>
          <a:bodyPr anchor="t">
            <a:normAutofit/>
          </a:bodyPr>
          <a:lstStyle/>
          <a:p>
            <a:r>
              <a:rPr lang="en-US" sz="1800" dirty="0"/>
              <a:t>Click on the link in the chat to watch Love Me More by Sam Smith</a:t>
            </a:r>
          </a:p>
          <a:p>
            <a:r>
              <a:rPr lang="en-US" sz="1800" dirty="0">
                <a:hlinkClick r:id="rId3"/>
              </a:rPr>
              <a:t>https://youtu.be/H1hDzq98WIY</a:t>
            </a:r>
            <a:endParaRPr lang="en-US" sz="1800" dirty="0"/>
          </a:p>
          <a:p>
            <a:endParaRPr lang="en-US" sz="1800" dirty="0"/>
          </a:p>
        </p:txBody>
      </p:sp>
      <p:pic>
        <p:nvPicPr>
          <p:cNvPr id="8" name="Content Placeholder 7" descr="A person sitting in a chair&#10;&#10;Description automatically generated with medium confidence">
            <a:extLst>
              <a:ext uri="{FF2B5EF4-FFF2-40B4-BE49-F238E27FC236}">
                <a16:creationId xmlns:a16="http://schemas.microsoft.com/office/drawing/2014/main" id="{0593FEB8-1E26-9196-414E-E79DA1C587E0}"/>
              </a:ext>
            </a:extLst>
          </p:cNvPr>
          <p:cNvPicPr>
            <a:picLocks noChangeAspect="1"/>
          </p:cNvPicPr>
          <p:nvPr/>
        </p:nvPicPr>
        <p:blipFill rotWithShape="1">
          <a:blip r:embed="rId4"/>
          <a:srcRect l="23249" r="20500"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1"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2"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D5DA2844-9451-28ED-CDEE-BF1770D52BF4}"/>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10</a:t>
            </a:fld>
            <a:endParaRPr lang="en-US">
              <a:solidFill>
                <a:schemeClr val="accent2"/>
              </a:solidFill>
            </a:endParaRPr>
          </a:p>
        </p:txBody>
      </p:sp>
    </p:spTree>
    <p:extLst>
      <p:ext uri="{BB962C8B-B14F-4D97-AF65-F5344CB8AC3E}">
        <p14:creationId xmlns:p14="http://schemas.microsoft.com/office/powerpoint/2010/main" val="3315617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F43AA0-7D1B-728C-7C36-D6EDAF045B83}"/>
              </a:ext>
            </a:extLst>
          </p:cNvPr>
          <p:cNvSpPr>
            <a:spLocks noGrp="1"/>
          </p:cNvSpPr>
          <p:nvPr>
            <p:ph type="title"/>
          </p:nvPr>
        </p:nvSpPr>
        <p:spPr>
          <a:xfrm>
            <a:off x="803776" y="1336390"/>
            <a:ext cx="6190412" cy="1182927"/>
          </a:xfrm>
        </p:spPr>
        <p:txBody>
          <a:bodyPr anchor="b">
            <a:normAutofit/>
          </a:bodyPr>
          <a:lstStyle/>
          <a:p>
            <a:r>
              <a:rPr lang="en-US" sz="3800" dirty="0"/>
              <a:t>Love me more video review</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5D3DA6D-A7BF-5358-FD6A-FCAB9841C0DE}"/>
              </a:ext>
            </a:extLst>
          </p:cNvPr>
          <p:cNvSpPr>
            <a:spLocks noGrp="1"/>
          </p:cNvSpPr>
          <p:nvPr>
            <p:ph idx="1"/>
          </p:nvPr>
        </p:nvSpPr>
        <p:spPr>
          <a:xfrm>
            <a:off x="803776" y="2829330"/>
            <a:ext cx="6190412" cy="3344459"/>
          </a:xfrm>
        </p:spPr>
        <p:txBody>
          <a:bodyPr anchor="t">
            <a:normAutofit/>
          </a:bodyPr>
          <a:lstStyle/>
          <a:p>
            <a:r>
              <a:rPr lang="en-US" sz="1800" dirty="0"/>
              <a:t>Share with the class your reaction now about the video. </a:t>
            </a:r>
          </a:p>
          <a:p>
            <a:r>
              <a:rPr lang="en-US" sz="1800" dirty="0"/>
              <a:t>Did you notice a change in how you viewed the video or yourself?</a:t>
            </a:r>
          </a:p>
          <a:p>
            <a:r>
              <a:rPr lang="en-US" sz="1800" dirty="0"/>
              <a:t>Class did you see any changes in you classmates first responds compared to their new response? </a:t>
            </a:r>
          </a:p>
          <a:p>
            <a:pPr marL="0" indent="0">
              <a:buNone/>
            </a:pPr>
            <a:endParaRPr lang="en-US" sz="1800" dirty="0"/>
          </a:p>
          <a:p>
            <a:endParaRPr lang="en-US" sz="1800" dirty="0"/>
          </a:p>
        </p:txBody>
      </p:sp>
      <p:pic>
        <p:nvPicPr>
          <p:cNvPr id="6" name="Picture 5" descr="A picture containing typewriter&#10;&#10;Description automatically generated">
            <a:extLst>
              <a:ext uri="{FF2B5EF4-FFF2-40B4-BE49-F238E27FC236}">
                <a16:creationId xmlns:a16="http://schemas.microsoft.com/office/drawing/2014/main" id="{E97C9693-3B52-DDBC-55EC-584D37649F8C}"/>
              </a:ext>
            </a:extLst>
          </p:cNvPr>
          <p:cNvPicPr>
            <a:picLocks noChangeAspect="1"/>
          </p:cNvPicPr>
          <p:nvPr/>
        </p:nvPicPr>
        <p:blipFill rotWithShape="1">
          <a:blip r:embed="rId3"/>
          <a:srcRect l="9920" r="2333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5B3E1746-8EFF-346C-FBC8-11F1B00FC115}"/>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11</a:t>
            </a:fld>
            <a:endParaRPr lang="en-US">
              <a:solidFill>
                <a:schemeClr val="accent2"/>
              </a:solidFill>
            </a:endParaRPr>
          </a:p>
        </p:txBody>
      </p:sp>
    </p:spTree>
    <p:extLst>
      <p:ext uri="{BB962C8B-B14F-4D97-AF65-F5344CB8AC3E}">
        <p14:creationId xmlns:p14="http://schemas.microsoft.com/office/powerpoint/2010/main" val="3185069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39" name="Rectangle 3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couple of women posing for the camera&#10;&#10;Description automatically generated with medium confidence">
            <a:extLst>
              <a:ext uri="{FF2B5EF4-FFF2-40B4-BE49-F238E27FC236}">
                <a16:creationId xmlns:a16="http://schemas.microsoft.com/office/drawing/2014/main" id="{02C3CCAE-1171-9A38-D987-A718FF87D010}"/>
              </a:ext>
            </a:extLst>
          </p:cNvPr>
          <p:cNvPicPr>
            <a:picLocks noChangeAspect="1"/>
          </p:cNvPicPr>
          <p:nvPr/>
        </p:nvPicPr>
        <p:blipFill rotWithShape="1">
          <a:blip r:embed="rId3"/>
          <a:srcRect t="7706" b="7707"/>
          <a:stretch/>
        </p:blipFill>
        <p:spPr>
          <a:xfrm>
            <a:off x="20" y="10"/>
            <a:ext cx="12191980" cy="6857990"/>
          </a:xfrm>
          <a:prstGeom prst="rect">
            <a:avLst/>
          </a:prstGeom>
        </p:spPr>
      </p:pic>
      <p:sp>
        <p:nvSpPr>
          <p:cNvPr id="41" name="Rectangle 40">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E6180E-7020-86A2-E61D-41C68214C6D8}"/>
              </a:ext>
            </a:extLst>
          </p:cNvPr>
          <p:cNvSpPr>
            <a:spLocks noGrp="1"/>
          </p:cNvSpPr>
          <p:nvPr>
            <p:ph type="title"/>
          </p:nvPr>
        </p:nvSpPr>
        <p:spPr>
          <a:xfrm>
            <a:off x="391390" y="1901289"/>
            <a:ext cx="11409219" cy="2802219"/>
          </a:xfrm>
        </p:spPr>
        <p:txBody>
          <a:bodyPr vert="horz" lIns="91440" tIns="45720" rIns="91440" bIns="45720" rtlCol="0" anchor="b">
            <a:normAutofit/>
          </a:bodyPr>
          <a:lstStyle/>
          <a:p>
            <a:pPr algn="ctr"/>
            <a:r>
              <a:rPr lang="en-US" sz="4400" b="1" i="0" kern="1200" cap="all" baseline="0" dirty="0">
                <a:solidFill>
                  <a:schemeClr val="tx1"/>
                </a:solidFill>
                <a:latin typeface="+mj-lt"/>
                <a:ea typeface="+mj-ea"/>
                <a:cs typeface="+mj-cs"/>
              </a:rPr>
              <a:t>negative words</a:t>
            </a:r>
          </a:p>
        </p:txBody>
      </p:sp>
      <p:sp>
        <p:nvSpPr>
          <p:cNvPr id="23" name="Content Placeholder 22">
            <a:extLst>
              <a:ext uri="{FF2B5EF4-FFF2-40B4-BE49-F238E27FC236}">
                <a16:creationId xmlns:a16="http://schemas.microsoft.com/office/drawing/2014/main" id="{3A0CAE14-4249-6B72-1452-326ACBA4C449}"/>
              </a:ext>
            </a:extLst>
          </p:cNvPr>
          <p:cNvSpPr>
            <a:spLocks noGrp="1"/>
          </p:cNvSpPr>
          <p:nvPr>
            <p:ph idx="1"/>
          </p:nvPr>
        </p:nvSpPr>
        <p:spPr>
          <a:xfrm>
            <a:off x="541389" y="5049945"/>
            <a:ext cx="11475120" cy="1208141"/>
          </a:xfrm>
        </p:spPr>
        <p:txBody>
          <a:bodyPr vert="horz" lIns="91440" tIns="45720" rIns="91440" bIns="45720" rtlCol="0">
            <a:normAutofit/>
          </a:bodyPr>
          <a:lstStyle/>
          <a:p>
            <a:pPr marL="0" indent="0" algn="ctr">
              <a:buNone/>
            </a:pPr>
            <a:r>
              <a:rPr lang="en-US" sz="1800" kern="1200" dirty="0">
                <a:solidFill>
                  <a:schemeClr val="tx1"/>
                </a:solidFill>
                <a:latin typeface="+mn-lt"/>
                <a:ea typeface="+mn-ea"/>
                <a:cs typeface="+mn-cs"/>
              </a:rPr>
              <a:t>What are some ways negative self-talk affects your life?</a:t>
            </a:r>
          </a:p>
        </p:txBody>
      </p:sp>
      <p:sp>
        <p:nvSpPr>
          <p:cNvPr id="4" name="Slide Number Placeholder 3">
            <a:extLst>
              <a:ext uri="{FF2B5EF4-FFF2-40B4-BE49-F238E27FC236}">
                <a16:creationId xmlns:a16="http://schemas.microsoft.com/office/drawing/2014/main" id="{1674A2D2-539F-C3BE-1256-001E9CA8E6DA}"/>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12</a:t>
            </a:fld>
            <a:endParaRPr lang="en-US" dirty="0">
              <a:solidFill>
                <a:schemeClr val="tx1"/>
              </a:solidFill>
            </a:endParaRPr>
          </a:p>
        </p:txBody>
      </p:sp>
    </p:spTree>
    <p:extLst>
      <p:ext uri="{BB962C8B-B14F-4D97-AF65-F5344CB8AC3E}">
        <p14:creationId xmlns:p14="http://schemas.microsoft.com/office/powerpoint/2010/main" val="6316115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E6180E-7020-86A2-E61D-41C68214C6D8}"/>
              </a:ext>
            </a:extLst>
          </p:cNvPr>
          <p:cNvSpPr>
            <a:spLocks noGrp="1"/>
          </p:cNvSpPr>
          <p:nvPr>
            <p:ph type="title"/>
          </p:nvPr>
        </p:nvSpPr>
        <p:spPr>
          <a:xfrm>
            <a:off x="1007390" y="381935"/>
            <a:ext cx="6261315" cy="2344840"/>
          </a:xfrm>
        </p:spPr>
        <p:txBody>
          <a:bodyPr anchor="b">
            <a:normAutofit/>
          </a:bodyPr>
          <a:lstStyle/>
          <a:p>
            <a:r>
              <a:rPr lang="en-US" sz="4400" dirty="0"/>
              <a:t>Removing negative thoughts</a:t>
            </a:r>
          </a:p>
        </p:txBody>
      </p:sp>
      <p:cxnSp>
        <p:nvCxnSpPr>
          <p:cNvPr id="13"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7170F96-AAD2-CE5B-980D-273143477882}"/>
              </a:ext>
            </a:extLst>
          </p:cNvPr>
          <p:cNvSpPr>
            <a:spLocks noGrp="1"/>
          </p:cNvSpPr>
          <p:nvPr>
            <p:ph idx="1"/>
          </p:nvPr>
        </p:nvSpPr>
        <p:spPr>
          <a:xfrm>
            <a:off x="1188069" y="3175552"/>
            <a:ext cx="5366041" cy="2809114"/>
          </a:xfrm>
        </p:spPr>
        <p:txBody>
          <a:bodyPr anchor="t">
            <a:normAutofit/>
          </a:bodyPr>
          <a:lstStyle/>
          <a:p>
            <a:r>
              <a:rPr lang="en-US" sz="1800" dirty="0"/>
              <a:t>Being aware of negative thoughts</a:t>
            </a:r>
          </a:p>
          <a:p>
            <a:r>
              <a:rPr lang="en-US" sz="1800" dirty="0"/>
              <a:t>Accepting your flaws</a:t>
            </a:r>
          </a:p>
          <a:p>
            <a:r>
              <a:rPr lang="en-US" sz="1800" dirty="0"/>
              <a:t>Understanding your weakness </a:t>
            </a:r>
          </a:p>
          <a:p>
            <a:r>
              <a:rPr lang="en-US" sz="1800" dirty="0"/>
              <a:t>Knowing your strength</a:t>
            </a:r>
          </a:p>
          <a:p>
            <a:r>
              <a:rPr lang="en-US" sz="1800" dirty="0"/>
              <a:t>Replacing with positive words of self worth and power</a:t>
            </a:r>
          </a:p>
          <a:p>
            <a:r>
              <a:rPr lang="en-US" sz="1800" dirty="0"/>
              <a:t>Doing what you enjoy</a:t>
            </a:r>
          </a:p>
        </p:txBody>
      </p:sp>
      <p:pic>
        <p:nvPicPr>
          <p:cNvPr id="6" name="Picture 5" descr="A sign on a window&#10;&#10;Description automatically generated with medium confidence">
            <a:extLst>
              <a:ext uri="{FF2B5EF4-FFF2-40B4-BE49-F238E27FC236}">
                <a16:creationId xmlns:a16="http://schemas.microsoft.com/office/drawing/2014/main" id="{38659404-0B0C-CFAD-D4F3-B494DF64F180}"/>
              </a:ext>
            </a:extLst>
          </p:cNvPr>
          <p:cNvPicPr>
            <a:picLocks noChangeAspect="1"/>
          </p:cNvPicPr>
          <p:nvPr/>
        </p:nvPicPr>
        <p:blipFill rotWithShape="1">
          <a:blip r:embed="rId3"/>
          <a:srcRect l="18614" r="14636"/>
          <a:stretch/>
        </p:blipFill>
        <p:spPr>
          <a:xfrm>
            <a:off x="7186482" y="1242528"/>
            <a:ext cx="4167318" cy="4167318"/>
          </a:xfrm>
          <a:custGeom>
            <a:avLst/>
            <a:gdLst/>
            <a:ahLst/>
            <a:cxnLst/>
            <a:rect l="l" t="t" r="r" b="b"/>
            <a:pathLst>
              <a:path w="2242226" h="2242226">
                <a:moveTo>
                  <a:pt x="1121113" y="0"/>
                </a:moveTo>
                <a:cubicBezTo>
                  <a:pt x="1740287" y="0"/>
                  <a:pt x="2242226" y="501939"/>
                  <a:pt x="2242226" y="1121113"/>
                </a:cubicBezTo>
                <a:cubicBezTo>
                  <a:pt x="2242226" y="1740287"/>
                  <a:pt x="1740287" y="2242226"/>
                  <a:pt x="1121113" y="2242226"/>
                </a:cubicBezTo>
                <a:cubicBezTo>
                  <a:pt x="501939" y="2242226"/>
                  <a:pt x="0" y="1740287"/>
                  <a:pt x="0" y="1121113"/>
                </a:cubicBezTo>
                <a:cubicBezTo>
                  <a:pt x="0" y="501939"/>
                  <a:pt x="501939" y="0"/>
                  <a:pt x="1121113"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1652" y="1106003"/>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4"/>
          </a:solidFill>
          <a:ln w="776"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44234" y="1388856"/>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4"/>
          </a:solidFill>
          <a:ln w="516" cap="flat">
            <a:noFill/>
            <a:prstDash val="solid"/>
            <a:miter/>
          </a:ln>
        </p:spPr>
        <p:txBody>
          <a:bodyPr rtlCol="0" anchor="ctr"/>
          <a:lstStyle/>
          <a:p>
            <a:endParaRPr lang="en-US"/>
          </a:p>
        </p:txBody>
      </p:sp>
      <p:sp>
        <p:nvSpPr>
          <p:cNvPr id="19"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6781" y="4876208"/>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4"/>
          </a:solidFill>
          <a:ln w="751"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1674A2D2-539F-C3BE-1256-001E9CA8E6DA}"/>
              </a:ext>
            </a:extLst>
          </p:cNvPr>
          <p:cNvSpPr>
            <a:spLocks noGrp="1"/>
          </p:cNvSpPr>
          <p:nvPr>
            <p:ph type="sldNum" sz="quarter" idx="12"/>
          </p:nvPr>
        </p:nvSpPr>
        <p:spPr>
          <a:xfrm>
            <a:off x="8610600" y="6393295"/>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13</a:t>
            </a:fld>
            <a:endParaRPr lang="en-US">
              <a:solidFill>
                <a:schemeClr val="accent2"/>
              </a:solidFill>
            </a:endParaRPr>
          </a:p>
        </p:txBody>
      </p:sp>
    </p:spTree>
    <p:extLst>
      <p:ext uri="{BB962C8B-B14F-4D97-AF65-F5344CB8AC3E}">
        <p14:creationId xmlns:p14="http://schemas.microsoft.com/office/powerpoint/2010/main" val="1305500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03775" y="1336390"/>
            <a:ext cx="6648189" cy="1182927"/>
          </a:xfrm>
        </p:spPr>
        <p:txBody>
          <a:bodyPr anchor="b">
            <a:noAutofit/>
          </a:bodyPr>
          <a:lstStyle/>
          <a:p>
            <a:r>
              <a:rPr lang="en-US" sz="4400" dirty="0"/>
              <a:t>Managing prioritizing yourself</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DBC7C9CC-B39A-278A-60A7-4B46C1B556D7}"/>
              </a:ext>
            </a:extLst>
          </p:cNvPr>
          <p:cNvSpPr>
            <a:spLocks noGrp="1"/>
          </p:cNvSpPr>
          <p:nvPr>
            <p:ph idx="1"/>
          </p:nvPr>
        </p:nvSpPr>
        <p:spPr>
          <a:xfrm>
            <a:off x="803776" y="2829330"/>
            <a:ext cx="6190412" cy="3344459"/>
          </a:xfrm>
        </p:spPr>
        <p:txBody>
          <a:bodyPr anchor="t">
            <a:normAutofit/>
          </a:bodyPr>
          <a:lstStyle/>
          <a:p>
            <a:r>
              <a:rPr lang="en-US" sz="1800" dirty="0"/>
              <a:t>Let’s think about a moment where you were bullied or made to do something you did not want to do. </a:t>
            </a:r>
          </a:p>
          <a:p>
            <a:r>
              <a:rPr lang="en-US" sz="1800" dirty="0"/>
              <a:t>How did that make you feel?</a:t>
            </a:r>
          </a:p>
          <a:p>
            <a:r>
              <a:rPr lang="en-US" sz="1800" dirty="0"/>
              <a:t>Did you have a choice in doing or not doing it?</a:t>
            </a:r>
          </a:p>
          <a:p>
            <a:r>
              <a:rPr lang="en-US" sz="1800" dirty="0"/>
              <a:t>Prioritizing yourself is putting you first. </a:t>
            </a:r>
          </a:p>
          <a:p>
            <a:r>
              <a:rPr lang="en-US" sz="1800" dirty="0"/>
              <a:t>Being in your control of yourself to say no. </a:t>
            </a:r>
          </a:p>
          <a:p>
            <a:r>
              <a:rPr lang="en-US" sz="1800" dirty="0"/>
              <a:t>Meeting your set goals for yourself without allowing others to take over your life with their plans. </a:t>
            </a:r>
          </a:p>
          <a:p>
            <a:r>
              <a:rPr lang="en-US" sz="1800" dirty="0"/>
              <a:t>Managing what you do or do not do within your day. </a:t>
            </a:r>
          </a:p>
          <a:p>
            <a:endParaRPr lang="en-US" sz="1800" dirty="0"/>
          </a:p>
          <a:p>
            <a:endParaRPr lang="en-US" sz="1800" dirty="0"/>
          </a:p>
          <a:p>
            <a:endParaRPr lang="en-US" sz="1800" dirty="0"/>
          </a:p>
          <a:p>
            <a:pPr marL="0" indent="0">
              <a:buNone/>
            </a:pPr>
            <a:endParaRPr lang="en-US" sz="1800" dirty="0"/>
          </a:p>
        </p:txBody>
      </p:sp>
      <p:pic>
        <p:nvPicPr>
          <p:cNvPr id="6" name="Content Placeholder 5" descr="A picture containing text&#10;&#10;Description automatically generated">
            <a:extLst>
              <a:ext uri="{FF2B5EF4-FFF2-40B4-BE49-F238E27FC236}">
                <a16:creationId xmlns:a16="http://schemas.microsoft.com/office/drawing/2014/main" id="{73CA68DC-6029-9A2D-4240-12ED4E941C22}"/>
              </a:ext>
            </a:extLst>
          </p:cNvPr>
          <p:cNvPicPr>
            <a:picLocks noChangeAspect="1"/>
          </p:cNvPicPr>
          <p:nvPr/>
        </p:nvPicPr>
        <p:blipFill rotWithShape="1">
          <a:blip r:embed="rId3"/>
          <a:srcRect t="12137" r="-3" b="7860"/>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14</a:t>
            </a:fld>
            <a:endParaRPr lang="en-US">
              <a:solidFill>
                <a:schemeClr val="accent2"/>
              </a:solidFill>
            </a:endParaRPr>
          </a:p>
        </p:txBody>
      </p:sp>
    </p:spTree>
    <p:extLst>
      <p:ext uri="{BB962C8B-B14F-4D97-AF65-F5344CB8AC3E}">
        <p14:creationId xmlns:p14="http://schemas.microsoft.com/office/powerpoint/2010/main" val="1152391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B95AF5-1104-C1ED-77A2-0F3E474678BE}"/>
              </a:ext>
            </a:extLst>
          </p:cNvPr>
          <p:cNvSpPr>
            <a:spLocks noGrp="1"/>
          </p:cNvSpPr>
          <p:nvPr>
            <p:ph type="title"/>
          </p:nvPr>
        </p:nvSpPr>
        <p:spPr>
          <a:xfrm>
            <a:off x="803776" y="1336390"/>
            <a:ext cx="6190412" cy="1182927"/>
          </a:xfrm>
        </p:spPr>
        <p:txBody>
          <a:bodyPr anchor="b">
            <a:noAutofit/>
          </a:bodyPr>
          <a:lstStyle/>
          <a:p>
            <a:r>
              <a:rPr lang="en-US" sz="4400" dirty="0"/>
              <a:t>Making the needed changes for you</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6ED0B0C-413E-85E2-4469-946A08C0E9BC}"/>
              </a:ext>
            </a:extLst>
          </p:cNvPr>
          <p:cNvSpPr>
            <a:spLocks noGrp="1"/>
          </p:cNvSpPr>
          <p:nvPr>
            <p:ph idx="1"/>
          </p:nvPr>
        </p:nvSpPr>
        <p:spPr>
          <a:xfrm>
            <a:off x="803776" y="2829330"/>
            <a:ext cx="6190412" cy="3344459"/>
          </a:xfrm>
        </p:spPr>
        <p:txBody>
          <a:bodyPr anchor="t">
            <a:normAutofit/>
          </a:bodyPr>
          <a:lstStyle/>
          <a:p>
            <a:r>
              <a:rPr lang="en-US" sz="1800" dirty="0"/>
              <a:t>Write down some ways you can show up for yourself?</a:t>
            </a:r>
          </a:p>
          <a:p>
            <a:r>
              <a:rPr lang="en-US" sz="1800" dirty="0"/>
              <a:t>Share with the class your ways of making yourself a priority?</a:t>
            </a:r>
          </a:p>
          <a:p>
            <a:r>
              <a:rPr lang="en-US" sz="1800" dirty="0"/>
              <a:t>What will you do differently if you're not able to meet your needs or want as planned?</a:t>
            </a:r>
          </a:p>
          <a:p>
            <a:r>
              <a:rPr lang="en-US" sz="1800" dirty="0"/>
              <a:t>This may happen because of a schedule issue or someone needing your time?</a:t>
            </a:r>
          </a:p>
          <a:p>
            <a:pPr marL="0" indent="0">
              <a:buNone/>
            </a:pPr>
            <a:endParaRPr lang="en-US" sz="1800" dirty="0"/>
          </a:p>
        </p:txBody>
      </p:sp>
      <p:pic>
        <p:nvPicPr>
          <p:cNvPr id="6" name="Picture 5" descr="A picture containing text, measuring stick">
            <a:extLst>
              <a:ext uri="{FF2B5EF4-FFF2-40B4-BE49-F238E27FC236}">
                <a16:creationId xmlns:a16="http://schemas.microsoft.com/office/drawing/2014/main" id="{4F1AF391-5081-B88E-50C7-CE6E2D8169A9}"/>
              </a:ext>
            </a:extLst>
          </p:cNvPr>
          <p:cNvPicPr>
            <a:picLocks noChangeAspect="1"/>
          </p:cNvPicPr>
          <p:nvPr/>
        </p:nvPicPr>
        <p:blipFill rotWithShape="1">
          <a:blip r:embed="rId3"/>
          <a:srcRect l="12110" r="12888" b="-3"/>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F4BF155B-D316-87BA-8202-498331CBBC9B}"/>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15</a:t>
            </a:fld>
            <a:endParaRPr lang="en-US">
              <a:solidFill>
                <a:schemeClr val="accent2"/>
              </a:solidFill>
            </a:endParaRPr>
          </a:p>
        </p:txBody>
      </p:sp>
    </p:spTree>
    <p:extLst>
      <p:ext uri="{BB962C8B-B14F-4D97-AF65-F5344CB8AC3E}">
        <p14:creationId xmlns:p14="http://schemas.microsoft.com/office/powerpoint/2010/main" val="2281500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0" y="10"/>
            <a:ext cx="12362482"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16</a:t>
            </a:fld>
            <a:endParaRPr lang="en-US">
              <a:solidFill>
                <a:schemeClr val="tx1"/>
              </a:solidFill>
            </a:endParaRPr>
          </a:p>
        </p:txBody>
      </p:sp>
    </p:spTree>
    <p:extLst>
      <p:ext uri="{BB962C8B-B14F-4D97-AF65-F5344CB8AC3E}">
        <p14:creationId xmlns:p14="http://schemas.microsoft.com/office/powerpoint/2010/main" val="2861782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822960" y="1463040"/>
            <a:ext cx="10001250" cy="2340864"/>
          </a:xfrm>
        </p:spPr>
        <p:txBody>
          <a:bodyPr>
            <a:normAutofit/>
          </a:bodyPr>
          <a:lstStyle/>
          <a:p>
            <a:pPr algn="r"/>
            <a:r>
              <a:rPr lang="en-US" sz="5400" dirty="0">
                <a:solidFill>
                  <a:schemeClr val="bg1"/>
                </a:solidFill>
              </a:rPr>
              <a:t>Connecting with others</a:t>
            </a:r>
          </a:p>
        </p:txBody>
      </p:sp>
    </p:spTree>
    <p:extLst>
      <p:ext uri="{BB962C8B-B14F-4D97-AF65-F5344CB8AC3E}">
        <p14:creationId xmlns:p14="http://schemas.microsoft.com/office/powerpoint/2010/main" val="579384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27A783-D3AD-B643-7EA7-7C278F7A53D3}"/>
              </a:ext>
            </a:extLst>
          </p:cNvPr>
          <p:cNvSpPr>
            <a:spLocks noGrp="1"/>
          </p:cNvSpPr>
          <p:nvPr>
            <p:ph type="title"/>
          </p:nvPr>
        </p:nvSpPr>
        <p:spPr>
          <a:xfrm>
            <a:off x="803776" y="1336390"/>
            <a:ext cx="6190412" cy="1182927"/>
          </a:xfrm>
        </p:spPr>
        <p:txBody>
          <a:bodyPr anchor="b">
            <a:noAutofit/>
          </a:bodyPr>
          <a:lstStyle/>
          <a:p>
            <a:r>
              <a:rPr lang="en-US" sz="4400" dirty="0">
                <a:effectLst/>
              </a:rPr>
              <a:t>Managing how others treat you</a:t>
            </a:r>
            <a:endParaRPr lang="en-US" sz="4400" dirty="0"/>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82B1684-E131-8189-D4CB-9645329C4B39}"/>
              </a:ext>
            </a:extLst>
          </p:cNvPr>
          <p:cNvSpPr>
            <a:spLocks noGrp="1"/>
          </p:cNvSpPr>
          <p:nvPr>
            <p:ph idx="1"/>
          </p:nvPr>
        </p:nvSpPr>
        <p:spPr>
          <a:xfrm>
            <a:off x="803776" y="2829330"/>
            <a:ext cx="6190412" cy="3344459"/>
          </a:xfrm>
        </p:spPr>
        <p:txBody>
          <a:bodyPr anchor="t">
            <a:normAutofit/>
          </a:bodyPr>
          <a:lstStyle/>
          <a:p>
            <a:r>
              <a:rPr lang="en-US" sz="1800" dirty="0">
                <a:effectLst/>
              </a:rPr>
              <a:t>What is Interpersonal Communication?</a:t>
            </a:r>
          </a:p>
          <a:p>
            <a:endParaRPr lang="en-US" sz="1800" dirty="0"/>
          </a:p>
          <a:p>
            <a:r>
              <a:rPr lang="en-US" sz="1800" dirty="0"/>
              <a:t>What are some examples of Interpersonal Communication?</a:t>
            </a:r>
          </a:p>
        </p:txBody>
      </p:sp>
      <p:pic>
        <p:nvPicPr>
          <p:cNvPr id="6" name="Picture 5" descr="A group of women sitting in a field of flowers&#10;&#10;Description automatically generated with medium confidence">
            <a:extLst>
              <a:ext uri="{FF2B5EF4-FFF2-40B4-BE49-F238E27FC236}">
                <a16:creationId xmlns:a16="http://schemas.microsoft.com/office/drawing/2014/main" id="{20BC70DF-6AC6-9AEB-5310-A0102E10B426}"/>
              </a:ext>
            </a:extLst>
          </p:cNvPr>
          <p:cNvPicPr>
            <a:picLocks noChangeAspect="1"/>
          </p:cNvPicPr>
          <p:nvPr/>
        </p:nvPicPr>
        <p:blipFill rotWithShape="1">
          <a:blip r:embed="rId3"/>
          <a:srcRect l="21681" r="11571"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4A6A8565-3A11-A570-7E4A-1D9CC7973018}"/>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18</a:t>
            </a:fld>
            <a:endParaRPr lang="en-US">
              <a:solidFill>
                <a:schemeClr val="accent2"/>
              </a:solidFill>
            </a:endParaRPr>
          </a:p>
        </p:txBody>
      </p:sp>
    </p:spTree>
    <p:extLst>
      <p:ext uri="{BB962C8B-B14F-4D97-AF65-F5344CB8AC3E}">
        <p14:creationId xmlns:p14="http://schemas.microsoft.com/office/powerpoint/2010/main" val="1350152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27A783-D3AD-B643-7EA7-7C278F7A53D3}"/>
              </a:ext>
            </a:extLst>
          </p:cNvPr>
          <p:cNvSpPr>
            <a:spLocks noGrp="1"/>
          </p:cNvSpPr>
          <p:nvPr>
            <p:ph type="title"/>
          </p:nvPr>
        </p:nvSpPr>
        <p:spPr>
          <a:xfrm>
            <a:off x="803776" y="1336390"/>
            <a:ext cx="6190412" cy="1182927"/>
          </a:xfrm>
        </p:spPr>
        <p:txBody>
          <a:bodyPr anchor="b">
            <a:normAutofit/>
          </a:bodyPr>
          <a:lstStyle/>
          <a:p>
            <a:r>
              <a:rPr lang="en-US" sz="4400" dirty="0">
                <a:effectLst/>
              </a:rPr>
              <a:t>Thousand words</a:t>
            </a:r>
            <a:endParaRPr lang="en-US" sz="4400" dirty="0"/>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82B1684-E131-8189-D4CB-9645329C4B39}"/>
              </a:ext>
            </a:extLst>
          </p:cNvPr>
          <p:cNvSpPr>
            <a:spLocks noGrp="1"/>
          </p:cNvSpPr>
          <p:nvPr>
            <p:ph idx="1"/>
          </p:nvPr>
        </p:nvSpPr>
        <p:spPr>
          <a:xfrm>
            <a:off x="803776" y="2829330"/>
            <a:ext cx="6190412" cy="3344459"/>
          </a:xfrm>
        </p:spPr>
        <p:txBody>
          <a:bodyPr anchor="t">
            <a:normAutofit/>
          </a:bodyPr>
          <a:lstStyle/>
          <a:p>
            <a:r>
              <a:rPr lang="en-US" sz="1800" dirty="0"/>
              <a:t>Interpersonal communication can be communicated in different ways. </a:t>
            </a:r>
          </a:p>
          <a:p>
            <a:r>
              <a:rPr lang="en-US" sz="1800" dirty="0"/>
              <a:t>Let's look at Thousands Words staring Eddie Murphy.  </a:t>
            </a:r>
          </a:p>
          <a:p>
            <a:r>
              <a:rPr lang="en-US" sz="1800" dirty="0"/>
              <a:t>Pay close attention to the different ways Eddie. Murphy communicated with those around him. </a:t>
            </a:r>
          </a:p>
          <a:p>
            <a:r>
              <a:rPr lang="en-US" sz="1800" dirty="0"/>
              <a:t>Click on the link in the chat.</a:t>
            </a:r>
          </a:p>
          <a:p>
            <a:r>
              <a:rPr lang="en-US" sz="1800" dirty="0">
                <a:hlinkClick r:id="rId3"/>
              </a:rPr>
              <a:t>https://youtu.be/8rX7fkDLEx0</a:t>
            </a:r>
            <a:endParaRPr lang="en-US" sz="1800" dirty="0"/>
          </a:p>
        </p:txBody>
      </p:sp>
      <p:pic>
        <p:nvPicPr>
          <p:cNvPr id="6" name="Picture 5">
            <a:extLst>
              <a:ext uri="{FF2B5EF4-FFF2-40B4-BE49-F238E27FC236}">
                <a16:creationId xmlns:a16="http://schemas.microsoft.com/office/drawing/2014/main" id="{20BC70DF-6AC6-9AEB-5310-A0102E10B426}"/>
              </a:ext>
            </a:extLst>
          </p:cNvPr>
          <p:cNvPicPr>
            <a:picLocks noChangeAspect="1"/>
          </p:cNvPicPr>
          <p:nvPr/>
        </p:nvPicPr>
        <p:blipFill>
          <a:blip r:embed="rId4"/>
          <a:srcRect l="16413" r="16413"/>
          <a:stretch/>
        </p:blipFill>
        <p:spPr>
          <a:xfrm>
            <a:off x="7610686" y="1612941"/>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4A6A8565-3A11-A570-7E4A-1D9CC7973018}"/>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19</a:t>
            </a:fld>
            <a:endParaRPr lang="en-US">
              <a:solidFill>
                <a:schemeClr val="accent2"/>
              </a:solidFill>
            </a:endParaRPr>
          </a:p>
        </p:txBody>
      </p:sp>
    </p:spTree>
    <p:extLst>
      <p:ext uri="{BB962C8B-B14F-4D97-AF65-F5344CB8AC3E}">
        <p14:creationId xmlns:p14="http://schemas.microsoft.com/office/powerpoint/2010/main" val="323957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C2BE58A-D580-FFE6-EBC9-F81B0BE0C22F}"/>
              </a:ext>
            </a:extLst>
          </p:cNvPr>
          <p:cNvSpPr>
            <a:spLocks noGrp="1"/>
          </p:cNvSpPr>
          <p:nvPr>
            <p:ph type="title"/>
          </p:nvPr>
        </p:nvSpPr>
        <p:spPr>
          <a:xfrm>
            <a:off x="803776" y="1336390"/>
            <a:ext cx="6190412" cy="1182927"/>
          </a:xfrm>
        </p:spPr>
        <p:txBody>
          <a:bodyPr anchor="b">
            <a:noAutofit/>
          </a:bodyPr>
          <a:lstStyle/>
          <a:p>
            <a:r>
              <a:rPr lang="en-US" sz="4400" dirty="0"/>
              <a:t>Thousand Words Review</a:t>
            </a:r>
          </a:p>
        </p:txBody>
      </p:sp>
      <p:cxnSp>
        <p:nvCxnSpPr>
          <p:cNvPr id="16"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5806A5E0-51E2-FF1D-1946-AC7DF9F4C17E}"/>
              </a:ext>
            </a:extLst>
          </p:cNvPr>
          <p:cNvSpPr>
            <a:spLocks noGrp="1"/>
          </p:cNvSpPr>
          <p:nvPr>
            <p:ph idx="1"/>
          </p:nvPr>
        </p:nvSpPr>
        <p:spPr>
          <a:xfrm>
            <a:off x="803776" y="2829330"/>
            <a:ext cx="6190412" cy="3344459"/>
          </a:xfrm>
        </p:spPr>
        <p:txBody>
          <a:bodyPr anchor="t">
            <a:normAutofit/>
          </a:bodyPr>
          <a:lstStyle/>
          <a:p>
            <a:r>
              <a:rPr lang="en-US" sz="1800" dirty="0"/>
              <a:t>What did you notice happening in the movie clip?</a:t>
            </a:r>
          </a:p>
          <a:p>
            <a:r>
              <a:rPr lang="en-US" sz="1800" dirty="0"/>
              <a:t>Share with the class what you notice. </a:t>
            </a:r>
          </a:p>
        </p:txBody>
      </p:sp>
      <p:pic>
        <p:nvPicPr>
          <p:cNvPr id="7" name="Content Placeholder 6" descr="A picture containing typewriter&#10;&#10;Description automatically generated">
            <a:extLst>
              <a:ext uri="{FF2B5EF4-FFF2-40B4-BE49-F238E27FC236}">
                <a16:creationId xmlns:a16="http://schemas.microsoft.com/office/drawing/2014/main" id="{5392906C-EF18-B139-EE50-810A9680D290}"/>
              </a:ext>
            </a:extLst>
          </p:cNvPr>
          <p:cNvPicPr>
            <a:picLocks noChangeAspect="1"/>
          </p:cNvPicPr>
          <p:nvPr/>
        </p:nvPicPr>
        <p:blipFill rotWithShape="1">
          <a:blip r:embed="rId3"/>
          <a:srcRect l="9920" r="2333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8"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20"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C28A13DE-40F5-AA5C-939D-A71ADDF9DCED}"/>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20</a:t>
            </a:fld>
            <a:endParaRPr lang="en-US">
              <a:solidFill>
                <a:schemeClr val="accent2"/>
              </a:solidFill>
            </a:endParaRPr>
          </a:p>
        </p:txBody>
      </p:sp>
    </p:spTree>
    <p:extLst>
      <p:ext uri="{BB962C8B-B14F-4D97-AF65-F5344CB8AC3E}">
        <p14:creationId xmlns:p14="http://schemas.microsoft.com/office/powerpoint/2010/main" val="500951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30C0765-5A38-4A34-880C-9CC4C2E14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E6180E-7020-86A2-E61D-41C68214C6D8}"/>
              </a:ext>
            </a:extLst>
          </p:cNvPr>
          <p:cNvSpPr>
            <a:spLocks noGrp="1"/>
          </p:cNvSpPr>
          <p:nvPr>
            <p:ph type="title"/>
          </p:nvPr>
        </p:nvSpPr>
        <p:spPr>
          <a:xfrm>
            <a:off x="646103" y="381935"/>
            <a:ext cx="5908006" cy="2344840"/>
          </a:xfrm>
        </p:spPr>
        <p:txBody>
          <a:bodyPr anchor="b">
            <a:normAutofit/>
          </a:bodyPr>
          <a:lstStyle/>
          <a:p>
            <a:r>
              <a:rPr lang="en-US" dirty="0"/>
              <a:t>Connection</a:t>
            </a:r>
          </a:p>
        </p:txBody>
      </p:sp>
      <p:sp>
        <p:nvSpPr>
          <p:cNvPr id="15" name="Graphic 15">
            <a:extLst>
              <a:ext uri="{FF2B5EF4-FFF2-40B4-BE49-F238E27FC236}">
                <a16:creationId xmlns:a16="http://schemas.microsoft.com/office/drawing/2014/main" id="{B7DA268A-F88C-4936-8401-97C8C9861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3023" y="133796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0" name="Content Placeholder 9">
            <a:extLst>
              <a:ext uri="{FF2B5EF4-FFF2-40B4-BE49-F238E27FC236}">
                <a16:creationId xmlns:a16="http://schemas.microsoft.com/office/drawing/2014/main" id="{601B5D5B-367A-BD5C-D8F1-EE5474157059}"/>
              </a:ext>
            </a:extLst>
          </p:cNvPr>
          <p:cNvSpPr>
            <a:spLocks noGrp="1"/>
          </p:cNvSpPr>
          <p:nvPr>
            <p:ph idx="1"/>
          </p:nvPr>
        </p:nvSpPr>
        <p:spPr>
          <a:xfrm>
            <a:off x="646103" y="2726775"/>
            <a:ext cx="5908007" cy="2888627"/>
          </a:xfrm>
        </p:spPr>
        <p:txBody>
          <a:bodyPr anchor="t">
            <a:normAutofit/>
          </a:bodyPr>
          <a:lstStyle/>
          <a:p>
            <a:endParaRPr lang="en-US" sz="1800" dirty="0"/>
          </a:p>
          <a:p>
            <a:r>
              <a:rPr lang="en-US" sz="1800" dirty="0"/>
              <a:t>Connection and building relationships with others is equally important to personal development. </a:t>
            </a:r>
          </a:p>
          <a:p>
            <a:r>
              <a:rPr lang="en-US" sz="1800" dirty="0"/>
              <a:t>Our connection with others helps us to grow, gain an understanding of the world around us and our environment. </a:t>
            </a:r>
          </a:p>
          <a:p>
            <a:r>
              <a:rPr lang="en-US" sz="1800" dirty="0"/>
              <a:t>Share with the class, what your current relationship with others say about your connection to others.</a:t>
            </a:r>
          </a:p>
          <a:p>
            <a:endParaRPr lang="en-US" sz="1800" dirty="0"/>
          </a:p>
        </p:txBody>
      </p:sp>
      <p:pic>
        <p:nvPicPr>
          <p:cNvPr id="6" name="Content Placeholder 5" descr="A group of people standing together outside&#10;&#10;Description automatically generated with low confidence">
            <a:extLst>
              <a:ext uri="{FF2B5EF4-FFF2-40B4-BE49-F238E27FC236}">
                <a16:creationId xmlns:a16="http://schemas.microsoft.com/office/drawing/2014/main" id="{848F0DE5-0C7E-B726-9AE5-0534EEEC7642}"/>
              </a:ext>
            </a:extLst>
          </p:cNvPr>
          <p:cNvPicPr>
            <a:picLocks noChangeAspect="1"/>
          </p:cNvPicPr>
          <p:nvPr/>
        </p:nvPicPr>
        <p:blipFill rotWithShape="1">
          <a:blip r:embed="rId3"/>
          <a:srcRect l="18142" r="15110" b="2"/>
          <a:stretch/>
        </p:blipFill>
        <p:spPr>
          <a:xfrm>
            <a:off x="6974603" y="1484755"/>
            <a:ext cx="4002501" cy="4002501"/>
          </a:xfrm>
          <a:custGeom>
            <a:avLst/>
            <a:gdLst/>
            <a:ahLst/>
            <a:cxnLst/>
            <a:rect l="l" t="t" r="r" b="b"/>
            <a:pathLst>
              <a:path w="2509736" h="2509736">
                <a:moveTo>
                  <a:pt x="1254868" y="0"/>
                </a:moveTo>
                <a:cubicBezTo>
                  <a:pt x="1947912" y="0"/>
                  <a:pt x="2509736" y="561824"/>
                  <a:pt x="2509736" y="1254868"/>
                </a:cubicBezTo>
                <a:cubicBezTo>
                  <a:pt x="2509736" y="1947912"/>
                  <a:pt x="1947912" y="2509736"/>
                  <a:pt x="1254868" y="2509736"/>
                </a:cubicBezTo>
                <a:cubicBezTo>
                  <a:pt x="561824" y="2509736"/>
                  <a:pt x="0" y="1947912"/>
                  <a:pt x="0" y="1254868"/>
                </a:cubicBezTo>
                <a:cubicBezTo>
                  <a:pt x="0" y="561824"/>
                  <a:pt x="561824" y="0"/>
                  <a:pt x="1254868" y="0"/>
                </a:cubicBezTo>
                <a:close/>
              </a:path>
            </a:pathLst>
          </a:custGeom>
        </p:spPr>
      </p:pic>
      <p:sp>
        <p:nvSpPr>
          <p:cNvPr id="17" name="Graphic 14">
            <a:extLst>
              <a:ext uri="{FF2B5EF4-FFF2-40B4-BE49-F238E27FC236}">
                <a16:creationId xmlns:a16="http://schemas.microsoft.com/office/drawing/2014/main" id="{2E48EAB8-CD1C-4BF5-A92C-BA11919E6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1803" y="156726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9" name="Graphic 16">
            <a:extLst>
              <a:ext uri="{FF2B5EF4-FFF2-40B4-BE49-F238E27FC236}">
                <a16:creationId xmlns:a16="http://schemas.microsoft.com/office/drawing/2014/main" id="{F66F957D-AE64-4187-90D7-B24F1CC27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67483" y="208240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1674A2D2-539F-C3BE-1256-001E9CA8E6DA}"/>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21</a:t>
            </a:fld>
            <a:endParaRPr lang="en-US">
              <a:solidFill>
                <a:schemeClr val="accent2"/>
              </a:solidFill>
            </a:endParaRPr>
          </a:p>
        </p:txBody>
      </p:sp>
      <p:cxnSp>
        <p:nvCxnSpPr>
          <p:cNvPr id="21" name="Straight Connector 2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0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464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E6180E-7020-86A2-E61D-41C68214C6D8}"/>
              </a:ext>
            </a:extLst>
          </p:cNvPr>
          <p:cNvSpPr>
            <a:spLocks noGrp="1"/>
          </p:cNvSpPr>
          <p:nvPr>
            <p:ph type="title"/>
          </p:nvPr>
        </p:nvSpPr>
        <p:spPr>
          <a:xfrm>
            <a:off x="803776" y="1336390"/>
            <a:ext cx="6190412" cy="1182927"/>
          </a:xfrm>
        </p:spPr>
        <p:txBody>
          <a:bodyPr anchor="b">
            <a:normAutofit/>
          </a:bodyPr>
          <a:lstStyle/>
          <a:p>
            <a:r>
              <a:rPr lang="en-US" sz="4400" dirty="0"/>
              <a:t>Connection</a:t>
            </a:r>
          </a:p>
        </p:txBody>
      </p:sp>
      <p:cxnSp>
        <p:nvCxnSpPr>
          <p:cNvPr id="28"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601B5D5B-367A-BD5C-D8F1-EE5474157059}"/>
              </a:ext>
            </a:extLst>
          </p:cNvPr>
          <p:cNvSpPr>
            <a:spLocks noGrp="1"/>
          </p:cNvSpPr>
          <p:nvPr>
            <p:ph idx="1"/>
          </p:nvPr>
        </p:nvSpPr>
        <p:spPr>
          <a:xfrm>
            <a:off x="803776" y="2829330"/>
            <a:ext cx="6190412" cy="3344459"/>
          </a:xfrm>
        </p:spPr>
        <p:txBody>
          <a:bodyPr anchor="t">
            <a:normAutofit/>
          </a:bodyPr>
          <a:lstStyle/>
          <a:p>
            <a:r>
              <a:rPr lang="en-US" sz="1800" dirty="0"/>
              <a:t>Teach others how you want to be treated by your action. </a:t>
            </a:r>
          </a:p>
          <a:p>
            <a:r>
              <a:rPr lang="en-US" sz="1800" dirty="0"/>
              <a:t>Speak up and or remove any negative vibe from your friendship with others. </a:t>
            </a:r>
          </a:p>
          <a:p>
            <a:r>
              <a:rPr lang="en-US" sz="1800" dirty="0"/>
              <a:t>Pay attention to how others make you feel when you are in their presence. </a:t>
            </a:r>
          </a:p>
          <a:p>
            <a:endParaRPr lang="en-US" sz="1800" dirty="0"/>
          </a:p>
        </p:txBody>
      </p:sp>
      <p:pic>
        <p:nvPicPr>
          <p:cNvPr id="5" name="Picture 4" descr="A picture containing building, outdoor, ground, person&#10;&#10;Description automatically generated">
            <a:extLst>
              <a:ext uri="{FF2B5EF4-FFF2-40B4-BE49-F238E27FC236}">
                <a16:creationId xmlns:a16="http://schemas.microsoft.com/office/drawing/2014/main" id="{DE6A7C60-63E3-DF8C-DF07-A4D8E75ABF24}"/>
              </a:ext>
            </a:extLst>
          </p:cNvPr>
          <p:cNvPicPr>
            <a:picLocks noChangeAspect="1"/>
          </p:cNvPicPr>
          <p:nvPr/>
        </p:nvPicPr>
        <p:blipFill rotWithShape="1">
          <a:blip r:embed="rId3"/>
          <a:srcRect l="12516" r="31233"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2"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1674A2D2-539F-C3BE-1256-001E9CA8E6DA}"/>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22</a:t>
            </a:fld>
            <a:endParaRPr lang="en-US">
              <a:solidFill>
                <a:schemeClr val="accent2"/>
              </a:solidFill>
            </a:endParaRPr>
          </a:p>
        </p:txBody>
      </p:sp>
    </p:spTree>
    <p:extLst>
      <p:ext uri="{BB962C8B-B14F-4D97-AF65-F5344CB8AC3E}">
        <p14:creationId xmlns:p14="http://schemas.microsoft.com/office/powerpoint/2010/main" val="1642055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23</a:t>
            </a:fld>
            <a:endParaRPr lang="en-US">
              <a:solidFill>
                <a:schemeClr val="tx1"/>
              </a:solidFill>
            </a:endParaRPr>
          </a:p>
        </p:txBody>
      </p:sp>
    </p:spTree>
    <p:extLst>
      <p:ext uri="{BB962C8B-B14F-4D97-AF65-F5344CB8AC3E}">
        <p14:creationId xmlns:p14="http://schemas.microsoft.com/office/powerpoint/2010/main" val="3279113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822960" y="1463040"/>
            <a:ext cx="10107310" cy="2340864"/>
          </a:xfrm>
        </p:spPr>
        <p:txBody>
          <a:bodyPr>
            <a:normAutofit/>
          </a:bodyPr>
          <a:lstStyle/>
          <a:p>
            <a:pPr algn="r"/>
            <a:r>
              <a:rPr lang="en-US" sz="5400" dirty="0">
                <a:solidFill>
                  <a:schemeClr val="bg1"/>
                </a:solidFill>
              </a:rPr>
              <a:t>Discernment of behavior</a:t>
            </a:r>
          </a:p>
        </p:txBody>
      </p:sp>
    </p:spTree>
    <p:extLst>
      <p:ext uri="{BB962C8B-B14F-4D97-AF65-F5344CB8AC3E}">
        <p14:creationId xmlns:p14="http://schemas.microsoft.com/office/powerpoint/2010/main" val="625734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E6180E-7020-86A2-E61D-41C68214C6D8}"/>
              </a:ext>
            </a:extLst>
          </p:cNvPr>
          <p:cNvSpPr>
            <a:spLocks noGrp="1"/>
          </p:cNvSpPr>
          <p:nvPr>
            <p:ph type="title"/>
          </p:nvPr>
        </p:nvSpPr>
        <p:spPr>
          <a:xfrm>
            <a:off x="803776" y="1336390"/>
            <a:ext cx="6190412" cy="1182927"/>
          </a:xfrm>
        </p:spPr>
        <p:txBody>
          <a:bodyPr anchor="b">
            <a:normAutofit/>
          </a:bodyPr>
          <a:lstStyle/>
          <a:p>
            <a:r>
              <a:rPr lang="en-US" sz="4400" dirty="0"/>
              <a:t>Discernment video</a:t>
            </a:r>
          </a:p>
        </p:txBody>
      </p:sp>
      <p:cxnSp>
        <p:nvCxnSpPr>
          <p:cNvPr id="28"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601B5D5B-367A-BD5C-D8F1-EE5474157059}"/>
              </a:ext>
            </a:extLst>
          </p:cNvPr>
          <p:cNvSpPr>
            <a:spLocks noGrp="1"/>
          </p:cNvSpPr>
          <p:nvPr>
            <p:ph idx="1"/>
          </p:nvPr>
        </p:nvSpPr>
        <p:spPr>
          <a:xfrm>
            <a:off x="803776" y="2829330"/>
            <a:ext cx="6190412" cy="3344459"/>
          </a:xfrm>
        </p:spPr>
        <p:txBody>
          <a:bodyPr anchor="t">
            <a:normAutofit/>
          </a:bodyPr>
          <a:lstStyle/>
          <a:p>
            <a:endParaRPr lang="en-US" sz="1800" u="sng" dirty="0">
              <a:solidFill>
                <a:srgbClr val="0000FF"/>
              </a:solidFill>
              <a:effectLst/>
              <a:latin typeface="Open Sans" panose="020B0606030504020204" pitchFamily="34" charset="0"/>
              <a:ea typeface="Cambria" panose="02040503050406030204" pitchFamily="18" charset="0"/>
              <a:cs typeface="Times New Roman" panose="02020603050405020304" pitchFamily="18" charset="0"/>
              <a:hlinkClick r:id="rId3"/>
            </a:endParaRPr>
          </a:p>
          <a:p>
            <a:r>
              <a:rPr lang="en-US" sz="1800" dirty="0"/>
              <a:t>Let’s watch a video about discernment </a:t>
            </a:r>
          </a:p>
          <a:p>
            <a:r>
              <a:rPr lang="en-US" sz="1800" dirty="0"/>
              <a:t>Pay attention to the message on how to use discernment. </a:t>
            </a:r>
          </a:p>
          <a:p>
            <a:r>
              <a:rPr lang="en-US" sz="1800" dirty="0"/>
              <a:t>Click on the link in the chat to view the video.</a:t>
            </a:r>
          </a:p>
          <a:p>
            <a:r>
              <a:rPr lang="en-US" sz="1800" dirty="0">
                <a:hlinkClick r:id="rId4"/>
              </a:rPr>
              <a:t>https://youtu.be/gj0hYeObwoU?si=ERXd8D4i15R9z1SO</a:t>
            </a:r>
            <a:endParaRPr lang="en-US" sz="1800" dirty="0"/>
          </a:p>
          <a:p>
            <a:pPr marL="0" indent="0">
              <a:buNone/>
            </a:pPr>
            <a:endParaRPr lang="en-US" sz="1800" dirty="0"/>
          </a:p>
          <a:p>
            <a:pPr marL="0" indent="0">
              <a:buNone/>
            </a:pPr>
            <a:endParaRPr lang="en-US" sz="1800" dirty="0"/>
          </a:p>
          <a:p>
            <a:pPr marL="0" indent="0">
              <a:buNone/>
            </a:pPr>
            <a:endParaRPr lang="en-US" sz="1800" dirty="0"/>
          </a:p>
          <a:p>
            <a:endParaRPr lang="en-US" sz="1800" u="sng" dirty="0">
              <a:solidFill>
                <a:srgbClr val="0000FF"/>
              </a:solidFill>
              <a:latin typeface="Open Sans" panose="020B0606030504020204" pitchFamily="34" charset="0"/>
              <a:ea typeface="Cambria" panose="02040503050406030204" pitchFamily="18" charset="0"/>
              <a:cs typeface="Times New Roman" panose="02020603050405020304" pitchFamily="18" charset="0"/>
              <a:hlinkClick r:id="rId3"/>
            </a:endParaRPr>
          </a:p>
          <a:p>
            <a:endParaRPr lang="en-US" sz="1800" u="sng" dirty="0">
              <a:solidFill>
                <a:srgbClr val="0000FF"/>
              </a:solidFill>
              <a:effectLst/>
              <a:latin typeface="Open Sans" panose="020B0606030504020204" pitchFamily="34" charset="0"/>
              <a:ea typeface="Cambria" panose="02040503050406030204" pitchFamily="18" charset="0"/>
              <a:cs typeface="Times New Roman" panose="02020603050405020304" pitchFamily="18" charset="0"/>
              <a:hlinkClick r:id="rId3"/>
            </a:endParaRPr>
          </a:p>
          <a:p>
            <a:endParaRPr lang="en-US" sz="1800" dirty="0"/>
          </a:p>
        </p:txBody>
      </p:sp>
      <p:pic>
        <p:nvPicPr>
          <p:cNvPr id="5" name="Picture 4">
            <a:extLst>
              <a:ext uri="{FF2B5EF4-FFF2-40B4-BE49-F238E27FC236}">
                <a16:creationId xmlns:a16="http://schemas.microsoft.com/office/drawing/2014/main" id="{DE6A7C60-63E3-DF8C-DF07-A4D8E75ABF24}"/>
              </a:ext>
            </a:extLst>
          </p:cNvPr>
          <p:cNvPicPr>
            <a:picLocks noChangeAspect="1"/>
          </p:cNvPicPr>
          <p:nvPr/>
        </p:nvPicPr>
        <p:blipFill>
          <a:blip r:embed="rId5"/>
          <a:srcRect l="21875" r="21875"/>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2"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1674A2D2-539F-C3BE-1256-001E9CA8E6DA}"/>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25</a:t>
            </a:fld>
            <a:endParaRPr lang="en-US">
              <a:solidFill>
                <a:schemeClr val="accent2"/>
              </a:solidFill>
            </a:endParaRPr>
          </a:p>
        </p:txBody>
      </p:sp>
    </p:spTree>
    <p:extLst>
      <p:ext uri="{BB962C8B-B14F-4D97-AF65-F5344CB8AC3E}">
        <p14:creationId xmlns:p14="http://schemas.microsoft.com/office/powerpoint/2010/main" val="4249156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E6180E-7020-86A2-E61D-41C68214C6D8}"/>
              </a:ext>
            </a:extLst>
          </p:cNvPr>
          <p:cNvSpPr>
            <a:spLocks noGrp="1"/>
          </p:cNvSpPr>
          <p:nvPr>
            <p:ph type="title"/>
          </p:nvPr>
        </p:nvSpPr>
        <p:spPr>
          <a:xfrm>
            <a:off x="803776" y="1336390"/>
            <a:ext cx="6190412" cy="1182927"/>
          </a:xfrm>
        </p:spPr>
        <p:txBody>
          <a:bodyPr anchor="b">
            <a:noAutofit/>
          </a:bodyPr>
          <a:lstStyle/>
          <a:p>
            <a:r>
              <a:rPr lang="en-US" sz="4400" dirty="0"/>
              <a:t>Discernment video review</a:t>
            </a:r>
          </a:p>
        </p:txBody>
      </p:sp>
      <p:cxnSp>
        <p:nvCxnSpPr>
          <p:cNvPr id="28"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601B5D5B-367A-BD5C-D8F1-EE5474157059}"/>
              </a:ext>
            </a:extLst>
          </p:cNvPr>
          <p:cNvSpPr>
            <a:spLocks noGrp="1"/>
          </p:cNvSpPr>
          <p:nvPr>
            <p:ph idx="1"/>
          </p:nvPr>
        </p:nvSpPr>
        <p:spPr>
          <a:xfrm>
            <a:off x="803776" y="2829330"/>
            <a:ext cx="6190412" cy="3344459"/>
          </a:xfrm>
        </p:spPr>
        <p:txBody>
          <a:bodyPr anchor="t">
            <a:normAutofit/>
          </a:bodyPr>
          <a:lstStyle/>
          <a:p>
            <a:pPr marL="0" indent="0">
              <a:buNone/>
            </a:pPr>
            <a:endParaRPr lang="en-US" sz="1800" u="sng" dirty="0">
              <a:solidFill>
                <a:srgbClr val="0000FF"/>
              </a:solidFill>
              <a:effectLst/>
              <a:latin typeface="Open Sans" panose="020B0606030504020204" pitchFamily="34" charset="0"/>
              <a:ea typeface="Cambria" panose="02040503050406030204" pitchFamily="18" charset="0"/>
              <a:cs typeface="Times New Roman" panose="02020603050405020304" pitchFamily="18" charset="0"/>
              <a:hlinkClick r:id="rId3"/>
            </a:endParaRPr>
          </a:p>
          <a:p>
            <a:r>
              <a:rPr lang="en-US" sz="1800" dirty="0"/>
              <a:t>Share with the class, what you notice about the video message?</a:t>
            </a:r>
          </a:p>
          <a:p>
            <a:r>
              <a:rPr lang="en-US" sz="1800" dirty="0"/>
              <a:t>Did you notice any similarities to your own person life experiences?</a:t>
            </a:r>
          </a:p>
          <a:p>
            <a:pPr marL="0" indent="0">
              <a:buNone/>
            </a:pPr>
            <a:endParaRPr lang="en-US" sz="1800" dirty="0"/>
          </a:p>
        </p:txBody>
      </p:sp>
      <p:pic>
        <p:nvPicPr>
          <p:cNvPr id="5" name="Picture 4">
            <a:extLst>
              <a:ext uri="{FF2B5EF4-FFF2-40B4-BE49-F238E27FC236}">
                <a16:creationId xmlns:a16="http://schemas.microsoft.com/office/drawing/2014/main" id="{DE6A7C60-63E3-DF8C-DF07-A4D8E75ABF24}"/>
              </a:ext>
            </a:extLst>
          </p:cNvPr>
          <p:cNvPicPr>
            <a:picLocks noChangeAspect="1"/>
          </p:cNvPicPr>
          <p:nvPr/>
        </p:nvPicPr>
        <p:blipFill>
          <a:blip r:embed="rId4"/>
          <a:srcRect l="16667" r="16667"/>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2"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1674A2D2-539F-C3BE-1256-001E9CA8E6DA}"/>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26</a:t>
            </a:fld>
            <a:endParaRPr lang="en-US">
              <a:solidFill>
                <a:schemeClr val="accent2"/>
              </a:solidFill>
            </a:endParaRPr>
          </a:p>
        </p:txBody>
      </p:sp>
    </p:spTree>
    <p:extLst>
      <p:ext uri="{BB962C8B-B14F-4D97-AF65-F5344CB8AC3E}">
        <p14:creationId xmlns:p14="http://schemas.microsoft.com/office/powerpoint/2010/main" val="2555071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E6180E-7020-86A2-E61D-41C68214C6D8}"/>
              </a:ext>
            </a:extLst>
          </p:cNvPr>
          <p:cNvSpPr>
            <a:spLocks noGrp="1"/>
          </p:cNvSpPr>
          <p:nvPr>
            <p:ph type="title"/>
          </p:nvPr>
        </p:nvSpPr>
        <p:spPr>
          <a:xfrm>
            <a:off x="803776" y="1336390"/>
            <a:ext cx="6190412" cy="1182927"/>
          </a:xfrm>
        </p:spPr>
        <p:txBody>
          <a:bodyPr anchor="b">
            <a:normAutofit/>
          </a:bodyPr>
          <a:lstStyle/>
          <a:p>
            <a:r>
              <a:rPr lang="en-US" sz="4400" dirty="0"/>
              <a:t>Discernment</a:t>
            </a:r>
          </a:p>
        </p:txBody>
      </p:sp>
      <p:cxnSp>
        <p:nvCxnSpPr>
          <p:cNvPr id="28"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601B5D5B-367A-BD5C-D8F1-EE5474157059}"/>
              </a:ext>
            </a:extLst>
          </p:cNvPr>
          <p:cNvSpPr>
            <a:spLocks noGrp="1"/>
          </p:cNvSpPr>
          <p:nvPr>
            <p:ph idx="1"/>
          </p:nvPr>
        </p:nvSpPr>
        <p:spPr>
          <a:xfrm>
            <a:off x="803776" y="2829330"/>
            <a:ext cx="6190412" cy="3344459"/>
          </a:xfrm>
        </p:spPr>
        <p:txBody>
          <a:bodyPr anchor="t">
            <a:normAutofit/>
          </a:bodyPr>
          <a:lstStyle/>
          <a:p>
            <a:pPr marL="0" indent="0">
              <a:buNone/>
            </a:pPr>
            <a:endParaRPr lang="en-US" sz="1800" u="sng" dirty="0">
              <a:solidFill>
                <a:srgbClr val="0000FF"/>
              </a:solidFill>
              <a:effectLst/>
              <a:latin typeface="Open Sans" panose="020B0606030504020204" pitchFamily="34" charset="0"/>
              <a:ea typeface="Cambria" panose="02040503050406030204" pitchFamily="18" charset="0"/>
              <a:cs typeface="Times New Roman" panose="02020603050405020304" pitchFamily="18" charset="0"/>
              <a:hlinkClick r:id="rId3"/>
            </a:endParaRPr>
          </a:p>
          <a:p>
            <a:r>
              <a:rPr lang="en-US" sz="1800" dirty="0"/>
              <a:t>In the next slides you will see different images. </a:t>
            </a:r>
          </a:p>
          <a:p>
            <a:r>
              <a:rPr lang="en-US" sz="1800" dirty="0"/>
              <a:t>Use discernment to help you give your understanding of what you see in the images. </a:t>
            </a:r>
          </a:p>
          <a:p>
            <a:pPr marL="0" indent="0">
              <a:buNone/>
            </a:pPr>
            <a:endParaRPr lang="en-US" sz="1800" dirty="0"/>
          </a:p>
        </p:txBody>
      </p:sp>
      <p:pic>
        <p:nvPicPr>
          <p:cNvPr id="5" name="Picture 4">
            <a:extLst>
              <a:ext uri="{FF2B5EF4-FFF2-40B4-BE49-F238E27FC236}">
                <a16:creationId xmlns:a16="http://schemas.microsoft.com/office/drawing/2014/main" id="{DE6A7C60-63E3-DF8C-DF07-A4D8E75ABF24}"/>
              </a:ext>
            </a:extLst>
          </p:cNvPr>
          <p:cNvPicPr>
            <a:picLocks noChangeAspect="1"/>
          </p:cNvPicPr>
          <p:nvPr/>
        </p:nvPicPr>
        <p:blipFill>
          <a:blip r:embed="rId4"/>
          <a:srcRect t="16667" b="16667"/>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2"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1674A2D2-539F-C3BE-1256-001E9CA8E6DA}"/>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27</a:t>
            </a:fld>
            <a:endParaRPr lang="en-US">
              <a:solidFill>
                <a:schemeClr val="accent2"/>
              </a:solidFill>
            </a:endParaRPr>
          </a:p>
        </p:txBody>
      </p:sp>
    </p:spTree>
    <p:extLst>
      <p:ext uri="{BB962C8B-B14F-4D97-AF65-F5344CB8AC3E}">
        <p14:creationId xmlns:p14="http://schemas.microsoft.com/office/powerpoint/2010/main" val="149068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person, blur&#10;&#10;Description automatically generated">
            <a:extLst>
              <a:ext uri="{FF2B5EF4-FFF2-40B4-BE49-F238E27FC236}">
                <a16:creationId xmlns:a16="http://schemas.microsoft.com/office/drawing/2014/main" id="{844AA94F-54DA-6600-61D9-855CFFF35803}"/>
              </a:ext>
            </a:extLst>
          </p:cNvPr>
          <p:cNvPicPr>
            <a:picLocks noGrp="1" noChangeAspect="1"/>
          </p:cNvPicPr>
          <p:nvPr>
            <p:ph idx="1"/>
          </p:nvPr>
        </p:nvPicPr>
        <p:blipFill rotWithShape="1">
          <a:blip r:embed="rId3"/>
          <a:srcRect t="20868" r="-1" b="22867"/>
          <a:stretch/>
        </p:blipFill>
        <p:spPr>
          <a:xfrm>
            <a:off x="20" y="10"/>
            <a:ext cx="12188932" cy="6857990"/>
          </a:xfrm>
          <a:prstGeom prst="rect">
            <a:avLst/>
          </a:prstGeom>
        </p:spPr>
      </p:pic>
      <p:sp>
        <p:nvSpPr>
          <p:cNvPr id="15" name="Rectangle 1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E6180E-7020-86A2-E61D-41C68214C6D8}"/>
              </a:ext>
            </a:extLst>
          </p:cNvPr>
          <p:cNvSpPr>
            <a:spLocks noGrp="1"/>
          </p:cNvSpPr>
          <p:nvPr>
            <p:ph type="title"/>
          </p:nvPr>
        </p:nvSpPr>
        <p:spPr>
          <a:xfrm>
            <a:off x="1" y="5000231"/>
            <a:ext cx="12192000" cy="1152663"/>
          </a:xfrm>
        </p:spPr>
        <p:txBody>
          <a:bodyPr vert="horz" lIns="91440" tIns="45720" rIns="91440" bIns="45720" rtlCol="0" anchor="b">
            <a:normAutofit/>
          </a:bodyPr>
          <a:lstStyle/>
          <a:p>
            <a:pPr algn="ctr"/>
            <a:r>
              <a:rPr lang="en-US" sz="4400" b="1" cap="all" dirty="0">
                <a:solidFill>
                  <a:schemeClr val="bg1"/>
                </a:solidFill>
              </a:rPr>
              <a:t>This person is?</a:t>
            </a:r>
            <a:endParaRPr lang="en-US" sz="4400" b="1" i="0" kern="1200" cap="all" baseline="0" dirty="0">
              <a:solidFill>
                <a:schemeClr val="bg1"/>
              </a:solidFill>
              <a:latin typeface="+mj-lt"/>
              <a:ea typeface="+mj-ea"/>
              <a:cs typeface="+mj-cs"/>
            </a:endParaRPr>
          </a:p>
        </p:txBody>
      </p:sp>
      <p:sp>
        <p:nvSpPr>
          <p:cNvPr id="4" name="Slide Number Placeholder 3">
            <a:extLst>
              <a:ext uri="{FF2B5EF4-FFF2-40B4-BE49-F238E27FC236}">
                <a16:creationId xmlns:a16="http://schemas.microsoft.com/office/drawing/2014/main" id="{1674A2D2-539F-C3BE-1256-001E9CA8E6D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28</a:t>
            </a:fld>
            <a:endParaRPr lang="en-US">
              <a:solidFill>
                <a:schemeClr val="bg1"/>
              </a:solidFill>
            </a:endParaRPr>
          </a:p>
        </p:txBody>
      </p:sp>
      <p:sp>
        <p:nvSpPr>
          <p:cNvPr id="7" name="TextBox 6">
            <a:extLst>
              <a:ext uri="{FF2B5EF4-FFF2-40B4-BE49-F238E27FC236}">
                <a16:creationId xmlns:a16="http://schemas.microsoft.com/office/drawing/2014/main" id="{A6F9ECBD-958D-8F47-4205-1AC4592E7C7F}"/>
              </a:ext>
            </a:extLst>
          </p:cNvPr>
          <p:cNvSpPr txBox="1"/>
          <p:nvPr/>
        </p:nvSpPr>
        <p:spPr>
          <a:xfrm>
            <a:off x="0" y="6006723"/>
            <a:ext cx="12188951" cy="584775"/>
          </a:xfrm>
          <a:prstGeom prst="rect">
            <a:avLst/>
          </a:prstGeom>
          <a:noFill/>
        </p:spPr>
        <p:txBody>
          <a:bodyPr wrap="square" rtlCol="0">
            <a:spAutoFit/>
          </a:bodyPr>
          <a:lstStyle/>
          <a:p>
            <a:pPr algn="ctr"/>
            <a:r>
              <a:rPr lang="en-US" sz="3200" dirty="0">
                <a:solidFill>
                  <a:schemeClr val="bg1">
                    <a:lumMod val="50000"/>
                  </a:schemeClr>
                </a:solidFill>
              </a:rPr>
              <a:t>Sad</a:t>
            </a:r>
          </a:p>
        </p:txBody>
      </p:sp>
    </p:spTree>
    <p:extLst>
      <p:ext uri="{BB962C8B-B14F-4D97-AF65-F5344CB8AC3E}">
        <p14:creationId xmlns:p14="http://schemas.microsoft.com/office/powerpoint/2010/main" val="140991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group of people on a track&#10;&#10;Description automatically generated with low confidence">
            <a:extLst>
              <a:ext uri="{FF2B5EF4-FFF2-40B4-BE49-F238E27FC236}">
                <a16:creationId xmlns:a16="http://schemas.microsoft.com/office/drawing/2014/main" id="{CFB2BD27-2755-7709-F0B4-7DDE5F5DFAB2}"/>
              </a:ext>
            </a:extLst>
          </p:cNvPr>
          <p:cNvPicPr>
            <a:picLocks noGrp="1" noChangeAspect="1"/>
          </p:cNvPicPr>
          <p:nvPr>
            <p:ph idx="1"/>
          </p:nvPr>
        </p:nvPicPr>
        <p:blipFill rotWithShape="1">
          <a:blip r:embed="rId3"/>
          <a:srcRect t="24536" r="-1" b="37908"/>
          <a:stretch/>
        </p:blipFill>
        <p:spPr>
          <a:xfrm>
            <a:off x="-3047" y="-1716"/>
            <a:ext cx="12191999" cy="6859716"/>
          </a:xfrm>
          <a:prstGeom prst="rect">
            <a:avLst/>
          </a:prstGeom>
        </p:spPr>
      </p:pic>
      <p:sp>
        <p:nvSpPr>
          <p:cNvPr id="15" name="Rectangle 1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BA0A23-6C84-B7B3-2494-061C2CFB6F4F}"/>
              </a:ext>
            </a:extLst>
          </p:cNvPr>
          <p:cNvSpPr>
            <a:spLocks noGrp="1"/>
          </p:cNvSpPr>
          <p:nvPr>
            <p:ph type="title"/>
          </p:nvPr>
        </p:nvSpPr>
        <p:spPr>
          <a:xfrm>
            <a:off x="1520952" y="4285822"/>
            <a:ext cx="9144000" cy="1152663"/>
          </a:xfrm>
        </p:spPr>
        <p:txBody>
          <a:bodyPr vert="horz" lIns="91440" tIns="45720" rIns="91440" bIns="45720" rtlCol="0" anchor="b">
            <a:normAutofit/>
          </a:bodyPr>
          <a:lstStyle/>
          <a:p>
            <a:pPr algn="ctr"/>
            <a:r>
              <a:rPr lang="en-US" sz="4400" b="1" i="0" kern="1200" cap="all" baseline="0" dirty="0">
                <a:solidFill>
                  <a:schemeClr val="bg1"/>
                </a:solidFill>
                <a:latin typeface="+mj-lt"/>
                <a:ea typeface="+mj-ea"/>
                <a:cs typeface="+mj-cs"/>
              </a:rPr>
              <a:t>This person is?</a:t>
            </a:r>
          </a:p>
        </p:txBody>
      </p:sp>
      <p:sp>
        <p:nvSpPr>
          <p:cNvPr id="4" name="Slide Number Placeholder 3">
            <a:extLst>
              <a:ext uri="{FF2B5EF4-FFF2-40B4-BE49-F238E27FC236}">
                <a16:creationId xmlns:a16="http://schemas.microsoft.com/office/drawing/2014/main" id="{3C6BB9ED-07F8-95D7-39E9-ECEA2589577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29</a:t>
            </a:fld>
            <a:endParaRPr lang="en-US">
              <a:solidFill>
                <a:schemeClr val="bg1"/>
              </a:solidFill>
            </a:endParaRPr>
          </a:p>
        </p:txBody>
      </p:sp>
      <p:sp>
        <p:nvSpPr>
          <p:cNvPr id="7" name="TextBox 6">
            <a:extLst>
              <a:ext uri="{FF2B5EF4-FFF2-40B4-BE49-F238E27FC236}">
                <a16:creationId xmlns:a16="http://schemas.microsoft.com/office/drawing/2014/main" id="{F9C34FF4-9131-13CE-8164-F88BDDD71D28}"/>
              </a:ext>
            </a:extLst>
          </p:cNvPr>
          <p:cNvSpPr txBox="1"/>
          <p:nvPr/>
        </p:nvSpPr>
        <p:spPr>
          <a:xfrm>
            <a:off x="-6091" y="5401646"/>
            <a:ext cx="12188952" cy="584775"/>
          </a:xfrm>
          <a:prstGeom prst="rect">
            <a:avLst/>
          </a:prstGeom>
          <a:noFill/>
        </p:spPr>
        <p:txBody>
          <a:bodyPr wrap="square" rtlCol="0">
            <a:spAutoFit/>
          </a:bodyPr>
          <a:lstStyle/>
          <a:p>
            <a:pPr algn="ctr"/>
            <a:r>
              <a:rPr lang="en-US" sz="3200" dirty="0">
                <a:solidFill>
                  <a:schemeClr val="bg1">
                    <a:lumMod val="50000"/>
                  </a:schemeClr>
                </a:solidFill>
              </a:rPr>
              <a:t>Tired </a:t>
            </a:r>
          </a:p>
        </p:txBody>
      </p:sp>
    </p:spTree>
    <p:extLst>
      <p:ext uri="{BB962C8B-B14F-4D97-AF65-F5344CB8AC3E}">
        <p14:creationId xmlns:p14="http://schemas.microsoft.com/office/powerpoint/2010/main" val="84091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erson sitting at a table with a computer&#10;&#10;Description automatically generated with medium confidence">
            <a:extLst>
              <a:ext uri="{FF2B5EF4-FFF2-40B4-BE49-F238E27FC236}">
                <a16:creationId xmlns:a16="http://schemas.microsoft.com/office/drawing/2014/main" id="{09CDA7F1-59CD-51F0-EBC9-1E282FA87C5B}"/>
              </a:ext>
            </a:extLst>
          </p:cNvPr>
          <p:cNvPicPr>
            <a:picLocks noGrp="1" noChangeAspect="1"/>
          </p:cNvPicPr>
          <p:nvPr>
            <p:ph idx="1"/>
          </p:nvPr>
        </p:nvPicPr>
        <p:blipFill rotWithShape="1">
          <a:blip r:embed="rId3"/>
          <a:srcRect r="-1" b="15708"/>
          <a:stretch/>
        </p:blipFill>
        <p:spPr>
          <a:xfrm>
            <a:off x="20" y="10"/>
            <a:ext cx="12188932" cy="6857990"/>
          </a:xfrm>
          <a:prstGeom prst="rect">
            <a:avLst/>
          </a:prstGeom>
        </p:spPr>
      </p:pic>
      <p:sp>
        <p:nvSpPr>
          <p:cNvPr id="15" name="Rectangle 1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A5C8AD-76D3-FF94-89F8-8C9AFE8005A2}"/>
              </a:ext>
            </a:extLst>
          </p:cNvPr>
          <p:cNvSpPr>
            <a:spLocks noGrp="1"/>
          </p:cNvSpPr>
          <p:nvPr>
            <p:ph type="title"/>
          </p:nvPr>
        </p:nvSpPr>
        <p:spPr>
          <a:xfrm>
            <a:off x="0" y="4416721"/>
            <a:ext cx="12192000" cy="1152663"/>
          </a:xfrm>
        </p:spPr>
        <p:txBody>
          <a:bodyPr vert="horz" lIns="91440" tIns="45720" rIns="91440" bIns="45720" rtlCol="0" anchor="b">
            <a:normAutofit/>
          </a:bodyPr>
          <a:lstStyle/>
          <a:p>
            <a:pPr algn="ctr"/>
            <a:r>
              <a:rPr lang="en-US" sz="4400" b="1" cap="all" dirty="0">
                <a:solidFill>
                  <a:schemeClr val="bg1"/>
                </a:solidFill>
              </a:rPr>
              <a:t>This person is?</a:t>
            </a:r>
            <a:endParaRPr lang="en-US" sz="4400" b="1" i="0" kern="1200" cap="all" baseline="0" dirty="0">
              <a:solidFill>
                <a:schemeClr val="bg1"/>
              </a:solidFill>
              <a:latin typeface="+mj-lt"/>
              <a:ea typeface="+mj-ea"/>
              <a:cs typeface="+mj-cs"/>
            </a:endParaRPr>
          </a:p>
        </p:txBody>
      </p:sp>
      <p:sp>
        <p:nvSpPr>
          <p:cNvPr id="4" name="Slide Number Placeholder 3">
            <a:extLst>
              <a:ext uri="{FF2B5EF4-FFF2-40B4-BE49-F238E27FC236}">
                <a16:creationId xmlns:a16="http://schemas.microsoft.com/office/drawing/2014/main" id="{0A7421DC-39B5-603F-34B4-EE53A2C36A8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30</a:t>
            </a:fld>
            <a:endParaRPr lang="en-US">
              <a:solidFill>
                <a:schemeClr val="bg1"/>
              </a:solidFill>
            </a:endParaRPr>
          </a:p>
        </p:txBody>
      </p:sp>
      <p:sp>
        <p:nvSpPr>
          <p:cNvPr id="7" name="TextBox 6">
            <a:extLst>
              <a:ext uri="{FF2B5EF4-FFF2-40B4-BE49-F238E27FC236}">
                <a16:creationId xmlns:a16="http://schemas.microsoft.com/office/drawing/2014/main" id="{34F7A613-1A32-4CC9-5246-40C4DEAFAF3E}"/>
              </a:ext>
            </a:extLst>
          </p:cNvPr>
          <p:cNvSpPr txBox="1"/>
          <p:nvPr/>
        </p:nvSpPr>
        <p:spPr>
          <a:xfrm>
            <a:off x="-1" y="5743769"/>
            <a:ext cx="12188949" cy="584775"/>
          </a:xfrm>
          <a:prstGeom prst="rect">
            <a:avLst/>
          </a:prstGeom>
          <a:noFill/>
        </p:spPr>
        <p:txBody>
          <a:bodyPr wrap="square" rtlCol="0">
            <a:spAutoFit/>
          </a:bodyPr>
          <a:lstStyle/>
          <a:p>
            <a:pPr algn="ctr"/>
            <a:r>
              <a:rPr lang="en-US" sz="3200" dirty="0">
                <a:solidFill>
                  <a:schemeClr val="bg1">
                    <a:lumMod val="50000"/>
                  </a:schemeClr>
                </a:solidFill>
              </a:rPr>
              <a:t>Thinking</a:t>
            </a:r>
          </a:p>
        </p:txBody>
      </p:sp>
    </p:spTree>
    <p:extLst>
      <p:ext uri="{BB962C8B-B14F-4D97-AF65-F5344CB8AC3E}">
        <p14:creationId xmlns:p14="http://schemas.microsoft.com/office/powerpoint/2010/main" val="158540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child running in a field&#10;&#10;Description automatically generated with low confidence">
            <a:extLst>
              <a:ext uri="{FF2B5EF4-FFF2-40B4-BE49-F238E27FC236}">
                <a16:creationId xmlns:a16="http://schemas.microsoft.com/office/drawing/2014/main" id="{52E199F0-1F7B-9924-65C8-6617D83CE4A0}"/>
              </a:ext>
            </a:extLst>
          </p:cNvPr>
          <p:cNvPicPr>
            <a:picLocks noGrp="1" noChangeAspect="1"/>
          </p:cNvPicPr>
          <p:nvPr>
            <p:ph idx="1"/>
          </p:nvPr>
        </p:nvPicPr>
        <p:blipFill rotWithShape="1">
          <a:blip r:embed="rId3"/>
          <a:srcRect t="15709" r="-1" b="-1"/>
          <a:stretch/>
        </p:blipFill>
        <p:spPr>
          <a:xfrm>
            <a:off x="3068" y="8313"/>
            <a:ext cx="12188932" cy="6857990"/>
          </a:xfrm>
          <a:prstGeom prst="rect">
            <a:avLst/>
          </a:prstGeom>
        </p:spPr>
      </p:pic>
      <p:sp>
        <p:nvSpPr>
          <p:cNvPr id="15" name="Rectangle 1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34E803-A8E5-B9AA-CC6E-5CB5A1E220BD}"/>
              </a:ext>
            </a:extLst>
          </p:cNvPr>
          <p:cNvSpPr>
            <a:spLocks noGrp="1"/>
          </p:cNvSpPr>
          <p:nvPr>
            <p:ph type="title"/>
          </p:nvPr>
        </p:nvSpPr>
        <p:spPr>
          <a:xfrm>
            <a:off x="0" y="4416721"/>
            <a:ext cx="12192000" cy="1152663"/>
          </a:xfrm>
        </p:spPr>
        <p:txBody>
          <a:bodyPr vert="horz" lIns="91440" tIns="45720" rIns="91440" bIns="45720" rtlCol="0" anchor="b">
            <a:normAutofit/>
          </a:bodyPr>
          <a:lstStyle/>
          <a:p>
            <a:pPr algn="ctr"/>
            <a:r>
              <a:rPr lang="en-US" sz="4400" b="1" i="0" kern="1200" cap="all" baseline="0" dirty="0">
                <a:solidFill>
                  <a:schemeClr val="bg1"/>
                </a:solidFill>
                <a:latin typeface="+mj-lt"/>
                <a:ea typeface="+mj-ea"/>
                <a:cs typeface="+mj-cs"/>
              </a:rPr>
              <a:t>This person is?</a:t>
            </a:r>
          </a:p>
        </p:txBody>
      </p:sp>
      <p:sp>
        <p:nvSpPr>
          <p:cNvPr id="4" name="Slide Number Placeholder 3">
            <a:extLst>
              <a:ext uri="{FF2B5EF4-FFF2-40B4-BE49-F238E27FC236}">
                <a16:creationId xmlns:a16="http://schemas.microsoft.com/office/drawing/2014/main" id="{20F97774-50D2-4D62-447D-5104DA82972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31</a:t>
            </a:fld>
            <a:endParaRPr lang="en-US">
              <a:solidFill>
                <a:schemeClr val="bg1"/>
              </a:solidFill>
            </a:endParaRPr>
          </a:p>
        </p:txBody>
      </p:sp>
      <p:sp>
        <p:nvSpPr>
          <p:cNvPr id="7" name="TextBox 6">
            <a:extLst>
              <a:ext uri="{FF2B5EF4-FFF2-40B4-BE49-F238E27FC236}">
                <a16:creationId xmlns:a16="http://schemas.microsoft.com/office/drawing/2014/main" id="{3447D15A-6984-B87E-AF3B-5C758867363A}"/>
              </a:ext>
            </a:extLst>
          </p:cNvPr>
          <p:cNvSpPr txBox="1"/>
          <p:nvPr/>
        </p:nvSpPr>
        <p:spPr>
          <a:xfrm>
            <a:off x="-1" y="5605154"/>
            <a:ext cx="12188929" cy="584775"/>
          </a:xfrm>
          <a:prstGeom prst="rect">
            <a:avLst/>
          </a:prstGeom>
          <a:noFill/>
        </p:spPr>
        <p:txBody>
          <a:bodyPr wrap="square" rtlCol="0">
            <a:spAutoFit/>
          </a:bodyPr>
          <a:lstStyle/>
          <a:p>
            <a:pPr algn="ctr"/>
            <a:r>
              <a:rPr lang="en-US" sz="3200" dirty="0">
                <a:solidFill>
                  <a:srgbClr val="FFFF00"/>
                </a:solidFill>
              </a:rPr>
              <a:t>Happy</a:t>
            </a:r>
          </a:p>
        </p:txBody>
      </p:sp>
    </p:spTree>
    <p:extLst>
      <p:ext uri="{BB962C8B-B14F-4D97-AF65-F5344CB8AC3E}">
        <p14:creationId xmlns:p14="http://schemas.microsoft.com/office/powerpoint/2010/main" val="196520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erson eating a sandwich&#10;&#10;Description automatically generated with medium confidence">
            <a:extLst>
              <a:ext uri="{FF2B5EF4-FFF2-40B4-BE49-F238E27FC236}">
                <a16:creationId xmlns:a16="http://schemas.microsoft.com/office/drawing/2014/main" id="{83FDE76C-136D-3165-5839-74581B216D7D}"/>
              </a:ext>
            </a:extLst>
          </p:cNvPr>
          <p:cNvPicPr>
            <a:picLocks noGrp="1" noChangeAspect="1"/>
          </p:cNvPicPr>
          <p:nvPr>
            <p:ph idx="1"/>
          </p:nvPr>
        </p:nvPicPr>
        <p:blipFill rotWithShape="1">
          <a:blip r:embed="rId3"/>
          <a:srcRect t="27776" r="-1" b="34667"/>
          <a:stretch/>
        </p:blipFill>
        <p:spPr>
          <a:xfrm>
            <a:off x="20" y="10"/>
            <a:ext cx="12188932" cy="6857990"/>
          </a:xfrm>
          <a:prstGeom prst="rect">
            <a:avLst/>
          </a:prstGeom>
        </p:spPr>
      </p:pic>
      <p:sp>
        <p:nvSpPr>
          <p:cNvPr id="15" name="Rectangle 1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694625-1D49-2A58-2345-C17719F8368B}"/>
              </a:ext>
            </a:extLst>
          </p:cNvPr>
          <p:cNvSpPr>
            <a:spLocks noGrp="1"/>
          </p:cNvSpPr>
          <p:nvPr>
            <p:ph type="title"/>
          </p:nvPr>
        </p:nvSpPr>
        <p:spPr>
          <a:xfrm>
            <a:off x="-3047" y="4734430"/>
            <a:ext cx="12195047" cy="1152663"/>
          </a:xfrm>
        </p:spPr>
        <p:txBody>
          <a:bodyPr vert="horz" lIns="91440" tIns="45720" rIns="91440" bIns="45720" rtlCol="0" anchor="b">
            <a:normAutofit/>
          </a:bodyPr>
          <a:lstStyle/>
          <a:p>
            <a:pPr algn="ctr"/>
            <a:r>
              <a:rPr lang="en-US" sz="4400" b="1" i="0" kern="1200" cap="all" baseline="0" dirty="0">
                <a:solidFill>
                  <a:schemeClr val="bg1"/>
                </a:solidFill>
                <a:latin typeface="+mj-lt"/>
                <a:ea typeface="+mj-ea"/>
                <a:cs typeface="+mj-cs"/>
              </a:rPr>
              <a:t>This person is?</a:t>
            </a:r>
          </a:p>
        </p:txBody>
      </p:sp>
      <p:sp>
        <p:nvSpPr>
          <p:cNvPr id="4" name="Slide Number Placeholder 3">
            <a:extLst>
              <a:ext uri="{FF2B5EF4-FFF2-40B4-BE49-F238E27FC236}">
                <a16:creationId xmlns:a16="http://schemas.microsoft.com/office/drawing/2014/main" id="{675E3FD9-1C93-ACEF-8C9E-1BAFF98D17E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32</a:t>
            </a:fld>
            <a:endParaRPr lang="en-US">
              <a:solidFill>
                <a:schemeClr val="bg1"/>
              </a:solidFill>
            </a:endParaRPr>
          </a:p>
        </p:txBody>
      </p:sp>
      <p:sp>
        <p:nvSpPr>
          <p:cNvPr id="8" name="TextBox 7">
            <a:extLst>
              <a:ext uri="{FF2B5EF4-FFF2-40B4-BE49-F238E27FC236}">
                <a16:creationId xmlns:a16="http://schemas.microsoft.com/office/drawing/2014/main" id="{271433D5-5AC9-912D-B55D-C38A5B94A7EC}"/>
              </a:ext>
            </a:extLst>
          </p:cNvPr>
          <p:cNvSpPr txBox="1"/>
          <p:nvPr/>
        </p:nvSpPr>
        <p:spPr>
          <a:xfrm>
            <a:off x="6109" y="5743950"/>
            <a:ext cx="12188931" cy="584775"/>
          </a:xfrm>
          <a:prstGeom prst="rect">
            <a:avLst/>
          </a:prstGeom>
          <a:noFill/>
        </p:spPr>
        <p:txBody>
          <a:bodyPr wrap="square" rtlCol="0">
            <a:spAutoFit/>
          </a:bodyPr>
          <a:lstStyle/>
          <a:p>
            <a:pPr algn="ctr"/>
            <a:r>
              <a:rPr lang="en-US" sz="3200" dirty="0">
                <a:solidFill>
                  <a:srgbClr val="FFFF00"/>
                </a:solidFill>
              </a:rPr>
              <a:t>Hungry</a:t>
            </a:r>
          </a:p>
        </p:txBody>
      </p:sp>
    </p:spTree>
    <p:extLst>
      <p:ext uri="{BB962C8B-B14F-4D97-AF65-F5344CB8AC3E}">
        <p14:creationId xmlns:p14="http://schemas.microsoft.com/office/powerpoint/2010/main" val="23952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33</a:t>
            </a:fld>
            <a:endParaRPr lang="en-US">
              <a:solidFill>
                <a:schemeClr val="tx1"/>
              </a:solidFill>
            </a:endParaRPr>
          </a:p>
        </p:txBody>
      </p:sp>
    </p:spTree>
    <p:extLst>
      <p:ext uri="{BB962C8B-B14F-4D97-AF65-F5344CB8AC3E}">
        <p14:creationId xmlns:p14="http://schemas.microsoft.com/office/powerpoint/2010/main" val="18858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6A06B14-79E4-6FA2-F9A7-6964C6F4D754}"/>
              </a:ext>
            </a:extLst>
          </p:cNvPr>
          <p:cNvSpPr>
            <a:spLocks noGrp="1"/>
          </p:cNvSpPr>
          <p:nvPr>
            <p:ph type="title"/>
          </p:nvPr>
        </p:nvSpPr>
        <p:spPr>
          <a:xfrm>
            <a:off x="803776" y="1336390"/>
            <a:ext cx="6190412" cy="1182927"/>
          </a:xfrm>
        </p:spPr>
        <p:txBody>
          <a:bodyPr anchor="b">
            <a:normAutofit/>
          </a:bodyPr>
          <a:lstStyle/>
          <a:p>
            <a:r>
              <a:rPr lang="en-US" sz="4400" dirty="0"/>
              <a:t>Homework</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83BA098-2745-DE56-44CF-68D2418AAA60}"/>
              </a:ext>
            </a:extLst>
          </p:cNvPr>
          <p:cNvSpPr>
            <a:spLocks noGrp="1"/>
          </p:cNvSpPr>
          <p:nvPr>
            <p:ph idx="1"/>
          </p:nvPr>
        </p:nvSpPr>
        <p:spPr>
          <a:xfrm>
            <a:off x="870121" y="2588705"/>
            <a:ext cx="6190412" cy="3767645"/>
          </a:xfrm>
        </p:spPr>
        <p:txBody>
          <a:bodyPr anchor="t">
            <a:normAutofit/>
          </a:bodyPr>
          <a:lstStyle/>
          <a:p>
            <a:r>
              <a:rPr lang="en-US" sz="1800" dirty="0"/>
              <a:t>In your journal, write how you plan to manage your self-talk?</a:t>
            </a:r>
          </a:p>
          <a:p>
            <a:r>
              <a:rPr lang="en-US" sz="1800" dirty="0"/>
              <a:t>How will you manage your connection with other?</a:t>
            </a:r>
          </a:p>
          <a:p>
            <a:r>
              <a:rPr lang="en-US" sz="1800" dirty="0"/>
              <a:t>Journal your experience of you using discernment in your personal environment.</a:t>
            </a:r>
          </a:p>
          <a:p>
            <a:pPr lvl="1"/>
            <a:r>
              <a:rPr lang="en-US" sz="1800" dirty="0"/>
              <a:t>Write what you notice. </a:t>
            </a:r>
          </a:p>
          <a:p>
            <a:pPr lvl="1"/>
            <a:r>
              <a:rPr lang="en-US" sz="1800" dirty="0"/>
              <a:t>Did you notice it right away?</a:t>
            </a:r>
          </a:p>
          <a:p>
            <a:r>
              <a:rPr lang="en-US" sz="1800" dirty="0"/>
              <a:t>Share in the RITMO Fellowship Community you’re your experience. </a:t>
            </a:r>
          </a:p>
          <a:p>
            <a:r>
              <a:rPr lang="en-US" sz="1800" dirty="0">
                <a:solidFill>
                  <a:srgbClr val="0E101A"/>
                </a:solidFill>
                <a:effectLst/>
                <a:latin typeface="Open Sans" panose="020B0606030504020204" pitchFamily="34" charset="0"/>
                <a:ea typeface="Times New Roman" panose="02020603050405020304" pitchFamily="18" charset="0"/>
              </a:rPr>
              <a:t>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3"/>
              </a:rPr>
              <a:t>https://drshinshuri.com/forums/</a:t>
            </a:r>
            <a:endParaRPr lang="en-US" sz="1800" dirty="0"/>
          </a:p>
          <a:p>
            <a:endParaRPr lang="en-US" sz="1800" dirty="0"/>
          </a:p>
          <a:p>
            <a:pPr marL="457200" lvl="1" indent="0">
              <a:buNone/>
            </a:pPr>
            <a:endParaRPr lang="en-US" sz="1800" dirty="0"/>
          </a:p>
          <a:p>
            <a:endParaRPr lang="en-US" sz="1800" dirty="0"/>
          </a:p>
        </p:txBody>
      </p:sp>
      <p:pic>
        <p:nvPicPr>
          <p:cNvPr id="6" name="Picture 5" descr="A person writing on a piece of paper&#10;&#10;Description automatically generated with medium confidence">
            <a:extLst>
              <a:ext uri="{FF2B5EF4-FFF2-40B4-BE49-F238E27FC236}">
                <a16:creationId xmlns:a16="http://schemas.microsoft.com/office/drawing/2014/main" id="{4FE3897C-6D18-EF78-0917-80C3C9EEF4C2}"/>
              </a:ext>
            </a:extLst>
          </p:cNvPr>
          <p:cNvPicPr>
            <a:picLocks noChangeAspect="1"/>
          </p:cNvPicPr>
          <p:nvPr/>
        </p:nvPicPr>
        <p:blipFill rotWithShape="1">
          <a:blip r:embed="rId4"/>
          <a:srcRect r="33251"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E5AAF8B9-81B0-DFD2-7361-43D082F32D5D}"/>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34</a:t>
            </a:fld>
            <a:endParaRPr lang="en-US">
              <a:solidFill>
                <a:schemeClr val="accent2"/>
              </a:solidFill>
            </a:endParaRPr>
          </a:p>
        </p:txBody>
      </p:sp>
    </p:spTree>
    <p:extLst>
      <p:ext uri="{BB962C8B-B14F-4D97-AF65-F5344CB8AC3E}">
        <p14:creationId xmlns:p14="http://schemas.microsoft.com/office/powerpoint/2010/main" val="2737811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6" y="1336390"/>
            <a:ext cx="6190412" cy="1182927"/>
          </a:xfrm>
        </p:spPr>
        <p:txBody>
          <a:bodyPr anchor="b">
            <a:normAutofit/>
          </a:bodyPr>
          <a:lstStyle/>
          <a:p>
            <a:r>
              <a:rPr lang="en-US" sz="4400" dirty="0"/>
              <a:t>Schedule appointment</a:t>
            </a:r>
          </a:p>
        </p:txBody>
      </p:sp>
      <p:sp>
        <p:nvSpPr>
          <p:cNvPr id="10" name="Content Placeholder 9">
            <a:extLst>
              <a:ext uri="{FF2B5EF4-FFF2-40B4-BE49-F238E27FC236}">
                <a16:creationId xmlns:a16="http://schemas.microsoft.com/office/drawing/2014/main" id="{85AAB2FF-0009-6D9C-C5F2-44F5195FE067}"/>
              </a:ext>
            </a:extLst>
          </p:cNvPr>
          <p:cNvSpPr>
            <a:spLocks noGrp="1"/>
          </p:cNvSpPr>
          <p:nvPr>
            <p:ph idx="1"/>
          </p:nvPr>
        </p:nvSpPr>
        <p:spPr>
          <a:xfrm>
            <a:off x="803776" y="2829330"/>
            <a:ext cx="6426584" cy="3344459"/>
          </a:xfrm>
        </p:spPr>
        <p:txBody>
          <a:bodyPr anchor="t">
            <a:normAutofit/>
          </a:bodyPr>
          <a:lstStyle/>
          <a:p>
            <a:r>
              <a:rPr lang="en-US" sz="1800" dirty="0"/>
              <a:t>Each session is up to 1-hour max. </a:t>
            </a:r>
          </a:p>
          <a:p>
            <a:r>
              <a:rPr lang="en-US" sz="1800" dirty="0"/>
              <a:t>Click on link in form to schedule your appointment.  </a:t>
            </a:r>
            <a:r>
              <a:rPr lang="en-US" sz="1800" dirty="0">
                <a:effectLst/>
                <a:hlinkClick r:id="rId3" tooltip="https://drshinshuri.com/schedule-an-appointment/"/>
              </a:rPr>
              <a:t>https://drshinshuri.com/schedule-an-appointment/</a:t>
            </a:r>
            <a:endParaRPr lang="en-US" sz="1800" dirty="0"/>
          </a:p>
        </p:txBody>
      </p:sp>
      <p:pic>
        <p:nvPicPr>
          <p:cNvPr id="5" name="Picture 4" descr="Calendar&#10;&#10;Description automatically generated">
            <a:extLst>
              <a:ext uri="{FF2B5EF4-FFF2-40B4-BE49-F238E27FC236}">
                <a16:creationId xmlns:a16="http://schemas.microsoft.com/office/drawing/2014/main" id="{299836A4-3A05-BD24-05FE-0869275C40F0}"/>
              </a:ext>
            </a:extLst>
          </p:cNvPr>
          <p:cNvPicPr>
            <a:picLocks noChangeAspect="1"/>
          </p:cNvPicPr>
          <p:nvPr/>
        </p:nvPicPr>
        <p:blipFill rotWithShape="1">
          <a:blip r:embed="rId4"/>
          <a:srcRect l="14449" r="1880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35</a:t>
            </a:fld>
            <a:endParaRPr lang="en-US">
              <a:solidFill>
                <a:schemeClr val="accent2"/>
              </a:solidFill>
            </a:endParaRPr>
          </a:p>
        </p:txBody>
      </p:sp>
    </p:spTree>
    <p:extLst>
      <p:ext uri="{BB962C8B-B14F-4D97-AF65-F5344CB8AC3E}">
        <p14:creationId xmlns:p14="http://schemas.microsoft.com/office/powerpoint/2010/main" val="1907945086"/>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919F73-B6C2-4A43-95E2-833EC48925FE}">
  <ds:schemaRefs>
    <ds:schemaRef ds:uri="http://purl.org/dc/terms/"/>
    <ds:schemaRef ds:uri="16c05727-aa75-4e4a-9b5f-8a80a1165891"/>
    <ds:schemaRef ds:uri="71af3243-3dd4-4a8d-8c0d-dd76da1f02a5"/>
    <ds:schemaRef ds:uri="http://schemas.microsoft.com/office/2006/documentManagement/types"/>
    <ds:schemaRef ds:uri="http://schemas.microsoft.com/office/infopath/2007/PartnerControls"/>
    <ds:schemaRef ds:uri="http://purl.org/dc/dcmitype/"/>
    <ds:schemaRef ds:uri="http://purl.org/dc/elements/1.1/"/>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3.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{D291CBDC-41DC-46D2-954D-D9763D432D4A}tf89338750_win32</Template>
  <TotalTime>3658</TotalTime>
  <Words>3109</Words>
  <Application>Microsoft Office PowerPoint</Application>
  <PresentationFormat>Widescreen</PresentationFormat>
  <Paragraphs>387</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Open Sans</vt:lpstr>
      <vt:lpstr>Univers</vt:lpstr>
      <vt:lpstr>YouTube Noto</vt:lpstr>
      <vt:lpstr>GradientUnivers</vt:lpstr>
      <vt:lpstr>E-Class</vt:lpstr>
      <vt:lpstr>Connections</vt:lpstr>
      <vt:lpstr>Homework review</vt:lpstr>
      <vt:lpstr>Session 3</vt:lpstr>
      <vt:lpstr>Managing through  Self-love</vt:lpstr>
      <vt:lpstr>Managing how you treat yourself</vt:lpstr>
      <vt:lpstr>You're not your thoughts</vt:lpstr>
      <vt:lpstr>You are not your thoughts review</vt:lpstr>
      <vt:lpstr>Love me more</vt:lpstr>
      <vt:lpstr>PowerPoint Presentation</vt:lpstr>
      <vt:lpstr>Love me more video review</vt:lpstr>
      <vt:lpstr>negative words</vt:lpstr>
      <vt:lpstr>Removing negative thoughts</vt:lpstr>
      <vt:lpstr>Managing prioritizing yourself</vt:lpstr>
      <vt:lpstr>Making the needed changes for you</vt:lpstr>
      <vt:lpstr>Any questions</vt:lpstr>
      <vt:lpstr>Connecting with others</vt:lpstr>
      <vt:lpstr>Managing how others treat you</vt:lpstr>
      <vt:lpstr>Thousand words</vt:lpstr>
      <vt:lpstr>Thousand Words Review</vt:lpstr>
      <vt:lpstr>Connection</vt:lpstr>
      <vt:lpstr>Connection</vt:lpstr>
      <vt:lpstr>Any questions</vt:lpstr>
      <vt:lpstr>Discernment of behavior</vt:lpstr>
      <vt:lpstr>Discernment video</vt:lpstr>
      <vt:lpstr>Discernment video review</vt:lpstr>
      <vt:lpstr>Discernment</vt:lpstr>
      <vt:lpstr>This person is?</vt:lpstr>
      <vt:lpstr>This person is?</vt:lpstr>
      <vt:lpstr>This person is?</vt:lpstr>
      <vt:lpstr>This person is?</vt:lpstr>
      <vt:lpstr>This person is?</vt:lpstr>
      <vt:lpstr>Any questions</vt:lpstr>
      <vt:lpstr>Homework</vt:lpstr>
      <vt:lpstr>Schedule appointment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E-MODULE</dc:title>
  <dc:creator>Dr. Tammé Shinshuri</dc:creator>
  <cp:lastModifiedBy>Tamike Wright</cp:lastModifiedBy>
  <cp:revision>57</cp:revision>
  <cp:lastPrinted>2023-03-23T22:53:47Z</cp:lastPrinted>
  <dcterms:created xsi:type="dcterms:W3CDTF">2022-08-13T22:31:46Z</dcterms:created>
  <dcterms:modified xsi:type="dcterms:W3CDTF">2023-10-21T01:16:08Z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