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6"/>
  </p:notesMasterIdLst>
  <p:sldIdLst>
    <p:sldId id="306" r:id="rId5"/>
    <p:sldId id="307" r:id="rId6"/>
    <p:sldId id="336" r:id="rId7"/>
    <p:sldId id="308" r:id="rId8"/>
    <p:sldId id="309" r:id="rId9"/>
    <p:sldId id="310" r:id="rId10"/>
    <p:sldId id="311" r:id="rId11"/>
    <p:sldId id="312" r:id="rId12"/>
    <p:sldId id="313" r:id="rId13"/>
    <p:sldId id="314" r:id="rId14"/>
    <p:sldId id="315" r:id="rId15"/>
    <p:sldId id="329" r:id="rId16"/>
    <p:sldId id="318" r:id="rId17"/>
    <p:sldId id="317" r:id="rId18"/>
    <p:sldId id="330" r:id="rId19"/>
    <p:sldId id="331" r:id="rId20"/>
    <p:sldId id="316" r:id="rId21"/>
    <p:sldId id="319" r:id="rId22"/>
    <p:sldId id="332" r:id="rId23"/>
    <p:sldId id="333" r:id="rId24"/>
    <p:sldId id="320" r:id="rId2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6B948E-0105-4C59-AFE0-458545951A7A}" v="2" dt="2023-10-21T00:47:15.8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712" autoAdjust="0"/>
  </p:normalViewPr>
  <p:slideViewPr>
    <p:cSldViewPr snapToGrid="0">
      <p:cViewPr>
        <p:scale>
          <a:sx n="70" d="100"/>
          <a:sy n="70" d="100"/>
        </p:scale>
        <p:origin x="1166" y="245"/>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ke Wright" userId="768e7e0a-d1d9-4efb-ac3e-765c8e56bb91" providerId="ADAL" clId="{A76B948E-0105-4C59-AFE0-458545951A7A}"/>
    <pc:docChg chg="custSel modSld">
      <pc:chgData name="Tamike Wright" userId="768e7e0a-d1d9-4efb-ac3e-765c8e56bb91" providerId="ADAL" clId="{A76B948E-0105-4C59-AFE0-458545951A7A}" dt="2023-10-21T00:55:03.041" v="100" actId="20577"/>
      <pc:docMkLst>
        <pc:docMk/>
      </pc:docMkLst>
      <pc:sldChg chg="modSp mod">
        <pc:chgData name="Tamike Wright" userId="768e7e0a-d1d9-4efb-ac3e-765c8e56bb91" providerId="ADAL" clId="{A76B948E-0105-4C59-AFE0-458545951A7A}" dt="2023-10-21T00:53:46.104" v="96" actId="20577"/>
        <pc:sldMkLst>
          <pc:docMk/>
          <pc:sldMk cId="1613598062" sldId="307"/>
        </pc:sldMkLst>
        <pc:spChg chg="mod">
          <ac:chgData name="Tamike Wright" userId="768e7e0a-d1d9-4efb-ac3e-765c8e56bb91" providerId="ADAL" clId="{A76B948E-0105-4C59-AFE0-458545951A7A}" dt="2023-10-21T00:53:46.104" v="96" actId="20577"/>
          <ac:spMkLst>
            <pc:docMk/>
            <pc:sldMk cId="1613598062" sldId="307"/>
            <ac:spMk id="4" creationId="{65DE74E9-AA78-46C1-845A-0B72FA8AF35E}"/>
          </ac:spMkLst>
        </pc:spChg>
      </pc:sldChg>
      <pc:sldChg chg="modSp mod">
        <pc:chgData name="Tamike Wright" userId="768e7e0a-d1d9-4efb-ac3e-765c8e56bb91" providerId="ADAL" clId="{A76B948E-0105-4C59-AFE0-458545951A7A}" dt="2023-10-21T00:54:55.646" v="98" actId="20577"/>
        <pc:sldMkLst>
          <pc:docMk/>
          <pc:sldMk cId="1794669768" sldId="317"/>
        </pc:sldMkLst>
        <pc:spChg chg="mod">
          <ac:chgData name="Tamike Wright" userId="768e7e0a-d1d9-4efb-ac3e-765c8e56bb91" providerId="ADAL" clId="{A76B948E-0105-4C59-AFE0-458545951A7A}" dt="2023-10-21T00:54:55.646" v="98" actId="20577"/>
          <ac:spMkLst>
            <pc:docMk/>
            <pc:sldMk cId="1794669768" sldId="317"/>
            <ac:spMk id="2" creationId="{F16005EC-2383-DB12-BC47-0944773D7556}"/>
          </ac:spMkLst>
        </pc:spChg>
      </pc:sldChg>
      <pc:sldChg chg="modSp mod modNotesTx">
        <pc:chgData name="Tamike Wright" userId="768e7e0a-d1d9-4efb-ac3e-765c8e56bb91" providerId="ADAL" clId="{A76B948E-0105-4C59-AFE0-458545951A7A}" dt="2023-10-21T00:51:07.833" v="92" actId="27636"/>
        <pc:sldMkLst>
          <pc:docMk/>
          <pc:sldMk cId="2375664961" sldId="320"/>
        </pc:sldMkLst>
        <pc:spChg chg="mod">
          <ac:chgData name="Tamike Wright" userId="768e7e0a-d1d9-4efb-ac3e-765c8e56bb91" providerId="ADAL" clId="{A76B948E-0105-4C59-AFE0-458545951A7A}" dt="2023-10-21T00:51:07.833" v="92" actId="27636"/>
          <ac:spMkLst>
            <pc:docMk/>
            <pc:sldMk cId="2375664961" sldId="320"/>
            <ac:spMk id="2" creationId="{14F04771-5B4F-FD31-03DF-80BED581BCFB}"/>
          </ac:spMkLst>
        </pc:spChg>
        <pc:spChg chg="mod">
          <ac:chgData name="Tamike Wright" userId="768e7e0a-d1d9-4efb-ac3e-765c8e56bb91" providerId="ADAL" clId="{A76B948E-0105-4C59-AFE0-458545951A7A}" dt="2023-10-21T00:49:27.433" v="90" actId="255"/>
          <ac:spMkLst>
            <pc:docMk/>
            <pc:sldMk cId="2375664961" sldId="320"/>
            <ac:spMk id="3" creationId="{50EE6293-015A-A664-0E49-1B671647BB97}"/>
          </ac:spMkLst>
        </pc:spChg>
      </pc:sldChg>
      <pc:sldChg chg="modSp mod">
        <pc:chgData name="Tamike Wright" userId="768e7e0a-d1d9-4efb-ac3e-765c8e56bb91" providerId="ADAL" clId="{A76B948E-0105-4C59-AFE0-458545951A7A}" dt="2023-10-21T00:55:03.041" v="100" actId="20577"/>
        <pc:sldMkLst>
          <pc:docMk/>
          <pc:sldMk cId="3456456464" sldId="330"/>
        </pc:sldMkLst>
        <pc:spChg chg="mod">
          <ac:chgData name="Tamike Wright" userId="768e7e0a-d1d9-4efb-ac3e-765c8e56bb91" providerId="ADAL" clId="{A76B948E-0105-4C59-AFE0-458545951A7A}" dt="2023-10-21T00:55:03.041" v="100" actId="20577"/>
          <ac:spMkLst>
            <pc:docMk/>
            <pc:sldMk cId="3456456464" sldId="330"/>
            <ac:spMk id="2" creationId="{4FCFEAA8-5C93-9C17-2380-B834899AF461}"/>
          </ac:spMkLst>
        </pc:spChg>
      </pc:sldChg>
      <pc:sldChg chg="modSp mod">
        <pc:chgData name="Tamike Wright" userId="768e7e0a-d1d9-4efb-ac3e-765c8e56bb91" providerId="ADAL" clId="{A76B948E-0105-4C59-AFE0-458545951A7A}" dt="2023-10-21T00:48:02.350" v="89" actId="20577"/>
        <pc:sldMkLst>
          <pc:docMk/>
          <pc:sldMk cId="1637877917" sldId="333"/>
        </pc:sldMkLst>
        <pc:spChg chg="mod">
          <ac:chgData name="Tamike Wright" userId="768e7e0a-d1d9-4efb-ac3e-765c8e56bb91" providerId="ADAL" clId="{A76B948E-0105-4C59-AFE0-458545951A7A}" dt="2023-10-21T00:48:02.350" v="89" actId="20577"/>
          <ac:spMkLst>
            <pc:docMk/>
            <pc:sldMk cId="1637877917" sldId="333"/>
            <ac:spMk id="3" creationId="{A6A87629-2B27-9DA5-9ACD-D77DB339641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EA28068-AFBD-4979-B752-9EB6F90B1386}" type="datetimeFigureOut">
              <a:rPr lang="en-US" smtClean="0"/>
              <a:t>10/20/2023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the Self-Love Experience Leadership </a:t>
            </a:r>
            <a:r>
              <a:rPr lang="en-US" dirty="0" err="1"/>
              <a:t>eClass</a:t>
            </a:r>
            <a:r>
              <a:rPr lang="en-US" dirty="0"/>
              <a:t>. I am your facilitator ___________________________. </a:t>
            </a:r>
          </a:p>
          <a:p>
            <a:endParaRPr lang="en-US" dirty="0"/>
          </a:p>
          <a:p>
            <a:r>
              <a:rPr lang="en-US" dirty="0"/>
              <a:t>This </a:t>
            </a:r>
            <a:r>
              <a:rPr lang="en-US" dirty="0" err="1"/>
              <a:t>eClass</a:t>
            </a:r>
            <a:r>
              <a:rPr lang="en-US" dirty="0"/>
              <a:t> is about you sharing your learning and understanding of the materials you learned in the </a:t>
            </a:r>
            <a:r>
              <a:rPr lang="en-US" dirty="0" err="1"/>
              <a:t>eModule</a:t>
            </a:r>
            <a:r>
              <a:rPr lang="en-US" dirty="0"/>
              <a:t>. The </a:t>
            </a:r>
            <a:r>
              <a:rPr lang="en-US" dirty="0" err="1"/>
              <a:t>eClass</a:t>
            </a:r>
            <a:r>
              <a:rPr lang="en-US" dirty="0"/>
              <a:t> is to aid you in your understanding of apply the materials to your daily routine and life.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2896563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This </a:t>
            </a:r>
            <a:r>
              <a:rPr lang="en-US" dirty="0" err="1"/>
              <a:t>eClass</a:t>
            </a:r>
            <a:r>
              <a:rPr lang="en-US" dirty="0"/>
              <a:t> is about Setting Your Standard. </a:t>
            </a:r>
          </a:p>
          <a:p>
            <a:pPr defTabSz="942289">
              <a:defRPr/>
            </a:pPr>
            <a:endParaRPr lang="en-US" dirty="0"/>
          </a:p>
          <a:p>
            <a:pPr defTabSz="942289">
              <a:defRPr/>
            </a:pPr>
            <a:r>
              <a:rPr lang="en-US" dirty="0"/>
              <a:t>In this </a:t>
            </a:r>
            <a:r>
              <a:rPr lang="en-US" dirty="0" err="1"/>
              <a:t>eClass</a:t>
            </a:r>
            <a:r>
              <a:rPr lang="en-US" dirty="0"/>
              <a:t> we will review Homework, Six Principles of self-love, the elements of affirmation, and recite personal affirmation. </a:t>
            </a:r>
          </a:p>
          <a:p>
            <a:pPr defTabSz="942289">
              <a:defRPr/>
            </a:pPr>
            <a:endParaRPr lang="en-US" dirty="0">
              <a:solidFill>
                <a:srgbClr val="252525"/>
              </a:solidFill>
              <a:effectLst/>
            </a:endParaRPr>
          </a:p>
          <a:p>
            <a:pPr defTabSz="942289">
              <a:defRPr/>
            </a:pPr>
            <a:r>
              <a:rPr lang="en-US" dirty="0">
                <a:solidFill>
                  <a:srgbClr val="252525"/>
                </a:solidFill>
                <a:effectLst/>
              </a:rPr>
              <a:t>Throughout this presentation, I am asking that you be engaged in the class by sharing, answering questions, listening, supporting your peers with encouraging words, and showing up for yourself by doing the work and applying it to and in your life.</a:t>
            </a:r>
          </a:p>
          <a:p>
            <a:pPr defTabSz="942289">
              <a:defRPr/>
            </a:pPr>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3737092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Review</a:t>
            </a:r>
          </a:p>
          <a:p>
            <a:endParaRPr lang="en-US" dirty="0"/>
          </a:p>
          <a:p>
            <a:r>
              <a:rPr lang="en-US" dirty="0"/>
              <a:t>Class how many of you did your homework and would like to share your experience with the class? </a:t>
            </a:r>
          </a:p>
          <a:p>
            <a:endParaRPr lang="en-US" dirty="0"/>
          </a:p>
          <a:p>
            <a:r>
              <a:rPr lang="en-US" dirty="0"/>
              <a:t>Please raise your hand to volunteer. </a:t>
            </a:r>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3358960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Principles of self-love</a:t>
            </a:r>
          </a:p>
          <a:p>
            <a:endParaRPr lang="en-US" dirty="0"/>
          </a:p>
          <a:p>
            <a:r>
              <a:rPr lang="en-US" dirty="0">
                <a:solidFill>
                  <a:srgbClr val="252525"/>
                </a:solidFill>
                <a:effectLst/>
              </a:rPr>
              <a:t>In the </a:t>
            </a:r>
            <a:r>
              <a:rPr lang="en-US" dirty="0" err="1">
                <a:solidFill>
                  <a:srgbClr val="252525"/>
                </a:solidFill>
                <a:effectLst/>
              </a:rPr>
              <a:t>eModule</a:t>
            </a:r>
            <a:r>
              <a:rPr lang="en-US" dirty="0">
                <a:solidFill>
                  <a:srgbClr val="252525"/>
                </a:solidFill>
                <a:effectLst/>
              </a:rPr>
              <a:t>, you were introduced to the Self-love Principles.  In this </a:t>
            </a:r>
            <a:r>
              <a:rPr lang="en-US" dirty="0" err="1">
                <a:solidFill>
                  <a:srgbClr val="252525"/>
                </a:solidFill>
                <a:effectLst/>
              </a:rPr>
              <a:t>eClass</a:t>
            </a:r>
            <a:r>
              <a:rPr lang="en-US" dirty="0">
                <a:solidFill>
                  <a:srgbClr val="252525"/>
                </a:solidFill>
                <a:effectLst/>
              </a:rPr>
              <a:t> you will apply the learning from the </a:t>
            </a:r>
            <a:r>
              <a:rPr lang="en-US" dirty="0" err="1">
                <a:solidFill>
                  <a:srgbClr val="252525"/>
                </a:solidFill>
                <a:effectLst/>
              </a:rPr>
              <a:t>eModule</a:t>
            </a:r>
            <a:r>
              <a:rPr lang="en-US" dirty="0">
                <a:solidFill>
                  <a:srgbClr val="252525"/>
                </a:solidFill>
                <a:effectLst/>
              </a:rPr>
              <a:t> to practicing how to apply it.</a:t>
            </a:r>
          </a:p>
          <a:p>
            <a:br>
              <a:rPr lang="en-US" dirty="0">
                <a:solidFill>
                  <a:srgbClr val="252525"/>
                </a:solidFill>
                <a:effectLst/>
              </a:rPr>
            </a:br>
            <a:r>
              <a:rPr lang="en-US" dirty="0">
                <a:solidFill>
                  <a:srgbClr val="252525"/>
                </a:solidFill>
                <a:effectLst/>
              </a:rPr>
              <a:t>Session 4 we will State the Six Principles of Self-love, the Elements of Self-love Affirmation, and Recite personal Self-love Affirmation. </a:t>
            </a:r>
          </a:p>
          <a:p>
            <a:endParaRPr lang="en-US" dirty="0">
              <a:solidFill>
                <a:srgbClr val="252525"/>
              </a:solidFill>
              <a:effectLst/>
            </a:endParaRPr>
          </a:p>
          <a:p>
            <a:endParaRPr lang="en-US" dirty="0">
              <a:solidFill>
                <a:srgbClr val="252525"/>
              </a:solidFill>
              <a:effectLst/>
            </a:endParaRP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3327530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In this topic you will review the Six Principles of Self-love. </a:t>
            </a:r>
          </a:p>
          <a:p>
            <a:endParaRPr lang="en-US" dirty="0"/>
          </a:p>
          <a:p>
            <a:r>
              <a:rPr lang="en-US" dirty="0">
                <a:solidFill>
                  <a:srgbClr val="252525"/>
                </a:solidFill>
                <a:effectLst/>
              </a:rPr>
              <a:t>The Six Principals are the standard for loving yourself.  Do you recall what the Six Principles are from the </a:t>
            </a:r>
            <a:r>
              <a:rPr lang="en-US" dirty="0" err="1">
                <a:solidFill>
                  <a:srgbClr val="252525"/>
                </a:solidFill>
                <a:effectLst/>
              </a:rPr>
              <a:t>eModule</a:t>
            </a:r>
            <a:r>
              <a:rPr lang="en-US" dirty="0">
                <a:solidFill>
                  <a:srgbClr val="252525"/>
                </a:solidFill>
                <a:effectLst/>
              </a:rPr>
              <a:t>? Please raise your hand to give your answer. </a:t>
            </a:r>
          </a:p>
          <a:p>
            <a:endParaRPr lang="en-US" dirty="0">
              <a:solidFill>
                <a:srgbClr val="252525"/>
              </a:solidFill>
              <a:effectLst/>
            </a:endParaRPr>
          </a:p>
          <a:p>
            <a:r>
              <a:rPr lang="en-US" dirty="0">
                <a:solidFill>
                  <a:srgbClr val="252525"/>
                </a:solidFill>
                <a:effectLst/>
              </a:rPr>
              <a:t>The Six Self-love Principles are</a:t>
            </a:r>
          </a:p>
          <a:p>
            <a:r>
              <a:rPr lang="en-US" dirty="0">
                <a:solidFill>
                  <a:srgbClr val="252525"/>
                </a:solidFill>
                <a:effectLst/>
              </a:rPr>
              <a:t>-Be okay with not being okay</a:t>
            </a:r>
          </a:p>
          <a:p>
            <a:r>
              <a:rPr lang="en-US" dirty="0">
                <a:solidFill>
                  <a:srgbClr val="252525"/>
                </a:solidFill>
                <a:effectLst/>
              </a:rPr>
              <a:t>-Practice being kind to yourself</a:t>
            </a:r>
          </a:p>
          <a:p>
            <a:r>
              <a:rPr lang="en-US" dirty="0">
                <a:solidFill>
                  <a:srgbClr val="252525"/>
                </a:solidFill>
                <a:effectLst/>
              </a:rPr>
              <a:t>-Be open to letting go of past failures</a:t>
            </a:r>
          </a:p>
          <a:p>
            <a:r>
              <a:rPr lang="en-US" dirty="0">
                <a:solidFill>
                  <a:srgbClr val="252525"/>
                </a:solidFill>
                <a:effectLst/>
              </a:rPr>
              <a:t>-Love all of you from the inside out, the good and not-so-good of you</a:t>
            </a:r>
          </a:p>
          <a:p>
            <a:r>
              <a:rPr lang="en-US" dirty="0">
                <a:solidFill>
                  <a:srgbClr val="252525"/>
                </a:solidFill>
                <a:effectLst/>
              </a:rPr>
              <a:t>-Speak positive words towards yourself</a:t>
            </a:r>
          </a:p>
          <a:p>
            <a:r>
              <a:rPr lang="en-US" dirty="0">
                <a:solidFill>
                  <a:srgbClr val="252525"/>
                </a:solidFill>
                <a:effectLst/>
              </a:rPr>
              <a:t>-Love yourself more daily</a:t>
            </a:r>
          </a:p>
          <a:p>
            <a:endParaRPr lang="en-US" dirty="0">
              <a:solidFill>
                <a:srgbClr val="252525"/>
              </a:solidFill>
              <a:effectLst/>
            </a:endParaRPr>
          </a:p>
          <a:p>
            <a:r>
              <a:rPr lang="en-US" dirty="0">
                <a:solidFill>
                  <a:srgbClr val="252525"/>
                </a:solidFill>
                <a:effectLst/>
              </a:rPr>
              <a:t>Let’s review the Six Self-love Principles</a:t>
            </a: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2304180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okay with not being okay. </a:t>
            </a:r>
          </a:p>
          <a:p>
            <a:endParaRPr lang="en-US" dirty="0"/>
          </a:p>
          <a:p>
            <a:r>
              <a:rPr lang="en-US" dirty="0"/>
              <a:t>When you are not doing so way or you are having a bad day, how does that make you feel?</a:t>
            </a:r>
          </a:p>
          <a:p>
            <a:endParaRPr lang="en-US" dirty="0"/>
          </a:p>
          <a:p>
            <a:r>
              <a:rPr lang="en-US" dirty="0"/>
              <a:t>Every day may not be the greatest day in your life and its okay to have those moments. Be aware when those moments appears and make the needed changes to acknowledge it and make a better choice for yourself. </a:t>
            </a:r>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1932772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being kind to yourself.</a:t>
            </a:r>
          </a:p>
          <a:p>
            <a:endParaRPr lang="en-US" dirty="0"/>
          </a:p>
          <a:p>
            <a:r>
              <a:rPr lang="en-US" dirty="0"/>
              <a:t>Some people do not know how to be kind to themselves. Being overly critical about yourself is not being kind to you. </a:t>
            </a:r>
          </a:p>
          <a:p>
            <a:endParaRPr lang="en-US" dirty="0"/>
          </a:p>
          <a:p>
            <a:r>
              <a:rPr lang="en-US" dirty="0"/>
              <a:t>Practice being nice to yourself; like you would another person. </a:t>
            </a:r>
          </a:p>
          <a:p>
            <a:endParaRPr lang="en-US" dirty="0"/>
          </a:p>
          <a:p>
            <a:r>
              <a:rPr lang="en-US" dirty="0"/>
              <a:t>Do something that makes you happy or light up. </a:t>
            </a:r>
          </a:p>
          <a:p>
            <a:endParaRPr lang="en-US" dirty="0"/>
          </a:p>
          <a:p>
            <a:r>
              <a:rPr lang="en-US" dirty="0"/>
              <a:t>What is one thing you love about yourself?</a:t>
            </a:r>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3698652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open to letting go of past failures. </a:t>
            </a:r>
          </a:p>
          <a:p>
            <a:endParaRPr lang="en-US" dirty="0"/>
          </a:p>
          <a:p>
            <a:r>
              <a:rPr lang="en-US" dirty="0"/>
              <a:t>Find out what is holding you back from moving forward. </a:t>
            </a:r>
          </a:p>
          <a:p>
            <a:endParaRPr lang="en-US" dirty="0"/>
          </a:p>
          <a:p>
            <a:r>
              <a:rPr lang="en-US" dirty="0"/>
              <a:t>You are in a better place to make better decisions with gained experiences and knowledge. </a:t>
            </a:r>
          </a:p>
          <a:p>
            <a:endParaRPr lang="en-US" dirty="0"/>
          </a:p>
          <a:p>
            <a:r>
              <a:rPr lang="en-US" dirty="0"/>
              <a:t>Let go of your past failures and move on to know opportunities and experiences. </a:t>
            </a:r>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558080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 all of you from the inside out…</a:t>
            </a:r>
          </a:p>
          <a:p>
            <a:endParaRPr lang="en-US" dirty="0"/>
          </a:p>
          <a:p>
            <a:r>
              <a:rPr lang="en-US" dirty="0"/>
              <a:t>What’s holding you back from loving yourself? Is it shame or embracement? </a:t>
            </a:r>
          </a:p>
          <a:p>
            <a:endParaRPr lang="en-US" dirty="0"/>
          </a:p>
          <a:p>
            <a:r>
              <a:rPr lang="en-US" dirty="0"/>
              <a:t>Whatever, it maybe, do not stay in that place. Instead allow yourself to embrace all of you and those things you dislike about yourself, you have all the power to change it. </a:t>
            </a:r>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3150945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 positive words towards yourself.</a:t>
            </a:r>
          </a:p>
          <a:p>
            <a:endParaRPr lang="en-US" dirty="0"/>
          </a:p>
          <a:p>
            <a:r>
              <a:rPr lang="en-US" dirty="0"/>
              <a:t>Its is easy to be critical of our oneself. However, it can appear to be challenging to find positive words to speak to ourselves. This is your time to shine. No matter how it appears, give yourself the best words of encouragement and motivation to win for yourself. </a:t>
            </a:r>
          </a:p>
          <a:p>
            <a:endParaRPr lang="en-US" dirty="0"/>
          </a:p>
          <a:p>
            <a:r>
              <a:rPr lang="en-US" dirty="0"/>
              <a:t>No negative self-talk.</a:t>
            </a:r>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186195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 yourself more daily. </a:t>
            </a:r>
          </a:p>
          <a:p>
            <a:endParaRPr lang="en-US" dirty="0"/>
          </a:p>
          <a:p>
            <a:r>
              <a:rPr lang="en-US" dirty="0"/>
              <a:t>Loving yourself is not a trend. It is a lifestyles. Do it daily with no regrates. Embrace your oneness with who you are from the inside out. Take time to date yourself, as you would another person. Fall in love with being you. </a:t>
            </a:r>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4070075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for the Six Principles of Self-love. Are there any questions about the Six Principles of Self-love?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topic will cover the Elements of an Affirmation.  </a:t>
            </a:r>
          </a:p>
          <a:p>
            <a:endParaRPr lang="en-US" dirty="0"/>
          </a:p>
          <a:p>
            <a:r>
              <a:rPr lang="en-US" dirty="0"/>
              <a:t>In the </a:t>
            </a:r>
            <a:r>
              <a:rPr lang="en-US" dirty="0" err="1"/>
              <a:t>eModule</a:t>
            </a:r>
            <a:r>
              <a:rPr lang="en-US" dirty="0"/>
              <a:t>, Self-love Principles, one of the activities were to watch a video tutorial on How to create an affirmation. What were the elements of a good affirmation? </a:t>
            </a:r>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1435586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Element of Self-love Affirmation. </a:t>
            </a:r>
          </a:p>
          <a:p>
            <a:endParaRPr lang="en-US" dirty="0"/>
          </a:p>
          <a:p>
            <a:r>
              <a:rPr lang="en-US" dirty="0"/>
              <a:t>In a Self-love Affirmation, you want to make sure you use personal pronouns (I, me, my, you, myself, e.g.,) </a:t>
            </a:r>
          </a:p>
          <a:p>
            <a:endParaRPr lang="en-US" dirty="0"/>
          </a:p>
          <a:p>
            <a:r>
              <a:rPr lang="en-US" dirty="0"/>
              <a:t>You want to make sure you have action verbs that can be completed and obtain. </a:t>
            </a:r>
          </a:p>
          <a:p>
            <a:endParaRPr lang="en-US" dirty="0"/>
          </a:p>
          <a:p>
            <a:r>
              <a:rPr lang="en-US" dirty="0"/>
              <a:t>Use emotional words such as feel, love, caring, etc. </a:t>
            </a:r>
          </a:p>
          <a:p>
            <a:endParaRPr lang="en-US" dirty="0"/>
          </a:p>
          <a:p>
            <a:r>
              <a:rPr lang="en-US" dirty="0"/>
              <a:t>Write it in the present tense. This is something you are planning to accomplish now. </a:t>
            </a:r>
          </a:p>
          <a:p>
            <a:endParaRPr lang="en-US" dirty="0"/>
          </a:p>
          <a:p>
            <a:r>
              <a:rPr lang="en-US" dirty="0"/>
              <a:t>Make it short, easy, and direct. You want to make it short so that it will not be overwhelming for you, and its easy to remember and straight to the point. </a:t>
            </a:r>
          </a:p>
          <a:p>
            <a:endParaRPr lang="en-US" dirty="0"/>
          </a:p>
          <a:p>
            <a:r>
              <a:rPr lang="en-US" dirty="0"/>
              <a:t>Always make it positive. An affirmation should make you feel good about yourself and or your accomplishments.</a:t>
            </a:r>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2790035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it seem difficult doing something kind for ourselves than it does doing for others. So, writing an affirmation that is directly related to yourself can be challenging to do. </a:t>
            </a:r>
          </a:p>
          <a:p>
            <a:endParaRPr lang="en-US" dirty="0"/>
          </a:p>
          <a:p>
            <a:r>
              <a:rPr lang="en-US" dirty="0"/>
              <a:t>Where there anything you found challenging when writing you affirmation?</a:t>
            </a:r>
          </a:p>
          <a:p>
            <a:endParaRPr lang="en-US" dirty="0"/>
          </a:p>
          <a:p>
            <a:r>
              <a:rPr lang="en-US" dirty="0"/>
              <a:t>Was it finding the right words, or what to focus on? </a:t>
            </a:r>
          </a:p>
          <a:p>
            <a:endParaRPr lang="en-US" dirty="0"/>
          </a:p>
          <a:p>
            <a:r>
              <a:rPr lang="en-US" dirty="0"/>
              <a:t>No, matter what the challenge is, start where you are and build from there. You can always go back and refreshing your affirmation. The plan is to have a resources or goal in mind to accomplish that is for you. </a:t>
            </a:r>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3296898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for How to create an affirmation.</a:t>
            </a:r>
          </a:p>
          <a:p>
            <a:endParaRPr lang="en-US" dirty="0"/>
          </a:p>
          <a:p>
            <a:r>
              <a:rPr lang="en-US" dirty="0"/>
              <a:t>It is important to remember to have fun with you affirmation. It is an inspiration to you from you to overcome any challenges or obstacles you may face while learning to embrace who you are in on this self-love journey.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topic you will recite your personal affirmation to the group. </a:t>
            </a:r>
          </a:p>
          <a:p>
            <a:endParaRPr lang="en-US" dirty="0"/>
          </a:p>
          <a:p>
            <a:r>
              <a:rPr lang="en-US" dirty="0"/>
              <a:t>Since, this is a large group of us today; I will like each of you to recite two of your information to the class. </a:t>
            </a:r>
          </a:p>
          <a:p>
            <a:endParaRPr lang="en-US" dirty="0"/>
          </a:p>
          <a:p>
            <a:r>
              <a:rPr lang="en-US" dirty="0"/>
              <a:t>There can be many reason behind why you pick or chosen how to form your personal affirmation.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3716656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in the </a:t>
            </a:r>
            <a:r>
              <a:rPr lang="en-US" dirty="0" err="1"/>
              <a:t>eModule</a:t>
            </a:r>
            <a:r>
              <a:rPr lang="en-US" dirty="0"/>
              <a:t> you wrote you own personal affirmation. Share with the class your affirmation and why you choose this affirmation. </a:t>
            </a:r>
          </a:p>
          <a:p>
            <a:endParaRPr lang="en-US" dirty="0"/>
          </a:p>
          <a:p>
            <a:r>
              <a:rPr lang="en-US" dirty="0"/>
              <a:t>Why is it important for you to recite your personal Self-love Affirmation daily? </a:t>
            </a:r>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99212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we have come to the end of Recite personal affirmation session, Great job for taking the time to learn and write your own personal affirmation. As we grow as a person on this self-love journey, continue to update your affirmation for the next opportunity in your life.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19</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homework, class continue to recite the Six Self-love Principles, your personal affirmation and make the changes you need to your affirmation to continue growing. Write in you journal how your affirmation makes you feel. </a:t>
            </a:r>
          </a:p>
          <a:p>
            <a:endParaRPr lang="en-US" dirty="0"/>
          </a:p>
          <a:p>
            <a:r>
              <a:rPr lang="en-US" dirty="0"/>
              <a:t>Share with the RITMO community Fellowship Community. </a:t>
            </a:r>
          </a:p>
          <a:p>
            <a:endParaRPr lang="en-US" dirty="0"/>
          </a:p>
          <a:p>
            <a:r>
              <a:rPr lang="en-US" dirty="0"/>
              <a:t>Think about becoming a Self-love peer mentor.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301926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after each </a:t>
            </a:r>
            <a:r>
              <a:rPr lang="en-US" dirty="0" err="1"/>
              <a:t>eClass</a:t>
            </a:r>
            <a:r>
              <a:rPr lang="en-US" dirty="0"/>
              <a:t>, you will have the opportunity to schedule an appointment to review any types covered in this session. Each session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appointment for this session will </a:t>
            </a:r>
            <a:r>
              <a:rPr lang="en-US" dirty="0"/>
              <a:t>explore your understanding of the Six Principles of Self-love, and the Elements of an Affirmation,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will also be a safe place to gain clarity of current or previous topics or issues you may be facing now. </a:t>
            </a:r>
          </a:p>
          <a:p>
            <a:endParaRPr lang="en-US" dirty="0"/>
          </a:p>
          <a:p>
            <a:r>
              <a:rPr lang="en-US" dirty="0"/>
              <a:t>Also, this will be a great time to start thinking about becoming a self-love mentor.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21</a:t>
            </a:fld>
            <a:endParaRPr lang="en-US" dirty="0"/>
          </a:p>
        </p:txBody>
      </p:sp>
    </p:spTree>
    <p:extLst>
      <p:ext uri="{BB962C8B-B14F-4D97-AF65-F5344CB8AC3E}">
        <p14:creationId xmlns:p14="http://schemas.microsoft.com/office/powerpoint/2010/main" val="3380179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10/20/2023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10/20/2023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10/20/2023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10/20/2023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drshinshuri.com/forum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drshinshuri.com/forums/"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cap="none" spc="400">
                <a:solidFill>
                  <a:schemeClr val="bg1"/>
                </a:solidFill>
              </a:rPr>
              <a:t>eCourse</a:t>
            </a:r>
            <a:endParaRPr lang="en-US" cap="none"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p:txBody>
          <a:bodyPr>
            <a:normAutofit fontScale="90000"/>
          </a:bodyPr>
          <a:lstStyle/>
          <a:p>
            <a:r>
              <a:rPr lang="en-US" b="1" cap="all" spc="400" dirty="0">
                <a:solidFill>
                  <a:schemeClr val="bg1"/>
                </a:solidFill>
                <a:latin typeface="+mn-lt"/>
              </a:rPr>
              <a:t>Setting Your Standard</a:t>
            </a:r>
            <a:endParaRPr lang="en-US"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5202936" y="2983832"/>
            <a:ext cx="5833872" cy="3261520"/>
          </a:xfrm>
        </p:spPr>
        <p:txBody>
          <a:bodyPr>
            <a:normAutofit/>
          </a:bodyPr>
          <a:lstStyle/>
          <a:p>
            <a:pPr algn="r"/>
            <a:r>
              <a:rPr lang="en-US" dirty="0"/>
              <a:t>Homework Review</a:t>
            </a:r>
          </a:p>
          <a:p>
            <a:pPr algn="r"/>
            <a:r>
              <a:rPr lang="en-US" dirty="0"/>
              <a:t>Six principles of self-love</a:t>
            </a:r>
            <a:endParaRPr lang="en-US" sz="1800" dirty="0">
              <a:solidFill>
                <a:schemeClr val="bg1"/>
              </a:solidFill>
            </a:endParaRPr>
          </a:p>
          <a:p>
            <a:r>
              <a:rPr lang="en-US" dirty="0"/>
              <a:t>Elements of an affirmation</a:t>
            </a:r>
          </a:p>
          <a:p>
            <a:r>
              <a:rPr lang="en-US" dirty="0"/>
              <a:t>Recite personal affirmation </a:t>
            </a:r>
          </a:p>
          <a:p>
            <a:endParaRPr lang="en-US" sz="1800" dirty="0"/>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10/20/2023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Two people sitting at a table looking at a paper&#10;&#10;Description automatically generated with medium confidence">
            <a:extLst>
              <a:ext uri="{FF2B5EF4-FFF2-40B4-BE49-F238E27FC236}">
                <a16:creationId xmlns:a16="http://schemas.microsoft.com/office/drawing/2014/main" id="{03D89647-3025-C724-BFC9-BF0319941CF9}"/>
              </a:ext>
            </a:extLst>
          </p:cNvPr>
          <p:cNvPicPr>
            <a:picLocks noGrp="1" noChangeAspect="1"/>
          </p:cNvPicPr>
          <p:nvPr>
            <p:ph type="pic" sz="quarter" idx="13"/>
          </p:nvPr>
        </p:nvPicPr>
        <p:blipFill>
          <a:blip r:embed="rId3"/>
          <a:srcRect t="12517" b="12517"/>
          <a:stretch>
            <a:fillRect/>
          </a:stretch>
        </p:blipFill>
        <p:spPr/>
      </p:pic>
      <p:sp>
        <p:nvSpPr>
          <p:cNvPr id="3" name="Title 2">
            <a:extLst>
              <a:ext uri="{FF2B5EF4-FFF2-40B4-BE49-F238E27FC236}">
                <a16:creationId xmlns:a16="http://schemas.microsoft.com/office/drawing/2014/main" id="{7C0A5EBB-D113-3BE2-115B-01BB3D7189CB}"/>
              </a:ext>
            </a:extLst>
          </p:cNvPr>
          <p:cNvSpPr>
            <a:spLocks noGrp="1"/>
          </p:cNvSpPr>
          <p:nvPr>
            <p:ph type="title"/>
          </p:nvPr>
        </p:nvSpPr>
        <p:spPr/>
        <p:txBody>
          <a:bodyPr>
            <a:normAutofit/>
          </a:bodyPr>
          <a:lstStyle/>
          <a:p>
            <a:r>
              <a:rPr lang="en-US" sz="4400" dirty="0"/>
              <a:t>Homework Review</a:t>
            </a:r>
          </a:p>
        </p:txBody>
      </p:sp>
      <p:sp>
        <p:nvSpPr>
          <p:cNvPr id="4" name="Content Placeholder 3">
            <a:extLst>
              <a:ext uri="{FF2B5EF4-FFF2-40B4-BE49-F238E27FC236}">
                <a16:creationId xmlns:a16="http://schemas.microsoft.com/office/drawing/2014/main" id="{8E895C29-08BB-F0AE-52FD-4CAF17E12F67}"/>
              </a:ext>
            </a:extLst>
          </p:cNvPr>
          <p:cNvSpPr>
            <a:spLocks noGrp="1"/>
          </p:cNvSpPr>
          <p:nvPr>
            <p:ph idx="1"/>
          </p:nvPr>
        </p:nvSpPr>
        <p:spPr>
          <a:xfrm>
            <a:off x="838199" y="2514600"/>
            <a:ext cx="6613765" cy="3548079"/>
          </a:xfrm>
        </p:spPr>
        <p:txBody>
          <a:bodyPr>
            <a:normAutofit fontScale="85000" lnSpcReduction="10000"/>
          </a:bodyPr>
          <a:lstStyle/>
          <a:p>
            <a:pPr algn="l" rtl="0" fontAlgn="base">
              <a:buFont typeface="Arial" panose="020B0604020202020204" pitchFamily="34" charset="0"/>
              <a:buChar char="•"/>
            </a:pPr>
            <a:r>
              <a:rPr lang="en-US" sz="1900" b="0" i="0" u="none" strike="noStrike" dirty="0">
                <a:solidFill>
                  <a:srgbClr val="000000"/>
                </a:solidFill>
                <a:effectLst/>
                <a:latin typeface="Univers" panose="020B0503020202020204" pitchFamily="34" charset="0"/>
              </a:rPr>
              <a:t>In your journal, write how you plan to manage your self-talk?</a:t>
            </a:r>
            <a:r>
              <a:rPr lang="en-US" sz="1900" b="0" i="0" dirty="0">
                <a:solidFill>
                  <a:srgbClr val="000000"/>
                </a:solidFill>
                <a:effectLst/>
                <a:latin typeface="Univers" panose="020B0503020202020204" pitchFamily="34" charset="0"/>
              </a:rPr>
              <a:t>​</a:t>
            </a:r>
            <a:endParaRPr lang="en-US" sz="19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900" b="0" i="0" u="none" strike="noStrike" dirty="0">
                <a:solidFill>
                  <a:srgbClr val="000000"/>
                </a:solidFill>
                <a:effectLst/>
                <a:latin typeface="Univers" panose="020B0503020202020204" pitchFamily="34" charset="0"/>
              </a:rPr>
              <a:t>How will you manage your connection with other?</a:t>
            </a:r>
            <a:r>
              <a:rPr lang="en-US" sz="1900" b="0" i="0" dirty="0">
                <a:solidFill>
                  <a:srgbClr val="000000"/>
                </a:solidFill>
                <a:effectLst/>
                <a:latin typeface="Univers" panose="020B0503020202020204" pitchFamily="34" charset="0"/>
              </a:rPr>
              <a:t>​</a:t>
            </a:r>
            <a:endParaRPr lang="en-US" sz="19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900" b="0" i="0" u="none" strike="noStrike" dirty="0">
                <a:solidFill>
                  <a:srgbClr val="000000"/>
                </a:solidFill>
                <a:effectLst/>
                <a:latin typeface="Univers" panose="020B0503020202020204" pitchFamily="34" charset="0"/>
              </a:rPr>
              <a:t>Journal your experience of you using discernment in your personal environment.</a:t>
            </a:r>
            <a:r>
              <a:rPr lang="en-US" sz="1900" b="0" i="0" dirty="0">
                <a:solidFill>
                  <a:srgbClr val="000000"/>
                </a:solidFill>
                <a:effectLst/>
                <a:latin typeface="Univers" panose="020B0503020202020204" pitchFamily="34" charset="0"/>
              </a:rPr>
              <a:t>​</a:t>
            </a:r>
            <a:endParaRPr lang="en-US" sz="1900" b="0" i="0" dirty="0">
              <a:solidFill>
                <a:srgbClr val="000000"/>
              </a:solidFill>
              <a:effectLst/>
              <a:latin typeface="Arial" panose="020B0604020202020204" pitchFamily="34" charset="0"/>
            </a:endParaRPr>
          </a:p>
          <a:p>
            <a:pPr lvl="2" fontAlgn="base"/>
            <a:r>
              <a:rPr lang="en-US" sz="1900" b="0" i="0" u="none" strike="noStrike" dirty="0">
                <a:solidFill>
                  <a:srgbClr val="000000"/>
                </a:solidFill>
                <a:effectLst/>
                <a:latin typeface="Univers" panose="020B0503020202020204" pitchFamily="34" charset="0"/>
              </a:rPr>
              <a:t>Write what you notice. </a:t>
            </a:r>
            <a:r>
              <a:rPr lang="en-US" sz="1900" b="0" i="0" dirty="0">
                <a:solidFill>
                  <a:srgbClr val="000000"/>
                </a:solidFill>
                <a:effectLst/>
                <a:latin typeface="Univers" panose="020B0503020202020204" pitchFamily="34" charset="0"/>
              </a:rPr>
              <a:t>​</a:t>
            </a:r>
            <a:endParaRPr lang="en-US" sz="1900" b="0" i="0" dirty="0">
              <a:solidFill>
                <a:srgbClr val="000000"/>
              </a:solidFill>
              <a:effectLst/>
              <a:latin typeface="Arial" panose="020B0604020202020204" pitchFamily="34" charset="0"/>
            </a:endParaRPr>
          </a:p>
          <a:p>
            <a:pPr lvl="2" fontAlgn="base"/>
            <a:r>
              <a:rPr lang="en-US" sz="1900" b="0" i="0" u="none" strike="noStrike" dirty="0">
                <a:solidFill>
                  <a:srgbClr val="000000"/>
                </a:solidFill>
                <a:effectLst/>
                <a:latin typeface="Univers" panose="020B0503020202020204" pitchFamily="34" charset="0"/>
              </a:rPr>
              <a:t>Did you notice it right away?</a:t>
            </a:r>
            <a:r>
              <a:rPr lang="en-US" sz="1900" b="0" i="0" dirty="0">
                <a:solidFill>
                  <a:srgbClr val="000000"/>
                </a:solidFill>
                <a:effectLst/>
                <a:latin typeface="Univers" panose="020B0503020202020204" pitchFamily="34" charset="0"/>
              </a:rPr>
              <a:t>​</a:t>
            </a:r>
            <a:endParaRPr lang="en-US" sz="19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900" b="0" i="0" u="none" strike="noStrike" dirty="0">
                <a:solidFill>
                  <a:srgbClr val="000000"/>
                </a:solidFill>
                <a:effectLst/>
                <a:latin typeface="Univers" panose="020B0503020202020204" pitchFamily="34" charset="0"/>
              </a:rPr>
              <a:t>Share in the RITMO Fellowship Community you’re your experience. </a:t>
            </a:r>
            <a:r>
              <a:rPr lang="en-US" sz="1900" b="0" i="0" dirty="0">
                <a:solidFill>
                  <a:srgbClr val="000000"/>
                </a:solidFill>
                <a:effectLst/>
                <a:latin typeface="Univers" panose="020B0503020202020204" pitchFamily="34" charset="0"/>
              </a:rPr>
              <a:t>​</a:t>
            </a:r>
            <a:endParaRPr lang="en-US" sz="19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900" b="0" i="0" u="none" strike="noStrike" dirty="0">
                <a:solidFill>
                  <a:srgbClr val="0E101A"/>
                </a:solidFill>
                <a:effectLst/>
                <a:latin typeface="Open Sans" panose="020B0606030504020204" pitchFamily="34" charset="0"/>
              </a:rPr>
              <a:t>Click on the link access the RITMO </a:t>
            </a:r>
            <a:r>
              <a:rPr lang="en-US" sz="1900" b="0" i="0" u="none" strike="noStrike" dirty="0">
                <a:solidFill>
                  <a:srgbClr val="000000"/>
                </a:solidFill>
                <a:effectLst/>
                <a:latin typeface="Open Sans" panose="020B0606030504020204" pitchFamily="34" charset="0"/>
              </a:rPr>
              <a:t>Community Fellowship </a:t>
            </a:r>
            <a:r>
              <a:rPr lang="en-US" sz="1900" b="0" i="0" u="none" strike="noStrike" dirty="0">
                <a:solidFill>
                  <a:srgbClr val="000000"/>
                </a:solidFill>
                <a:effectLst/>
                <a:latin typeface="Univers" panose="020B0503020202020204" pitchFamily="34" charset="0"/>
              </a:rPr>
              <a:t>forum</a:t>
            </a:r>
            <a:r>
              <a:rPr lang="en-US" sz="1900" b="0" i="0" u="none" strike="noStrike" dirty="0">
                <a:solidFill>
                  <a:srgbClr val="0E101A"/>
                </a:solidFill>
                <a:effectLst/>
                <a:latin typeface="Univers" panose="020B0503020202020204" pitchFamily="34" charset="0"/>
              </a:rPr>
              <a:t> </a:t>
            </a:r>
            <a:r>
              <a:rPr lang="en-US" sz="1900" b="0" i="0" u="sng" strike="noStrike" dirty="0">
                <a:solidFill>
                  <a:srgbClr val="0563C1"/>
                </a:solidFill>
                <a:effectLst/>
                <a:latin typeface="Univers" panose="020B0503020202020204" pitchFamily="34" charset="0"/>
                <a:hlinkClick r:id="rId4"/>
              </a:rPr>
              <a:t>https://drshinshuri.com/forums/</a:t>
            </a:r>
            <a:endParaRPr lang="en-US" sz="1900" b="0" i="0" dirty="0">
              <a:solidFill>
                <a:srgbClr val="000000"/>
              </a:solidFill>
              <a:effectLst/>
              <a:latin typeface="Arial" panose="020B0604020202020204" pitchFamily="34" charset="0"/>
            </a:endParaRPr>
          </a:p>
          <a:p>
            <a:endParaRPr lang="en-US" dirty="0"/>
          </a:p>
        </p:txBody>
      </p:sp>
      <p:sp>
        <p:nvSpPr>
          <p:cNvPr id="5" name="Date Placeholder 4">
            <a:extLst>
              <a:ext uri="{FF2B5EF4-FFF2-40B4-BE49-F238E27FC236}">
                <a16:creationId xmlns:a16="http://schemas.microsoft.com/office/drawing/2014/main" id="{94CDDF08-EC94-EB21-8A07-33891C17F5D4}"/>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07354625-7A6C-3099-BB6F-754C4658AFA8}"/>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F7DF127-AC35-DE76-F7DC-6C276B2D97FE}"/>
              </a:ext>
            </a:extLst>
          </p:cNvPr>
          <p:cNvSpPr>
            <a:spLocks noGrp="1"/>
          </p:cNvSpPr>
          <p:nvPr>
            <p:ph type="sldNum" sz="quarter" idx="12"/>
          </p:nvPr>
        </p:nvSpPr>
        <p:spPr/>
        <p:txBody>
          <a:bodyPr/>
          <a:lstStyle/>
          <a:p>
            <a:fld id="{D8DA9DAA-006C-4F4B-980E-E3DF019B24E2}" type="slidenum">
              <a:rPr lang="en-US" smtClean="0"/>
              <a:pPr/>
              <a:t>3</a:t>
            </a:fld>
            <a:endParaRPr lang="en-US" dirty="0"/>
          </a:p>
        </p:txBody>
      </p:sp>
    </p:spTree>
    <p:extLst>
      <p:ext uri="{BB962C8B-B14F-4D97-AF65-F5344CB8AC3E}">
        <p14:creationId xmlns:p14="http://schemas.microsoft.com/office/powerpoint/2010/main" val="92711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lstStyle/>
          <a:p>
            <a:r>
              <a:rPr lang="en-US" sz="5400" dirty="0"/>
              <a:t>Session 4</a:t>
            </a:r>
            <a:endParaRPr lang="en-US" dirty="0"/>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p:txBody>
          <a:bodyPr/>
          <a:lstStyle/>
          <a:p>
            <a:r>
              <a:rPr lang="en-US" sz="2000" dirty="0"/>
              <a:t>In this </a:t>
            </a:r>
            <a:r>
              <a:rPr lang="en-US" sz="2000" dirty="0" err="1"/>
              <a:t>eClass</a:t>
            </a:r>
            <a:r>
              <a:rPr lang="en-US" sz="2000" dirty="0"/>
              <a:t>, you will apply your learning from the </a:t>
            </a:r>
            <a:r>
              <a:rPr lang="en-US" sz="2000" dirty="0" err="1"/>
              <a:t>eModule</a:t>
            </a:r>
            <a:r>
              <a:rPr lang="en-US" sz="2000" dirty="0"/>
              <a:t> Self-love Principles. This includes:</a:t>
            </a:r>
          </a:p>
          <a:p>
            <a:pPr marL="342900" indent="-342900">
              <a:buFont typeface="Arial" panose="020B0604020202020204" pitchFamily="34" charset="0"/>
              <a:buChar char="•"/>
            </a:pPr>
            <a:r>
              <a:rPr lang="en-US" dirty="0"/>
              <a:t>State the Six Principles of Self-love</a:t>
            </a:r>
          </a:p>
          <a:p>
            <a:pPr marL="342900" indent="-342900">
              <a:buFont typeface="Arial" panose="020B0604020202020204" pitchFamily="34" charset="0"/>
              <a:buChar char="•"/>
            </a:pPr>
            <a:r>
              <a:rPr lang="en-US" dirty="0"/>
              <a:t>Elements of Self-love Affirmation</a:t>
            </a:r>
            <a:endParaRPr lang="en-US" sz="2000" dirty="0"/>
          </a:p>
          <a:p>
            <a:pPr marL="342900" indent="-342900">
              <a:buFont typeface="Arial" panose="020B0604020202020204" pitchFamily="34" charset="0"/>
              <a:buChar char="•"/>
            </a:pPr>
            <a:r>
              <a:rPr lang="en-US" dirty="0"/>
              <a:t>Recite personal Self-love Affirmation </a:t>
            </a:r>
          </a:p>
          <a:p>
            <a:endParaRPr lang="en-US" dirty="0"/>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10/20/2023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4</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1" y="1463040"/>
            <a:ext cx="12192000" cy="2340864"/>
          </a:xfrm>
        </p:spPr>
        <p:txBody>
          <a:bodyPr>
            <a:normAutofit/>
          </a:bodyPr>
          <a:lstStyle/>
          <a:p>
            <a:r>
              <a:rPr lang="en-US" sz="5400" dirty="0"/>
              <a:t>Six Principles of Self-love</a:t>
            </a:r>
          </a:p>
        </p:txBody>
      </p:sp>
      <p:sp>
        <p:nvSpPr>
          <p:cNvPr id="3" name="Subtitle 2">
            <a:extLst>
              <a:ext uri="{FF2B5EF4-FFF2-40B4-BE49-F238E27FC236}">
                <a16:creationId xmlns:a16="http://schemas.microsoft.com/office/drawing/2014/main" id="{05408798-0DB3-46BF-880E-7BB904D700F6}"/>
              </a:ext>
            </a:extLst>
          </p:cNvPr>
          <p:cNvSpPr>
            <a:spLocks noGrp="1"/>
          </p:cNvSpPr>
          <p:nvPr>
            <p:ph type="subTitle" idx="1"/>
          </p:nvPr>
        </p:nvSpPr>
        <p:spPr>
          <a:xfrm>
            <a:off x="1524000" y="3803904"/>
            <a:ext cx="9144000" cy="1325880"/>
          </a:xfrm>
        </p:spPr>
        <p:txBody>
          <a:bodyPr/>
          <a:lstStyle/>
          <a:p>
            <a:r>
              <a:rPr lang="en-US" sz="2000" dirty="0"/>
              <a:t>Name the Six Self-love Principles </a:t>
            </a:r>
            <a:endParaRPr lang="en-US" dirty="0"/>
          </a:p>
        </p:txBody>
      </p:sp>
    </p:spTree>
    <p:extLst>
      <p:ext uri="{BB962C8B-B14F-4D97-AF65-F5344CB8AC3E}">
        <p14:creationId xmlns:p14="http://schemas.microsoft.com/office/powerpoint/2010/main" val="2227882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472390" y="1336390"/>
            <a:ext cx="6897054" cy="1182927"/>
          </a:xfrm>
        </p:spPr>
        <p:txBody>
          <a:bodyPr anchor="b">
            <a:noAutofit/>
          </a:bodyPr>
          <a:lstStyle/>
          <a:p>
            <a:r>
              <a:rPr lang="en-US" sz="4400" dirty="0"/>
              <a:t>Be okay with not being okay</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44539E64-BC66-B73A-B4E0-827ACF9A8651}"/>
              </a:ext>
            </a:extLst>
          </p:cNvPr>
          <p:cNvSpPr>
            <a:spLocks noGrp="1"/>
          </p:cNvSpPr>
          <p:nvPr>
            <p:ph idx="1"/>
          </p:nvPr>
        </p:nvSpPr>
        <p:spPr>
          <a:xfrm>
            <a:off x="472390" y="2829330"/>
            <a:ext cx="6521798" cy="3344459"/>
          </a:xfrm>
        </p:spPr>
        <p:txBody>
          <a:bodyPr anchor="t">
            <a:normAutofit/>
          </a:bodyPr>
          <a:lstStyle/>
          <a:p>
            <a:r>
              <a:rPr lang="en-US" sz="1800" dirty="0"/>
              <a:t>How do you feel when you are not okay?</a:t>
            </a:r>
          </a:p>
          <a:p>
            <a:r>
              <a:rPr lang="en-US" sz="1800" dirty="0"/>
              <a:t>You do not have to feel okay with how things are going in your life. </a:t>
            </a:r>
          </a:p>
          <a:p>
            <a:r>
              <a:rPr lang="en-US" sz="1800" dirty="0"/>
              <a:t>You need to be aware and make the needed changes to better your life or situations.</a:t>
            </a:r>
          </a:p>
          <a:p>
            <a:pPr marL="0" indent="0">
              <a:buNone/>
            </a:pPr>
            <a:endParaRPr lang="en-US" sz="1800" dirty="0"/>
          </a:p>
          <a:p>
            <a:endParaRPr lang="en-US" sz="1800" dirty="0"/>
          </a:p>
        </p:txBody>
      </p:sp>
      <p:pic>
        <p:nvPicPr>
          <p:cNvPr id="6" name="Content Placeholder 5" descr="A picture containing text, orange, outdoor, sign&#10;&#10;Description automatically generated">
            <a:extLst>
              <a:ext uri="{FF2B5EF4-FFF2-40B4-BE49-F238E27FC236}">
                <a16:creationId xmlns:a16="http://schemas.microsoft.com/office/drawing/2014/main" id="{219B613A-09A9-0D18-B2E6-099375B714ED}"/>
              </a:ext>
            </a:extLst>
          </p:cNvPr>
          <p:cNvPicPr>
            <a:picLocks noChangeAspect="1"/>
          </p:cNvPicPr>
          <p:nvPr/>
        </p:nvPicPr>
        <p:blipFill rotWithShape="1">
          <a:blip r:embed="rId3"/>
          <a:srcRect l="25001" r="-3" b="-3"/>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6</a:t>
            </a:fld>
            <a:endParaRPr lang="en-US">
              <a:solidFill>
                <a:schemeClr val="accent2"/>
              </a:solidFill>
            </a:endParaRPr>
          </a:p>
        </p:txBody>
      </p:sp>
    </p:spTree>
    <p:extLst>
      <p:ext uri="{BB962C8B-B14F-4D97-AF65-F5344CB8AC3E}">
        <p14:creationId xmlns:p14="http://schemas.microsoft.com/office/powerpoint/2010/main" val="115239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AD12F0-F597-678C-5A95-C9520DE39F42}"/>
              </a:ext>
            </a:extLst>
          </p:cNvPr>
          <p:cNvSpPr>
            <a:spLocks noGrp="1"/>
          </p:cNvSpPr>
          <p:nvPr>
            <p:ph type="title"/>
          </p:nvPr>
        </p:nvSpPr>
        <p:spPr>
          <a:xfrm>
            <a:off x="803776" y="1336390"/>
            <a:ext cx="6190412" cy="1182927"/>
          </a:xfrm>
        </p:spPr>
        <p:txBody>
          <a:bodyPr anchor="b">
            <a:noAutofit/>
          </a:bodyPr>
          <a:lstStyle/>
          <a:p>
            <a:r>
              <a:rPr lang="en-US" sz="4400" dirty="0"/>
              <a:t>Practice being kind to yourself</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C1CEDE7-BBAF-1FE0-51EF-B72C3E89C471}"/>
              </a:ext>
            </a:extLst>
          </p:cNvPr>
          <p:cNvSpPr>
            <a:spLocks noGrp="1"/>
          </p:cNvSpPr>
          <p:nvPr>
            <p:ph idx="1"/>
          </p:nvPr>
        </p:nvSpPr>
        <p:spPr>
          <a:xfrm>
            <a:off x="803776" y="2829330"/>
            <a:ext cx="6190412" cy="3344459"/>
          </a:xfrm>
        </p:spPr>
        <p:txBody>
          <a:bodyPr anchor="t">
            <a:normAutofit/>
          </a:bodyPr>
          <a:lstStyle/>
          <a:p>
            <a:r>
              <a:rPr lang="en-US" sz="1800" dirty="0"/>
              <a:t>If you do not know how to be kind to yourself, start with doing something nice for yourself.</a:t>
            </a:r>
          </a:p>
          <a:p>
            <a:r>
              <a:rPr lang="en-US" sz="1800" dirty="0"/>
              <a:t>Do something that makes you happy.</a:t>
            </a:r>
          </a:p>
          <a:p>
            <a:r>
              <a:rPr lang="en-US" sz="1800" dirty="0"/>
              <a:t>Think of one thing you love about yourself and embrace that one thing. </a:t>
            </a:r>
          </a:p>
          <a:p>
            <a:endParaRPr lang="en-US" sz="1800" dirty="0"/>
          </a:p>
        </p:txBody>
      </p:sp>
      <p:pic>
        <p:nvPicPr>
          <p:cNvPr id="6" name="Content Placeholder 5">
            <a:extLst>
              <a:ext uri="{FF2B5EF4-FFF2-40B4-BE49-F238E27FC236}">
                <a16:creationId xmlns:a16="http://schemas.microsoft.com/office/drawing/2014/main" id="{B6171811-774E-2F0E-BB4B-91798FC515E0}"/>
              </a:ext>
            </a:extLst>
          </p:cNvPr>
          <p:cNvPicPr>
            <a:picLocks noChangeAspect="1"/>
          </p:cNvPicPr>
          <p:nvPr/>
        </p:nvPicPr>
        <p:blipFill rotWithShape="1">
          <a:blip r:embed="rId3"/>
          <a:srcRect l="11391" r="4606" b="-3"/>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D7FBAE48-8F21-A517-F8C1-4DD7DA3746F3}"/>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7</a:t>
            </a:fld>
            <a:endParaRPr lang="en-US">
              <a:solidFill>
                <a:schemeClr val="accent2"/>
              </a:solidFill>
            </a:endParaRPr>
          </a:p>
        </p:txBody>
      </p:sp>
    </p:spTree>
    <p:extLst>
      <p:ext uri="{BB962C8B-B14F-4D97-AF65-F5344CB8AC3E}">
        <p14:creationId xmlns:p14="http://schemas.microsoft.com/office/powerpoint/2010/main" val="1857392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1B2776-26F9-584F-4958-9EF8D9539F53}"/>
              </a:ext>
            </a:extLst>
          </p:cNvPr>
          <p:cNvSpPr>
            <a:spLocks noGrp="1"/>
          </p:cNvSpPr>
          <p:nvPr>
            <p:ph type="title"/>
          </p:nvPr>
        </p:nvSpPr>
        <p:spPr>
          <a:xfrm>
            <a:off x="803776" y="1336390"/>
            <a:ext cx="6190412" cy="1182927"/>
          </a:xfrm>
        </p:spPr>
        <p:txBody>
          <a:bodyPr anchor="b">
            <a:noAutofit/>
          </a:bodyPr>
          <a:lstStyle/>
          <a:p>
            <a:r>
              <a:rPr lang="en-US" sz="4400" dirty="0"/>
              <a:t>Be open to letting go of past failures</a:t>
            </a:r>
          </a:p>
        </p:txBody>
      </p:sp>
      <p:cxnSp>
        <p:nvCxnSpPr>
          <p:cNvPr id="28"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23" name="Content Placeholder 22">
            <a:extLst>
              <a:ext uri="{FF2B5EF4-FFF2-40B4-BE49-F238E27FC236}">
                <a16:creationId xmlns:a16="http://schemas.microsoft.com/office/drawing/2014/main" id="{D546BFC0-1CA9-9C22-77DF-991CCBBA35A8}"/>
              </a:ext>
            </a:extLst>
          </p:cNvPr>
          <p:cNvSpPr>
            <a:spLocks noGrp="1"/>
          </p:cNvSpPr>
          <p:nvPr>
            <p:ph idx="1"/>
          </p:nvPr>
        </p:nvSpPr>
        <p:spPr>
          <a:xfrm>
            <a:off x="803776" y="2829330"/>
            <a:ext cx="6190412" cy="3344459"/>
          </a:xfrm>
        </p:spPr>
        <p:txBody>
          <a:bodyPr anchor="t">
            <a:normAutofit/>
          </a:bodyPr>
          <a:lstStyle/>
          <a:p>
            <a:r>
              <a:rPr lang="en-US" sz="1800" dirty="0"/>
              <a:t>What is stopping you from moving past your failures?</a:t>
            </a:r>
          </a:p>
          <a:p>
            <a:r>
              <a:rPr lang="en-US" sz="1800" dirty="0"/>
              <a:t>Understand that you are not your past failures. </a:t>
            </a:r>
          </a:p>
          <a:p>
            <a:r>
              <a:rPr lang="en-US" sz="1800" dirty="0"/>
              <a:t>Learn from them and move on. </a:t>
            </a:r>
          </a:p>
        </p:txBody>
      </p:sp>
      <p:pic>
        <p:nvPicPr>
          <p:cNvPr id="8" name="Content Placeholder 7" descr="A group of wooden blocks&#10;&#10;Description automatically generated with low confidence">
            <a:extLst>
              <a:ext uri="{FF2B5EF4-FFF2-40B4-BE49-F238E27FC236}">
                <a16:creationId xmlns:a16="http://schemas.microsoft.com/office/drawing/2014/main" id="{C36988A4-3CA7-23F0-8F6C-7A6F24E9C54F}"/>
              </a:ext>
            </a:extLst>
          </p:cNvPr>
          <p:cNvPicPr>
            <a:picLocks noChangeAspect="1"/>
          </p:cNvPicPr>
          <p:nvPr/>
        </p:nvPicPr>
        <p:blipFill rotWithShape="1">
          <a:blip r:embed="rId3"/>
          <a:srcRect l="12525" r="12473" b="-3"/>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4170DB8-845D-A1BD-6BF7-782A6E88D1DE}"/>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8</a:t>
            </a:fld>
            <a:endParaRPr lang="en-US">
              <a:solidFill>
                <a:schemeClr val="accent2"/>
              </a:solidFill>
            </a:endParaRPr>
          </a:p>
        </p:txBody>
      </p:sp>
    </p:spTree>
    <p:extLst>
      <p:ext uri="{BB962C8B-B14F-4D97-AF65-F5344CB8AC3E}">
        <p14:creationId xmlns:p14="http://schemas.microsoft.com/office/powerpoint/2010/main" val="152690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D0D538-8B9A-23CC-F681-EE56387EFBE3}"/>
              </a:ext>
            </a:extLst>
          </p:cNvPr>
          <p:cNvSpPr>
            <a:spLocks noGrp="1"/>
          </p:cNvSpPr>
          <p:nvPr>
            <p:ph type="title"/>
          </p:nvPr>
        </p:nvSpPr>
        <p:spPr>
          <a:xfrm>
            <a:off x="803776" y="1336390"/>
            <a:ext cx="6190412" cy="1182927"/>
          </a:xfrm>
        </p:spPr>
        <p:txBody>
          <a:bodyPr anchor="b">
            <a:noAutofit/>
          </a:bodyPr>
          <a:lstStyle/>
          <a:p>
            <a:r>
              <a:rPr lang="en-US" sz="4400" dirty="0"/>
              <a:t>Love all of you from the inside out..</a:t>
            </a:r>
          </a:p>
        </p:txBody>
      </p:sp>
      <p:cxnSp>
        <p:nvCxnSpPr>
          <p:cNvPr id="17"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89A4761C-2FEE-9F81-F5C7-2EE014EA9120}"/>
              </a:ext>
            </a:extLst>
          </p:cNvPr>
          <p:cNvSpPr>
            <a:spLocks noGrp="1"/>
          </p:cNvSpPr>
          <p:nvPr>
            <p:ph idx="1"/>
          </p:nvPr>
        </p:nvSpPr>
        <p:spPr>
          <a:xfrm>
            <a:off x="803776" y="2829330"/>
            <a:ext cx="6190412" cy="3344459"/>
          </a:xfrm>
        </p:spPr>
        <p:txBody>
          <a:bodyPr anchor="t">
            <a:normAutofit/>
          </a:bodyPr>
          <a:lstStyle/>
          <a:p>
            <a:r>
              <a:rPr lang="en-US" sz="1800" dirty="0"/>
              <a:t>What’s holding you back from loving on yourself more?</a:t>
            </a:r>
          </a:p>
          <a:p>
            <a:r>
              <a:rPr lang="en-US" sz="1800" dirty="0"/>
              <a:t>Do not live in shame for anyone. </a:t>
            </a:r>
          </a:p>
          <a:p>
            <a:r>
              <a:rPr lang="en-US" sz="1800" dirty="0"/>
              <a:t>There will always be something you will won’t to change about yourself. </a:t>
            </a:r>
          </a:p>
          <a:p>
            <a:endParaRPr lang="en-US" sz="1800" dirty="0"/>
          </a:p>
        </p:txBody>
      </p:sp>
      <p:pic>
        <p:nvPicPr>
          <p:cNvPr id="8" name="Content Placeholder 7" descr="A picture containing metalware, chain&#10;&#10;Description automatically generated">
            <a:extLst>
              <a:ext uri="{FF2B5EF4-FFF2-40B4-BE49-F238E27FC236}">
                <a16:creationId xmlns:a16="http://schemas.microsoft.com/office/drawing/2014/main" id="{401768A6-BC4C-0B7C-90F2-211BE98C8933}"/>
              </a:ext>
            </a:extLst>
          </p:cNvPr>
          <p:cNvPicPr>
            <a:picLocks noChangeAspect="1"/>
          </p:cNvPicPr>
          <p:nvPr/>
        </p:nvPicPr>
        <p:blipFill rotWithShape="1">
          <a:blip r:embed="rId3"/>
          <a:srcRect l="4859" r="10392" b="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9"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1"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9B89F0D8-0BA0-5D35-1D52-366A29784178}"/>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9</a:t>
            </a:fld>
            <a:endParaRPr lang="en-US">
              <a:solidFill>
                <a:schemeClr val="accent2"/>
              </a:solidFill>
            </a:endParaRPr>
          </a:p>
        </p:txBody>
      </p:sp>
    </p:spTree>
    <p:extLst>
      <p:ext uri="{BB962C8B-B14F-4D97-AF65-F5344CB8AC3E}">
        <p14:creationId xmlns:p14="http://schemas.microsoft.com/office/powerpoint/2010/main" val="3841378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B415A0-E6C6-4560-6583-CB1A3E9BC767}"/>
              </a:ext>
            </a:extLst>
          </p:cNvPr>
          <p:cNvSpPr>
            <a:spLocks noGrp="1"/>
          </p:cNvSpPr>
          <p:nvPr>
            <p:ph type="title"/>
          </p:nvPr>
        </p:nvSpPr>
        <p:spPr>
          <a:xfrm>
            <a:off x="803776" y="1336390"/>
            <a:ext cx="6190412" cy="1182927"/>
          </a:xfrm>
        </p:spPr>
        <p:txBody>
          <a:bodyPr anchor="b">
            <a:noAutofit/>
          </a:bodyPr>
          <a:lstStyle/>
          <a:p>
            <a:r>
              <a:rPr lang="en-US" sz="4400" dirty="0"/>
              <a:t>Speak positive words towards yourself</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08D75249-D583-2703-409A-05330EB312FB}"/>
              </a:ext>
            </a:extLst>
          </p:cNvPr>
          <p:cNvSpPr>
            <a:spLocks noGrp="1"/>
          </p:cNvSpPr>
          <p:nvPr>
            <p:ph idx="1"/>
          </p:nvPr>
        </p:nvSpPr>
        <p:spPr>
          <a:xfrm>
            <a:off x="803776" y="2829330"/>
            <a:ext cx="6190412" cy="3344459"/>
          </a:xfrm>
        </p:spPr>
        <p:txBody>
          <a:bodyPr anchor="t">
            <a:normAutofit/>
          </a:bodyPr>
          <a:lstStyle/>
          <a:p>
            <a:r>
              <a:rPr lang="en-US" sz="1800" dirty="0"/>
              <a:t>In the </a:t>
            </a:r>
            <a:r>
              <a:rPr lang="en-US" sz="1800" dirty="0" err="1"/>
              <a:t>eClass</a:t>
            </a:r>
            <a:r>
              <a:rPr lang="en-US" sz="1800" dirty="0"/>
              <a:t> connection; we viewed the video You are not your thoughts. The video showed us how negative thoughts have an impact in our life. </a:t>
            </a:r>
          </a:p>
          <a:p>
            <a:r>
              <a:rPr lang="en-US" sz="1800" dirty="0"/>
              <a:t>Make sure you are aware of what you are saying to yourself. </a:t>
            </a:r>
          </a:p>
          <a:p>
            <a:r>
              <a:rPr lang="en-US" sz="1800" dirty="0"/>
              <a:t>Change the negative words into positive words: your personal affirmation.</a:t>
            </a:r>
          </a:p>
          <a:p>
            <a:endParaRPr lang="en-US" sz="1800" dirty="0"/>
          </a:p>
        </p:txBody>
      </p:sp>
      <p:pic>
        <p:nvPicPr>
          <p:cNvPr id="6" name="Content Placeholder 5" descr="A close-up of a lighter&#10;&#10;Description automatically generated with low confidence">
            <a:extLst>
              <a:ext uri="{FF2B5EF4-FFF2-40B4-BE49-F238E27FC236}">
                <a16:creationId xmlns:a16="http://schemas.microsoft.com/office/drawing/2014/main" id="{53D445CC-3B69-44C6-CBCC-38F6D8E33E9E}"/>
              </a:ext>
            </a:extLst>
          </p:cNvPr>
          <p:cNvPicPr>
            <a:picLocks noChangeAspect="1"/>
          </p:cNvPicPr>
          <p:nvPr/>
        </p:nvPicPr>
        <p:blipFill rotWithShape="1">
          <a:blip r:embed="rId3"/>
          <a:srcRect l="9018" r="24233"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8A16450-F34B-16B7-E0D5-F49C6C930057}"/>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10</a:t>
            </a:fld>
            <a:endParaRPr lang="en-US">
              <a:solidFill>
                <a:schemeClr val="accent2"/>
              </a:solidFill>
            </a:endParaRPr>
          </a:p>
        </p:txBody>
      </p:sp>
    </p:spTree>
    <p:extLst>
      <p:ext uri="{BB962C8B-B14F-4D97-AF65-F5344CB8AC3E}">
        <p14:creationId xmlns:p14="http://schemas.microsoft.com/office/powerpoint/2010/main" val="3229481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371F42-E769-B77A-3BF9-CE83045E1FB4}"/>
              </a:ext>
            </a:extLst>
          </p:cNvPr>
          <p:cNvSpPr>
            <a:spLocks noGrp="1"/>
          </p:cNvSpPr>
          <p:nvPr>
            <p:ph type="title"/>
          </p:nvPr>
        </p:nvSpPr>
        <p:spPr>
          <a:xfrm>
            <a:off x="803776" y="1336390"/>
            <a:ext cx="6190412" cy="1182927"/>
          </a:xfrm>
        </p:spPr>
        <p:txBody>
          <a:bodyPr anchor="b">
            <a:noAutofit/>
          </a:bodyPr>
          <a:lstStyle/>
          <a:p>
            <a:r>
              <a:rPr lang="en-US" sz="4400" dirty="0"/>
              <a:t>Love yourself more daily</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CB3A708-EA7F-DFE0-22CE-48245534A8A9}"/>
              </a:ext>
            </a:extLst>
          </p:cNvPr>
          <p:cNvSpPr>
            <a:spLocks noGrp="1"/>
          </p:cNvSpPr>
          <p:nvPr>
            <p:ph idx="1"/>
          </p:nvPr>
        </p:nvSpPr>
        <p:spPr>
          <a:xfrm>
            <a:off x="803776" y="2829330"/>
            <a:ext cx="6190412" cy="3344459"/>
          </a:xfrm>
        </p:spPr>
        <p:txBody>
          <a:bodyPr anchor="t">
            <a:normAutofit/>
          </a:bodyPr>
          <a:lstStyle/>
          <a:p>
            <a:r>
              <a:rPr lang="en-US" sz="1800" dirty="0"/>
              <a:t>Focus on loving yourself first</a:t>
            </a:r>
          </a:p>
          <a:p>
            <a:r>
              <a:rPr lang="en-US" sz="1800" dirty="0"/>
              <a:t>Find time to embrace yourself</a:t>
            </a:r>
          </a:p>
          <a:p>
            <a:r>
              <a:rPr lang="en-US" sz="1800" dirty="0"/>
              <a:t>Spend time with yourself in nature or in a quiet place. </a:t>
            </a:r>
          </a:p>
          <a:p>
            <a:r>
              <a:rPr lang="en-US" sz="1800" dirty="0"/>
              <a:t>Write letters to yourself as you would someone you like. </a:t>
            </a:r>
          </a:p>
        </p:txBody>
      </p:sp>
      <p:pic>
        <p:nvPicPr>
          <p:cNvPr id="6" name="Content Placeholder 5">
            <a:extLst>
              <a:ext uri="{FF2B5EF4-FFF2-40B4-BE49-F238E27FC236}">
                <a16:creationId xmlns:a16="http://schemas.microsoft.com/office/drawing/2014/main" id="{5E0BF12A-9191-8C15-3383-A3F996C066FF}"/>
              </a:ext>
            </a:extLst>
          </p:cNvPr>
          <p:cNvPicPr>
            <a:picLocks noChangeAspect="1"/>
          </p:cNvPicPr>
          <p:nvPr/>
        </p:nvPicPr>
        <p:blipFill rotWithShape="1">
          <a:blip r:embed="rId3"/>
          <a:srcRect t="10707" r="2" b="22544"/>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177B1BF-816A-0D8E-7EAE-DFAAA38132D5}"/>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11</a:t>
            </a:fld>
            <a:endParaRPr lang="en-US">
              <a:solidFill>
                <a:schemeClr val="accent2"/>
              </a:solidFill>
            </a:endParaRPr>
          </a:p>
        </p:txBody>
      </p:sp>
    </p:spTree>
    <p:extLst>
      <p:ext uri="{BB962C8B-B14F-4D97-AF65-F5344CB8AC3E}">
        <p14:creationId xmlns:p14="http://schemas.microsoft.com/office/powerpoint/2010/main" val="1932407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12</a:t>
            </a:fld>
            <a:endParaRPr lang="en-US">
              <a:solidFill>
                <a:schemeClr val="tx1"/>
              </a:solidFill>
            </a:endParaRPr>
          </a:p>
        </p:txBody>
      </p:sp>
    </p:spTree>
    <p:extLst>
      <p:ext uri="{BB962C8B-B14F-4D97-AF65-F5344CB8AC3E}">
        <p14:creationId xmlns:p14="http://schemas.microsoft.com/office/powerpoint/2010/main" val="2861782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1" y="1463040"/>
            <a:ext cx="12192000" cy="2340864"/>
          </a:xfrm>
        </p:spPr>
        <p:txBody>
          <a:bodyPr>
            <a:normAutofit/>
          </a:bodyPr>
          <a:lstStyle/>
          <a:p>
            <a:r>
              <a:rPr lang="en-US" sz="5400" dirty="0"/>
              <a:t>Elements of an Affirmation</a:t>
            </a:r>
          </a:p>
        </p:txBody>
      </p:sp>
      <p:sp>
        <p:nvSpPr>
          <p:cNvPr id="3" name="Subtitle 2">
            <a:extLst>
              <a:ext uri="{FF2B5EF4-FFF2-40B4-BE49-F238E27FC236}">
                <a16:creationId xmlns:a16="http://schemas.microsoft.com/office/drawing/2014/main" id="{05408798-0DB3-46BF-880E-7BB904D700F6}"/>
              </a:ext>
            </a:extLst>
          </p:cNvPr>
          <p:cNvSpPr>
            <a:spLocks noGrp="1"/>
          </p:cNvSpPr>
          <p:nvPr>
            <p:ph type="subTitle" idx="1"/>
          </p:nvPr>
        </p:nvSpPr>
        <p:spPr>
          <a:xfrm>
            <a:off x="1524000" y="3803904"/>
            <a:ext cx="9144000" cy="1325880"/>
          </a:xfrm>
        </p:spPr>
        <p:txBody>
          <a:bodyPr>
            <a:normAutofit/>
          </a:bodyPr>
          <a:lstStyle/>
          <a:p>
            <a:r>
              <a:rPr lang="en-US" sz="1800" dirty="0"/>
              <a:t>Name the Elements</a:t>
            </a:r>
          </a:p>
        </p:txBody>
      </p:sp>
    </p:spTree>
    <p:extLst>
      <p:ext uri="{BB962C8B-B14F-4D97-AF65-F5344CB8AC3E}">
        <p14:creationId xmlns:p14="http://schemas.microsoft.com/office/powerpoint/2010/main" val="1411976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6005EC-2383-DB12-BC47-0944773D7556}"/>
              </a:ext>
            </a:extLst>
          </p:cNvPr>
          <p:cNvSpPr>
            <a:spLocks noGrp="1"/>
          </p:cNvSpPr>
          <p:nvPr>
            <p:ph type="title"/>
          </p:nvPr>
        </p:nvSpPr>
        <p:spPr>
          <a:xfrm>
            <a:off x="803776" y="1336390"/>
            <a:ext cx="6190412" cy="1182927"/>
          </a:xfrm>
        </p:spPr>
        <p:txBody>
          <a:bodyPr anchor="b">
            <a:noAutofit/>
          </a:bodyPr>
          <a:lstStyle/>
          <a:p>
            <a:r>
              <a:rPr lang="en-US" sz="4400" dirty="0"/>
              <a:t>Element of self-love affirmation</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C327F32-B2F8-6E58-5904-332937EE68F2}"/>
              </a:ext>
            </a:extLst>
          </p:cNvPr>
          <p:cNvSpPr>
            <a:spLocks noGrp="1"/>
          </p:cNvSpPr>
          <p:nvPr>
            <p:ph idx="1"/>
          </p:nvPr>
        </p:nvSpPr>
        <p:spPr>
          <a:xfrm>
            <a:off x="803776" y="2829330"/>
            <a:ext cx="6190412" cy="3344459"/>
          </a:xfrm>
        </p:spPr>
        <p:txBody>
          <a:bodyPr anchor="t">
            <a:normAutofit/>
          </a:bodyPr>
          <a:lstStyle/>
          <a:p>
            <a:r>
              <a:rPr lang="en-US" sz="1800" dirty="0"/>
              <a:t>Use personal </a:t>
            </a:r>
            <a:r>
              <a:rPr lang="en-US" sz="1800" b="1" dirty="0"/>
              <a:t>pronoun</a:t>
            </a:r>
            <a:r>
              <a:rPr lang="en-US" sz="1800" dirty="0"/>
              <a:t>s (e.g., I, me, my, you, myself, yourself, etc.)</a:t>
            </a:r>
          </a:p>
          <a:p>
            <a:r>
              <a:rPr lang="en-US" sz="1800" dirty="0"/>
              <a:t>Use </a:t>
            </a:r>
            <a:r>
              <a:rPr lang="en-US" sz="1800" b="1" dirty="0"/>
              <a:t>action</a:t>
            </a:r>
            <a:r>
              <a:rPr lang="en-US" sz="1800" dirty="0"/>
              <a:t> verbs</a:t>
            </a:r>
          </a:p>
          <a:p>
            <a:r>
              <a:rPr lang="en-US" sz="1800" dirty="0"/>
              <a:t>Use </a:t>
            </a:r>
            <a:r>
              <a:rPr lang="en-US" sz="1800" b="1" dirty="0"/>
              <a:t>emotional </a:t>
            </a:r>
            <a:r>
              <a:rPr lang="en-US" sz="1800" dirty="0"/>
              <a:t>words (e.g., feel, love, caring, etc.)</a:t>
            </a:r>
          </a:p>
          <a:p>
            <a:r>
              <a:rPr lang="en-US" sz="1800" dirty="0"/>
              <a:t>Write in the </a:t>
            </a:r>
            <a:r>
              <a:rPr lang="en-US" sz="1800" b="1" dirty="0"/>
              <a:t>present tense</a:t>
            </a:r>
          </a:p>
          <a:p>
            <a:r>
              <a:rPr lang="en-US" sz="1800" dirty="0"/>
              <a:t>Make it </a:t>
            </a:r>
            <a:r>
              <a:rPr lang="en-US" sz="1800" b="1" dirty="0"/>
              <a:t>short, easy,</a:t>
            </a:r>
            <a:r>
              <a:rPr lang="en-US" sz="1800" dirty="0"/>
              <a:t> and </a:t>
            </a:r>
            <a:r>
              <a:rPr lang="en-US" sz="1800" b="1" dirty="0"/>
              <a:t>direct</a:t>
            </a:r>
          </a:p>
          <a:p>
            <a:r>
              <a:rPr lang="en-US" sz="1800" dirty="0"/>
              <a:t>Make it </a:t>
            </a:r>
            <a:r>
              <a:rPr lang="en-US" sz="1800" b="1" dirty="0"/>
              <a:t>positive</a:t>
            </a:r>
          </a:p>
          <a:p>
            <a:endParaRPr lang="en-US" sz="1800" dirty="0"/>
          </a:p>
        </p:txBody>
      </p:sp>
      <p:pic>
        <p:nvPicPr>
          <p:cNvPr id="6" name="Picture 5" descr="A screenshot of a video game&#10;&#10;Description automatically generated with medium confidence">
            <a:extLst>
              <a:ext uri="{FF2B5EF4-FFF2-40B4-BE49-F238E27FC236}">
                <a16:creationId xmlns:a16="http://schemas.microsoft.com/office/drawing/2014/main" id="{E0B90609-CFA4-933B-2CCB-6EE663FC3C55}"/>
              </a:ext>
            </a:extLst>
          </p:cNvPr>
          <p:cNvPicPr>
            <a:picLocks noChangeAspect="1"/>
          </p:cNvPicPr>
          <p:nvPr/>
        </p:nvPicPr>
        <p:blipFill rotWithShape="1">
          <a:blip r:embed="rId3"/>
          <a:srcRect t="18379" r="2" b="1487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A9082AE7-1F41-395F-B7C6-143F4DA55524}"/>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14</a:t>
            </a:fld>
            <a:endParaRPr lang="en-US">
              <a:solidFill>
                <a:schemeClr val="accent2"/>
              </a:solidFill>
            </a:endParaRPr>
          </a:p>
        </p:txBody>
      </p:sp>
    </p:spTree>
    <p:extLst>
      <p:ext uri="{BB962C8B-B14F-4D97-AF65-F5344CB8AC3E}">
        <p14:creationId xmlns:p14="http://schemas.microsoft.com/office/powerpoint/2010/main" val="1794669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CFEAA8-5C93-9C17-2380-B834899AF461}"/>
              </a:ext>
            </a:extLst>
          </p:cNvPr>
          <p:cNvSpPr>
            <a:spLocks noGrp="1"/>
          </p:cNvSpPr>
          <p:nvPr>
            <p:ph type="title"/>
          </p:nvPr>
        </p:nvSpPr>
        <p:spPr>
          <a:xfrm>
            <a:off x="803776" y="1336390"/>
            <a:ext cx="6190412" cy="1182927"/>
          </a:xfrm>
        </p:spPr>
        <p:txBody>
          <a:bodyPr anchor="b">
            <a:noAutofit/>
          </a:bodyPr>
          <a:lstStyle/>
          <a:p>
            <a:r>
              <a:rPr lang="en-US" sz="4400" dirty="0"/>
              <a:t>Element of self-love affirmation</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18FAEEF-3FD0-1198-A878-54A9916CB547}"/>
              </a:ext>
            </a:extLst>
          </p:cNvPr>
          <p:cNvSpPr>
            <a:spLocks noGrp="1"/>
          </p:cNvSpPr>
          <p:nvPr>
            <p:ph idx="1"/>
          </p:nvPr>
        </p:nvSpPr>
        <p:spPr>
          <a:xfrm>
            <a:off x="803776" y="2829330"/>
            <a:ext cx="6190412" cy="3344459"/>
          </a:xfrm>
        </p:spPr>
        <p:txBody>
          <a:bodyPr anchor="t">
            <a:normAutofit/>
          </a:bodyPr>
          <a:lstStyle/>
          <a:p>
            <a:r>
              <a:rPr lang="en-US" sz="1800" dirty="0"/>
              <a:t>Where there anything you found challenging with writing your affirmation?</a:t>
            </a:r>
          </a:p>
          <a:p>
            <a:r>
              <a:rPr lang="en-US" sz="1800" dirty="0"/>
              <a:t>Did you find it difficulty to find the right words for your affirmation? </a:t>
            </a:r>
          </a:p>
          <a:p>
            <a:endParaRPr lang="en-US" sz="1800" dirty="0"/>
          </a:p>
          <a:p>
            <a:endParaRPr lang="en-US" sz="1800" dirty="0"/>
          </a:p>
        </p:txBody>
      </p:sp>
      <p:pic>
        <p:nvPicPr>
          <p:cNvPr id="6" name="Picture 5" descr="A picture containing text, sunset, silhouette&#10;&#10;Description automatically generated">
            <a:extLst>
              <a:ext uri="{FF2B5EF4-FFF2-40B4-BE49-F238E27FC236}">
                <a16:creationId xmlns:a16="http://schemas.microsoft.com/office/drawing/2014/main" id="{A84D1BDE-646F-3614-DF9C-C62B81FCEB58}"/>
              </a:ext>
            </a:extLst>
          </p:cNvPr>
          <p:cNvPicPr>
            <a:picLocks noChangeAspect="1"/>
          </p:cNvPicPr>
          <p:nvPr/>
        </p:nvPicPr>
        <p:blipFill rotWithShape="1">
          <a:blip r:embed="rId3"/>
          <a:srcRect l="31780" r="1721" b="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909E239D-B62C-AF20-D37B-BF5848236E3D}"/>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15</a:t>
            </a:fld>
            <a:endParaRPr lang="en-US">
              <a:solidFill>
                <a:schemeClr val="accent2"/>
              </a:solidFill>
            </a:endParaRPr>
          </a:p>
        </p:txBody>
      </p:sp>
    </p:spTree>
    <p:extLst>
      <p:ext uri="{BB962C8B-B14F-4D97-AF65-F5344CB8AC3E}">
        <p14:creationId xmlns:p14="http://schemas.microsoft.com/office/powerpoint/2010/main" val="3456456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16</a:t>
            </a:fld>
            <a:endParaRPr lang="en-US">
              <a:solidFill>
                <a:schemeClr val="tx1"/>
              </a:solidFill>
            </a:endParaRPr>
          </a:p>
        </p:txBody>
      </p:sp>
    </p:spTree>
    <p:extLst>
      <p:ext uri="{BB962C8B-B14F-4D97-AF65-F5344CB8AC3E}">
        <p14:creationId xmlns:p14="http://schemas.microsoft.com/office/powerpoint/2010/main" val="3304956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1" y="1463040"/>
            <a:ext cx="12192000" cy="2340864"/>
          </a:xfrm>
        </p:spPr>
        <p:txBody>
          <a:bodyPr>
            <a:normAutofit/>
          </a:bodyPr>
          <a:lstStyle/>
          <a:p>
            <a:r>
              <a:rPr lang="en-US" sz="5400" dirty="0"/>
              <a:t>Recite personal Affirmation </a:t>
            </a:r>
          </a:p>
        </p:txBody>
      </p:sp>
    </p:spTree>
    <p:extLst>
      <p:ext uri="{BB962C8B-B14F-4D97-AF65-F5344CB8AC3E}">
        <p14:creationId xmlns:p14="http://schemas.microsoft.com/office/powerpoint/2010/main" val="393449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6005EC-2383-DB12-BC47-0944773D7556}"/>
              </a:ext>
            </a:extLst>
          </p:cNvPr>
          <p:cNvSpPr>
            <a:spLocks noGrp="1"/>
          </p:cNvSpPr>
          <p:nvPr>
            <p:ph type="title"/>
          </p:nvPr>
        </p:nvSpPr>
        <p:spPr>
          <a:xfrm>
            <a:off x="803776" y="1336390"/>
            <a:ext cx="6190412" cy="1182927"/>
          </a:xfrm>
        </p:spPr>
        <p:txBody>
          <a:bodyPr anchor="b">
            <a:normAutofit/>
          </a:bodyPr>
          <a:lstStyle/>
          <a:p>
            <a:r>
              <a:rPr lang="en-US" sz="4400" dirty="0"/>
              <a:t>Owning your words</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B769D618-DDF2-9F15-8ABB-87468E3BA6E5}"/>
              </a:ext>
            </a:extLst>
          </p:cNvPr>
          <p:cNvSpPr>
            <a:spLocks noGrp="1"/>
          </p:cNvSpPr>
          <p:nvPr>
            <p:ph idx="1"/>
          </p:nvPr>
        </p:nvSpPr>
        <p:spPr>
          <a:xfrm>
            <a:off x="803776" y="2829330"/>
            <a:ext cx="6190412" cy="3344459"/>
          </a:xfrm>
        </p:spPr>
        <p:txBody>
          <a:bodyPr anchor="t">
            <a:normAutofit/>
          </a:bodyPr>
          <a:lstStyle/>
          <a:p>
            <a:r>
              <a:rPr lang="en-US" sz="1800" dirty="0"/>
              <a:t>Recite two of your personal affirmation</a:t>
            </a:r>
          </a:p>
          <a:p>
            <a:r>
              <a:rPr lang="en-US" sz="1800" dirty="0"/>
              <a:t>Share with the class, why you choose your affirmation? </a:t>
            </a:r>
          </a:p>
          <a:p>
            <a:r>
              <a:rPr lang="en-US" sz="1800" dirty="0"/>
              <a:t>How important is it for you to live your written affirmations.</a:t>
            </a:r>
          </a:p>
        </p:txBody>
      </p:sp>
      <p:pic>
        <p:nvPicPr>
          <p:cNvPr id="6" name="Content Placeholder 5" descr="A picture containing text, typewriter&#10;&#10;Description automatically generated">
            <a:extLst>
              <a:ext uri="{FF2B5EF4-FFF2-40B4-BE49-F238E27FC236}">
                <a16:creationId xmlns:a16="http://schemas.microsoft.com/office/drawing/2014/main" id="{E27499DF-18FD-7C5F-3170-CF04EDB70DFE}"/>
              </a:ext>
            </a:extLst>
          </p:cNvPr>
          <p:cNvPicPr>
            <a:picLocks noChangeAspect="1"/>
          </p:cNvPicPr>
          <p:nvPr/>
        </p:nvPicPr>
        <p:blipFill rotWithShape="1">
          <a:blip r:embed="rId3"/>
          <a:srcRect t="31049" r="2" b="220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A9082AE7-1F41-395F-B7C6-143F4DA55524}"/>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smtClean="0">
                <a:solidFill>
                  <a:schemeClr val="accent2"/>
                </a:solidFill>
              </a:rPr>
              <a:pPr>
                <a:spcAft>
                  <a:spcPts val="600"/>
                </a:spcAft>
              </a:pPr>
              <a:t>18</a:t>
            </a:fld>
            <a:endParaRPr lang="en-US">
              <a:solidFill>
                <a:schemeClr val="accent2"/>
              </a:solidFill>
            </a:endParaRPr>
          </a:p>
        </p:txBody>
      </p:sp>
    </p:spTree>
    <p:extLst>
      <p:ext uri="{BB962C8B-B14F-4D97-AF65-F5344CB8AC3E}">
        <p14:creationId xmlns:p14="http://schemas.microsoft.com/office/powerpoint/2010/main" val="3028558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19</a:t>
            </a:fld>
            <a:endParaRPr lang="en-US">
              <a:solidFill>
                <a:schemeClr val="tx1"/>
              </a:solidFill>
            </a:endParaRPr>
          </a:p>
        </p:txBody>
      </p:sp>
    </p:spTree>
    <p:extLst>
      <p:ext uri="{BB962C8B-B14F-4D97-AF65-F5344CB8AC3E}">
        <p14:creationId xmlns:p14="http://schemas.microsoft.com/office/powerpoint/2010/main" val="1209672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81408B-3DBF-522A-9058-7A71A30D89F1}"/>
              </a:ext>
            </a:extLst>
          </p:cNvPr>
          <p:cNvSpPr>
            <a:spLocks noGrp="1"/>
          </p:cNvSpPr>
          <p:nvPr>
            <p:ph type="title"/>
          </p:nvPr>
        </p:nvSpPr>
        <p:spPr>
          <a:xfrm>
            <a:off x="803776" y="1336390"/>
            <a:ext cx="6190412" cy="1182927"/>
          </a:xfrm>
        </p:spPr>
        <p:txBody>
          <a:bodyPr anchor="b">
            <a:normAutofit/>
          </a:bodyPr>
          <a:lstStyle/>
          <a:p>
            <a:r>
              <a:rPr lang="en-US" sz="4400" dirty="0"/>
              <a:t>Homework</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A87629-2B27-9DA5-9ACD-D77DB3396412}"/>
              </a:ext>
            </a:extLst>
          </p:cNvPr>
          <p:cNvSpPr>
            <a:spLocks noGrp="1"/>
          </p:cNvSpPr>
          <p:nvPr>
            <p:ph idx="1"/>
          </p:nvPr>
        </p:nvSpPr>
        <p:spPr>
          <a:xfrm>
            <a:off x="803776" y="2829330"/>
            <a:ext cx="6190412" cy="3344459"/>
          </a:xfrm>
        </p:spPr>
        <p:txBody>
          <a:bodyPr anchor="t">
            <a:normAutofit/>
          </a:bodyPr>
          <a:lstStyle/>
          <a:p>
            <a:r>
              <a:rPr lang="en-US" sz="1800" dirty="0"/>
              <a:t>Continue to recite the Six Self-love Principles. </a:t>
            </a:r>
          </a:p>
          <a:p>
            <a:r>
              <a:rPr lang="en-US" sz="1800" dirty="0"/>
              <a:t>Recite your affirmation daily</a:t>
            </a:r>
          </a:p>
          <a:p>
            <a:r>
              <a:rPr lang="en-US" sz="1800" dirty="0"/>
              <a:t>Write in your journal how your affirmation makes you feel. </a:t>
            </a:r>
          </a:p>
          <a:p>
            <a:r>
              <a:rPr lang="en-US" sz="1800" dirty="0"/>
              <a:t>Add or make changes to your affirmation if needed. </a:t>
            </a:r>
          </a:p>
          <a:p>
            <a:r>
              <a:rPr lang="en-US" sz="1800" dirty="0"/>
              <a:t>Share any changes or updates you have made to your affirmation inside the online community. </a:t>
            </a:r>
          </a:p>
          <a:p>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3"/>
              </a:rPr>
              <a:t>https://drshinshuri.com/forums/</a:t>
            </a:r>
            <a:endParaRPr lang="en-US" sz="1800" dirty="0"/>
          </a:p>
          <a:p>
            <a:endParaRPr lang="en-US" sz="1800" dirty="0"/>
          </a:p>
          <a:p>
            <a:endParaRPr lang="en-US" sz="1800" dirty="0"/>
          </a:p>
          <a:p>
            <a:endParaRPr lang="en-US" sz="1800" dirty="0"/>
          </a:p>
        </p:txBody>
      </p:sp>
      <p:pic>
        <p:nvPicPr>
          <p:cNvPr id="6" name="Picture 5" descr="A person writing on a piece of paper&#10;&#10;Description automatically generated with medium confidence">
            <a:extLst>
              <a:ext uri="{FF2B5EF4-FFF2-40B4-BE49-F238E27FC236}">
                <a16:creationId xmlns:a16="http://schemas.microsoft.com/office/drawing/2014/main" id="{6EE358F8-65DC-B3B2-E54A-1C9EA1D5A612}"/>
              </a:ext>
            </a:extLst>
          </p:cNvPr>
          <p:cNvPicPr>
            <a:picLocks noChangeAspect="1"/>
          </p:cNvPicPr>
          <p:nvPr/>
        </p:nvPicPr>
        <p:blipFill rotWithShape="1">
          <a:blip r:embed="rId4"/>
          <a:srcRect l="17917" r="15334"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5C25FA0-9BB8-F7E5-249D-AD3406D7D771}"/>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20</a:t>
            </a:fld>
            <a:endParaRPr lang="en-US">
              <a:solidFill>
                <a:schemeClr val="accent2"/>
              </a:solidFill>
            </a:endParaRPr>
          </a:p>
        </p:txBody>
      </p:sp>
    </p:spTree>
    <p:extLst>
      <p:ext uri="{BB962C8B-B14F-4D97-AF65-F5344CB8AC3E}">
        <p14:creationId xmlns:p14="http://schemas.microsoft.com/office/powerpoint/2010/main" val="1637877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F04771-5B4F-FD31-03DF-80BED581BCFB}"/>
              </a:ext>
            </a:extLst>
          </p:cNvPr>
          <p:cNvSpPr>
            <a:spLocks noGrp="1"/>
          </p:cNvSpPr>
          <p:nvPr>
            <p:ph type="title"/>
          </p:nvPr>
        </p:nvSpPr>
        <p:spPr>
          <a:xfrm>
            <a:off x="803776" y="1336390"/>
            <a:ext cx="6190412" cy="1182927"/>
          </a:xfrm>
        </p:spPr>
        <p:txBody>
          <a:bodyPr anchor="b">
            <a:normAutofit/>
          </a:bodyPr>
          <a:lstStyle/>
          <a:p>
            <a:r>
              <a:rPr lang="en-US" sz="4400" dirty="0"/>
              <a:t>Schedule appointment</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0EE6293-015A-A664-0E49-1B671647BB97}"/>
              </a:ext>
            </a:extLst>
          </p:cNvPr>
          <p:cNvSpPr>
            <a:spLocks noGrp="1"/>
          </p:cNvSpPr>
          <p:nvPr>
            <p:ph idx="1"/>
          </p:nvPr>
        </p:nvSpPr>
        <p:spPr>
          <a:xfrm>
            <a:off x="803776" y="2829330"/>
            <a:ext cx="6190412" cy="3344459"/>
          </a:xfrm>
        </p:spPr>
        <p:txBody>
          <a:bodyPr anchor="t">
            <a:noAutofit/>
          </a:bodyPr>
          <a:lstStyle/>
          <a:p>
            <a:r>
              <a:rPr lang="en-US" sz="1800" dirty="0"/>
              <a:t>Each session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p:txBody>
      </p:sp>
      <p:pic>
        <p:nvPicPr>
          <p:cNvPr id="6" name="Picture 5" descr="Calendar&#10;&#10;Description automatically generated">
            <a:extLst>
              <a:ext uri="{FF2B5EF4-FFF2-40B4-BE49-F238E27FC236}">
                <a16:creationId xmlns:a16="http://schemas.microsoft.com/office/drawing/2014/main" id="{1AB62F39-6414-79ED-F2AD-AA837E9DB575}"/>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55818E0F-965C-CFF0-05CF-258B8CD14DB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21</a:t>
            </a:fld>
            <a:endParaRPr lang="en-US">
              <a:solidFill>
                <a:schemeClr val="accent2"/>
              </a:solidFill>
            </a:endParaRPr>
          </a:p>
        </p:txBody>
      </p:sp>
    </p:spTree>
    <p:extLst>
      <p:ext uri="{BB962C8B-B14F-4D97-AF65-F5344CB8AC3E}">
        <p14:creationId xmlns:p14="http://schemas.microsoft.com/office/powerpoint/2010/main" val="2375664961"/>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2.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19F73-B6C2-4A43-95E2-833EC48925FE}">
  <ds:schemaRefs>
    <ds:schemaRef ds:uri="http://schemas.microsoft.com/office/2006/metadata/properties"/>
    <ds:schemaRef ds:uri="http://www.w3.org/XML/1998/namespace"/>
    <ds:schemaRef ds:uri="http://purl.org/dc/terms/"/>
    <ds:schemaRef ds:uri="http://schemas.microsoft.com/office/2006/documentManagement/types"/>
    <ds:schemaRef ds:uri="71af3243-3dd4-4a8d-8c0d-dd76da1f02a5"/>
    <ds:schemaRef ds:uri="16c05727-aa75-4e4a-9b5f-8a80a1165891"/>
    <ds:schemaRef ds:uri="http://purl.org/dc/dcmitype/"/>
    <ds:schemaRef ds:uri="http://schemas.openxmlformats.org/package/2006/metadata/core-properties"/>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7475</TotalTime>
  <Words>2024</Words>
  <Application>Microsoft Office PowerPoint</Application>
  <PresentationFormat>Widescreen</PresentationFormat>
  <Paragraphs>236</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Open Sans</vt:lpstr>
      <vt:lpstr>Univers</vt:lpstr>
      <vt:lpstr>GradientUnivers</vt:lpstr>
      <vt:lpstr>eCourse</vt:lpstr>
      <vt:lpstr>Setting Your Standard</vt:lpstr>
      <vt:lpstr>Homework Review</vt:lpstr>
      <vt:lpstr>Session 4</vt:lpstr>
      <vt:lpstr>Six Principles of Self-love</vt:lpstr>
      <vt:lpstr>Be okay with not being okay</vt:lpstr>
      <vt:lpstr>Practice being kind to yourself</vt:lpstr>
      <vt:lpstr>Be open to letting go of past failures</vt:lpstr>
      <vt:lpstr>Love all of you from the inside out..</vt:lpstr>
      <vt:lpstr>Speak positive words towards yourself</vt:lpstr>
      <vt:lpstr>Love yourself more daily</vt:lpstr>
      <vt:lpstr>Any questions</vt:lpstr>
      <vt:lpstr>Elements of an Affirmation</vt:lpstr>
      <vt:lpstr>Element of self-love affirmation</vt:lpstr>
      <vt:lpstr>Element of self-love affirmation</vt:lpstr>
      <vt:lpstr>Any questions</vt:lpstr>
      <vt:lpstr>Recite personal Affirmation </vt:lpstr>
      <vt:lpstr>Owning your words</vt:lpstr>
      <vt:lpstr>Any questions</vt:lpstr>
      <vt:lpstr>Homework</vt:lpstr>
      <vt:lpstr>Schedule appointment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35</cp:revision>
  <cp:lastPrinted>2023-03-23T22:54:24Z</cp:lastPrinted>
  <dcterms:created xsi:type="dcterms:W3CDTF">2022-08-13T22:31:46Z</dcterms:created>
  <dcterms:modified xsi:type="dcterms:W3CDTF">2023-10-21T00:55:11Z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