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3"/>
  </p:notesMasterIdLst>
  <p:sldIdLst>
    <p:sldId id="306" r:id="rId5"/>
    <p:sldId id="307" r:id="rId6"/>
    <p:sldId id="335" r:id="rId7"/>
    <p:sldId id="308" r:id="rId8"/>
    <p:sldId id="313" r:id="rId9"/>
    <p:sldId id="316" r:id="rId10"/>
    <p:sldId id="310" r:id="rId11"/>
    <p:sldId id="329" r:id="rId12"/>
    <p:sldId id="311" r:id="rId13"/>
    <p:sldId id="334" r:id="rId14"/>
    <p:sldId id="336" r:id="rId15"/>
    <p:sldId id="314" r:id="rId16"/>
    <p:sldId id="330" r:id="rId17"/>
    <p:sldId id="312" r:id="rId18"/>
    <p:sldId id="315" r:id="rId19"/>
    <p:sldId id="333" r:id="rId20"/>
    <p:sldId id="332" r:id="rId21"/>
    <p:sldId id="32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D42F80-8A2D-4A07-AD3F-6E9EC7ACE814}" v="2" dt="2023-10-21T01:46:04.2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80380" autoAdjust="0"/>
  </p:normalViewPr>
  <p:slideViewPr>
    <p:cSldViewPr snapToGrid="0">
      <p:cViewPr varScale="1">
        <p:scale>
          <a:sx n="76" d="100"/>
          <a:sy n="76" d="100"/>
        </p:scale>
        <p:origin x="898" y="67"/>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827"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3746642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52525"/>
                </a:solidFill>
                <a:effectLst/>
              </a:rPr>
              <a:t>This e-Class is about slowing down. We will review the following topics: Homework Review,  the effects of rushing your day-to-day, pace yourself, and lastly, enjoying the moment.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52525"/>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1832299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review:</a:t>
            </a:r>
          </a:p>
          <a:p>
            <a:endParaRPr lang="en-US" dirty="0"/>
          </a:p>
          <a:p>
            <a:r>
              <a:rPr lang="en-US" dirty="0"/>
              <a:t>For your homework, you were to listen to the Self-love Essence Mantra, write in your journal your experience with listen to the Self-love Essence Mantra. How did it make you feel, what did you notice about yourself, and any other experiences you may have had, than you were to share with the RITMO online community your experience. </a:t>
            </a:r>
          </a:p>
          <a:p>
            <a:endParaRPr lang="en-US" dirty="0"/>
          </a:p>
          <a:p>
            <a:r>
              <a:rPr lang="en-US" dirty="0"/>
              <a:t>By a show of hands how many did their homework?</a:t>
            </a:r>
          </a:p>
          <a:p>
            <a:endParaRPr lang="en-US" dirty="0"/>
          </a:p>
          <a:p>
            <a:r>
              <a:rPr lang="en-US" dirty="0"/>
              <a:t>How many times did you listen to the Self-love Essence Mantra?</a:t>
            </a:r>
          </a:p>
          <a:p>
            <a:endParaRPr lang="en-US" dirty="0"/>
          </a:p>
          <a:p>
            <a:r>
              <a:rPr lang="en-US" dirty="0"/>
              <a:t>Share your experience when you first listen to the Self-love Essence Mantra. </a:t>
            </a:r>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3376342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Session 7: </a:t>
            </a:r>
          </a:p>
          <a:p>
            <a:endParaRPr lang="en-US" dirty="0">
              <a:solidFill>
                <a:srgbClr val="252525"/>
              </a:solidFill>
              <a:effectLst/>
            </a:endParaRPr>
          </a:p>
          <a:p>
            <a:r>
              <a:rPr lang="en-US" dirty="0">
                <a:solidFill>
                  <a:srgbClr val="252525"/>
                </a:solidFill>
                <a:effectLst/>
              </a:rPr>
              <a:t>In this session of the </a:t>
            </a:r>
            <a:r>
              <a:rPr lang="en-US" dirty="0" err="1">
                <a:solidFill>
                  <a:srgbClr val="252525"/>
                </a:solidFill>
                <a:effectLst/>
              </a:rPr>
              <a:t>eClass</a:t>
            </a:r>
            <a:r>
              <a:rPr lang="en-US" dirty="0">
                <a:solidFill>
                  <a:srgbClr val="252525"/>
                </a:solidFill>
                <a:effectLst/>
              </a:rPr>
              <a:t>, you will apply your learning from the </a:t>
            </a:r>
            <a:r>
              <a:rPr lang="en-US" dirty="0" err="1">
                <a:solidFill>
                  <a:srgbClr val="252525"/>
                </a:solidFill>
                <a:effectLst/>
              </a:rPr>
              <a:t>eModule</a:t>
            </a:r>
            <a:r>
              <a:rPr lang="en-US" dirty="0">
                <a:solidFill>
                  <a:srgbClr val="252525"/>
                </a:solidFill>
                <a:effectLst/>
              </a:rPr>
              <a:t> No Rushing.</a:t>
            </a:r>
          </a:p>
          <a:p>
            <a:endParaRPr lang="en-US" dirty="0">
              <a:solidFill>
                <a:srgbClr val="252525"/>
              </a:solidFill>
              <a:effectLst/>
            </a:endParaRPr>
          </a:p>
          <a:p>
            <a:r>
              <a:rPr lang="en-US" dirty="0">
                <a:solidFill>
                  <a:srgbClr val="252525"/>
                </a:solidFill>
                <a:effectLst/>
              </a:rPr>
              <a:t>In this session, we will apply our learning to</a:t>
            </a:r>
          </a:p>
          <a:p>
            <a:pPr marL="171450" indent="-171450">
              <a:buFont typeface="Arial" panose="020B0604020202020204" pitchFamily="34" charset="0"/>
              <a:buChar char="•"/>
            </a:pPr>
            <a:r>
              <a:rPr lang="en-US" dirty="0">
                <a:solidFill>
                  <a:srgbClr val="252525"/>
                </a:solidFill>
                <a:effectLst/>
              </a:rPr>
              <a:t>Effects of rushing in your day-to-day</a:t>
            </a:r>
          </a:p>
          <a:p>
            <a:pPr marL="171450" indent="-171450">
              <a:buFont typeface="Arial" panose="020B0604020202020204" pitchFamily="34" charset="0"/>
              <a:buChar char="•"/>
            </a:pPr>
            <a:r>
              <a:rPr lang="en-US" dirty="0">
                <a:solidFill>
                  <a:srgbClr val="252525"/>
                </a:solidFill>
                <a:effectLst/>
              </a:rPr>
              <a:t>Pace yourself</a:t>
            </a:r>
          </a:p>
          <a:p>
            <a:pPr marL="171450" indent="-171450">
              <a:buFont typeface="Arial" panose="020B0604020202020204" pitchFamily="34" charset="0"/>
              <a:buChar char="•"/>
            </a:pPr>
            <a:r>
              <a:rPr lang="en-US" dirty="0">
                <a:solidFill>
                  <a:srgbClr val="252525"/>
                </a:solidFill>
                <a:effectLst/>
              </a:rPr>
              <a:t>Enjoy the moment.</a:t>
            </a:r>
          </a:p>
          <a:p>
            <a:endParaRPr lang="en-US" dirty="0">
              <a:solidFill>
                <a:srgbClr val="252525"/>
              </a:solidFill>
              <a:effectLst/>
            </a:endParaRP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1170449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topic is about the effects of rushing your day-to-day. When you hear the word “Rushing” what comes to mind? Please raise your hand to give your response. </a:t>
            </a:r>
          </a:p>
          <a:p>
            <a:endParaRPr lang="en-US" dirty="0"/>
          </a:p>
          <a:p>
            <a:r>
              <a:rPr lang="en-US" dirty="0"/>
              <a:t>In the </a:t>
            </a:r>
            <a:r>
              <a:rPr lang="en-US" dirty="0" err="1"/>
              <a:t>eModule</a:t>
            </a:r>
            <a:r>
              <a:rPr lang="en-US" dirty="0"/>
              <a:t>, you reviewed the definition for Rushing. Does anyone recall the definition for Rushing? Please raise your hand to give your response. (if not voluntary, call on a participant)</a:t>
            </a:r>
          </a:p>
          <a:p>
            <a:endParaRPr lang="en-US" dirty="0"/>
          </a:p>
          <a:p>
            <a:r>
              <a:rPr lang="en-US" dirty="0"/>
              <a:t>One of the definition in the </a:t>
            </a:r>
            <a:r>
              <a:rPr lang="en-US" dirty="0" err="1"/>
              <a:t>eModule</a:t>
            </a:r>
            <a:r>
              <a:rPr lang="en-US" dirty="0"/>
              <a:t> came from the American Heritage Dictionary.  They describe rushing as to move swiftly, hurry. To act with great haste. To make a sudden or swift attach or charge. </a:t>
            </a:r>
          </a:p>
          <a:p>
            <a:endParaRPr lang="en-US" dirty="0"/>
          </a:p>
          <a:p>
            <a:r>
              <a:rPr lang="en-US" dirty="0"/>
              <a:t>When we are planning our day, rushing is never added into the planning process. However, even through we did not included rushing into our day, it seems to find a place in our world with or without our permission. Before we go into the effects of rushing, lets see why we rush. </a:t>
            </a:r>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1673148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reasons why we rush. We rush because we put off doing something because we do not want to do it.  It was not a priority. Too many obstacles or distraction in our way.  Class what can be some distraction that will cause you to rush? (Have the class name some distraction; mobile devices, talking with friends, daydreaming, etc.) Please enter your answer in the chat or raise your hand to give your response. </a:t>
            </a:r>
          </a:p>
          <a:p>
            <a:endParaRPr lang="en-US" dirty="0"/>
          </a:p>
          <a:p>
            <a:r>
              <a:rPr lang="en-US" dirty="0"/>
              <a:t>When you are rushing, are you alone or with someone? Give your response in the group chat. </a:t>
            </a:r>
          </a:p>
          <a:p>
            <a:endParaRPr lang="en-US" dirty="0"/>
          </a:p>
          <a:p>
            <a:r>
              <a:rPr lang="en-US" dirty="0"/>
              <a:t>Sometimes depending on others and their timing can cause a chain or domino affect in our day.  Do anyone know that a domino affect is? Raise your hand to give your response. </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3534854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Rushing can change our whole day, and even if it does not affect the whole day; it affects a greater part in the shift of our mood. Rushing can be a mood changer.  </a:t>
            </a:r>
          </a:p>
          <a:p>
            <a:endParaRPr lang="en-US" dirty="0"/>
          </a:p>
          <a:p>
            <a:r>
              <a:rPr lang="en-US" dirty="0"/>
              <a:t>(Have the class use the group chat or raise their hand to give their full response to the questions)</a:t>
            </a:r>
          </a:p>
          <a:p>
            <a:endParaRPr lang="en-US" dirty="0"/>
          </a:p>
          <a:p>
            <a:r>
              <a:rPr lang="en-US" dirty="0"/>
              <a:t>No matter how your day goes, </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87310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the Effects of rushing your day-to-day. Are there any questions about the effects of rushing your day-to-day?</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topic is about Pace Yourself.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it comes to self-love, we must pace ourselves. It can become very much so a habit to want to rush the things we need to do for ourselves just like we tend to do with other things of importance in our life.  However, we must pace ourselves to allow our self-love journey to began. This is nothing someone else can do for you, it is all on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One way of pacing yourself is to breath. In the next slide, we will watch a video that you watch in the </a:t>
            </a:r>
            <a:r>
              <a:rPr lang="en-US" dirty="0" err="1"/>
              <a:t>eModule</a:t>
            </a:r>
            <a:r>
              <a:rPr lang="en-US" dirty="0"/>
              <a:t> called </a:t>
            </a:r>
            <a:r>
              <a:rPr lang="en-US" b="0" i="0" dirty="0">
                <a:solidFill>
                  <a:srgbClr val="0F0F0F"/>
                </a:solidFill>
                <a:effectLst/>
                <a:latin typeface="YouTube Sans"/>
              </a:rPr>
              <a:t>4-7-8 Calm Breathing Exercise - Relaxing Breath Technique. Follow along with the video and do the technique.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2887498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Breathing is so natural for us, when we are rushing throughout the day, we can sometimes forget to breath properly. </a:t>
            </a:r>
          </a:p>
          <a:p>
            <a:endParaRPr lang="en-US" dirty="0"/>
          </a:p>
          <a:p>
            <a:r>
              <a:rPr lang="en-US" dirty="0"/>
              <a:t>Pacing yourself, requires you to slow down. </a:t>
            </a:r>
          </a:p>
          <a:p>
            <a:endParaRPr lang="en-US" dirty="0"/>
          </a:p>
          <a:p>
            <a:r>
              <a:rPr lang="en-US" dirty="0"/>
              <a:t>Let's review the 4-7-8 Breath Techniques to help us to know how to breath properly throughout the day. </a:t>
            </a:r>
          </a:p>
          <a:p>
            <a:endParaRPr lang="en-US" dirty="0"/>
          </a:p>
          <a:p>
            <a:r>
              <a:rPr lang="en-US" dirty="0"/>
              <a:t>Click on the link in the chat to view 5:00 minutes to clip. </a:t>
            </a:r>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1240355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 show of hands, how many had a hard time in the beginning with breathing properly?</a:t>
            </a:r>
          </a:p>
          <a:p>
            <a:endParaRPr lang="en-US" dirty="0"/>
          </a:p>
          <a:p>
            <a:r>
              <a:rPr lang="en-US" dirty="0"/>
              <a:t>The 4-7-8 Breathing Technique can be a useful resource to make sure you are pacing yourself throughout the day. If you are breathing properly, you will be able to calm you mind and slow yourself down. </a:t>
            </a:r>
          </a:p>
          <a:p>
            <a:endParaRPr lang="en-US" dirty="0"/>
          </a:p>
          <a:p>
            <a:r>
              <a:rPr lang="en-US" dirty="0"/>
              <a:t>Did you notice a change in your breathing after the first attempt?</a:t>
            </a:r>
          </a:p>
          <a:p>
            <a:endParaRPr lang="en-US" dirty="0"/>
          </a:p>
          <a:p>
            <a:r>
              <a:rPr lang="en-US" dirty="0"/>
              <a:t>How often do you see yourself applying this new technique to your daily lifestyle?</a:t>
            </a:r>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983301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t>
            </a:r>
            <a:r>
              <a:rPr lang="en-US" dirty="0" err="1"/>
              <a:t>eModule</a:t>
            </a:r>
            <a:r>
              <a:rPr lang="en-US" dirty="0"/>
              <a:t> you learned about Prana. Do you recall what Prana is? Answer yes or no in the group chat. </a:t>
            </a:r>
          </a:p>
          <a:p>
            <a:endParaRPr lang="en-US" dirty="0"/>
          </a:p>
          <a:p>
            <a:r>
              <a:rPr lang="en-US" dirty="0"/>
              <a:t>What is Prana?  Raise your hand to give your response.  </a:t>
            </a:r>
          </a:p>
          <a:p>
            <a:endParaRPr lang="en-US" dirty="0"/>
          </a:p>
          <a:p>
            <a:r>
              <a:rPr lang="en-US" dirty="0"/>
              <a:t>Prana is called life force energy. It is our breath. It is the flow and operation of our body depending on each breath we inhale and exhale. </a:t>
            </a:r>
          </a:p>
          <a:p>
            <a:endParaRPr lang="en-US" dirty="0"/>
          </a:p>
          <a:p>
            <a:r>
              <a:rPr lang="en-US" dirty="0"/>
              <a:t>When you are going throughout the day and start to feel rush, take time to breathe. Inhale in and exhale out slowly to relax your mind and body.  As you learned in the </a:t>
            </a:r>
            <a:r>
              <a:rPr lang="en-US" dirty="0" err="1"/>
              <a:t>eModule</a:t>
            </a:r>
            <a:r>
              <a:rPr lang="en-US" dirty="0"/>
              <a:t>; according to </a:t>
            </a:r>
            <a:r>
              <a:rPr lang="en-US" dirty="0" err="1"/>
              <a:t>Unimed</a:t>
            </a:r>
            <a:r>
              <a:rPr lang="en-US" dirty="0"/>
              <a:t> Living “we breathe on average 17,000 to 24,000 (12-tp-16 breaths per minute) times a day.” </a:t>
            </a:r>
          </a:p>
          <a:p>
            <a:endParaRPr lang="en-US" dirty="0"/>
          </a:p>
          <a:p>
            <a:r>
              <a:rPr lang="en-US" dirty="0"/>
              <a:t>Every breath counts and is very important to the function of our body and mind. </a:t>
            </a:r>
          </a:p>
          <a:p>
            <a:endParaRPr lang="en-US" dirty="0"/>
          </a:p>
          <a:p>
            <a:r>
              <a:rPr lang="en-US" dirty="0"/>
              <a:t>Share with the class your experience with using the 4-7-8 breathing techniques. Raise your hand to share your experience. </a:t>
            </a:r>
          </a:p>
          <a:p>
            <a:endParaRPr lang="en-US" dirty="0"/>
          </a:p>
          <a:p>
            <a:r>
              <a:rPr lang="en-US" dirty="0"/>
              <a:t>How important have breathing properly change your day?</a:t>
            </a:r>
          </a:p>
          <a:p>
            <a:endParaRPr lang="en-US" dirty="0"/>
          </a:p>
          <a:p>
            <a:r>
              <a:rPr lang="en-US" dirty="0"/>
              <a:t>Using the proper methods of breathing can change your mood in a positive way. The techniques can bring you back to a place of focus and patients with yourself. </a:t>
            </a:r>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465875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for Pace yourself. </a:t>
            </a:r>
          </a:p>
          <a:p>
            <a:endParaRPr lang="en-US" dirty="0"/>
          </a:p>
          <a:p>
            <a:r>
              <a:rPr lang="en-US" dirty="0"/>
              <a:t>(Ask the participants: if no volunteer, pick someone)</a:t>
            </a:r>
          </a:p>
          <a:p>
            <a:endParaRPr lang="en-US" dirty="0"/>
          </a:p>
          <a:p>
            <a:r>
              <a:rPr lang="en-US" dirty="0"/>
              <a:t>Are there any questions about this topic? </a:t>
            </a:r>
          </a:p>
          <a:p>
            <a:endParaRPr lang="en-US" dirty="0"/>
          </a:p>
          <a:p>
            <a:r>
              <a:rPr lang="en-US" dirty="0"/>
              <a:t>Are their anything you want to share about this topic?</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Enjoying the moment</a:t>
            </a:r>
          </a:p>
          <a:p>
            <a:endParaRPr lang="en-US" dirty="0"/>
          </a:p>
          <a:p>
            <a:r>
              <a:rPr lang="en-US" dirty="0"/>
              <a:t>With everything that is going on in the world. The last thing we want to do is to let go of the very thing that helps us to forget about the issues we face in our daily life.</a:t>
            </a:r>
          </a:p>
          <a:p>
            <a:endParaRPr lang="en-US" dirty="0"/>
          </a:p>
          <a:p>
            <a:r>
              <a:rPr lang="en-US" dirty="0"/>
              <a:t>Some of those issues maybe stressed, a bad job, family issues, the lack of good friendships, or life issues. </a:t>
            </a:r>
          </a:p>
          <a:p>
            <a:endParaRPr lang="en-US" dirty="0"/>
          </a:p>
          <a:p>
            <a:r>
              <a:rPr lang="en-US" dirty="0"/>
              <a:t>We tend to lose ourselves with our technology, social media, drugs, or anything to captivate our attention. </a:t>
            </a:r>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71803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moment counts in our lives. Each moments give us clarity on how we see or not see the world around us. </a:t>
            </a:r>
          </a:p>
          <a:p>
            <a:endParaRPr lang="en-US" dirty="0"/>
          </a:p>
          <a:p>
            <a:r>
              <a:rPr lang="en-US" dirty="0"/>
              <a:t>How often do you put your phone down when you are out? (Ask the class to give their response in the group chat). </a:t>
            </a:r>
          </a:p>
          <a:p>
            <a:endParaRPr lang="en-US" dirty="0"/>
          </a:p>
          <a:p>
            <a:r>
              <a:rPr lang="en-US" dirty="0"/>
              <a:t>Its not often that we feel comfortable putting away our phones when we are out with friends or family. We carry our phones like it has become an added part of our bodies.</a:t>
            </a:r>
          </a:p>
          <a:p>
            <a:endParaRPr lang="en-US" dirty="0"/>
          </a:p>
          <a:p>
            <a:r>
              <a:rPr lang="en-US" dirty="0"/>
              <a:t>Does your phone distract you from people, activities, or being present? </a:t>
            </a:r>
          </a:p>
          <a:p>
            <a:endParaRPr lang="en-US" dirty="0"/>
          </a:p>
          <a:p>
            <a:r>
              <a:rPr lang="en-US" dirty="0"/>
              <a:t>Many of us have had experiences where you were out and did not recall any of the events or things taking place because we were distracted with the phone, daydreaming or a time you were riding in the car or bus and did not recall the first couple seconds of the ride. </a:t>
            </a:r>
          </a:p>
          <a:p>
            <a:endParaRPr lang="en-US" dirty="0"/>
          </a:p>
          <a:p>
            <a:r>
              <a:rPr lang="en-US" dirty="0"/>
              <a:t>When you are out, are you aware of your surrounding or what is going on around you? There have been times where my phone had me losing track of time or being present in the moment. </a:t>
            </a:r>
          </a:p>
          <a:p>
            <a:endParaRPr lang="en-US" dirty="0"/>
          </a:p>
          <a:p>
            <a:r>
              <a:rPr lang="en-US" dirty="0"/>
              <a:t>How often do you just enjoy being in the moment?</a:t>
            </a:r>
          </a:p>
          <a:p>
            <a:endParaRPr lang="en-US" dirty="0"/>
          </a:p>
          <a:p>
            <a:r>
              <a:rPr lang="en-US" dirty="0"/>
              <a:t>Its is easy to think you are enjoying the moment, but in must case you are not. Enjoying the moment, require you to be fully engage, just like you are in this </a:t>
            </a:r>
            <a:r>
              <a:rPr lang="en-US" dirty="0" err="1"/>
              <a:t>eClass</a:t>
            </a:r>
            <a:r>
              <a:rPr lang="en-US" dirty="0"/>
              <a:t>. It require you investing your focus and being presence. </a:t>
            </a:r>
          </a:p>
          <a:p>
            <a:endParaRPr lang="en-US" dirty="0"/>
          </a:p>
          <a:p>
            <a:r>
              <a:rPr lang="en-US" dirty="0"/>
              <a:t>Learning to love yourself more daily requires you to enjoy you, even when things seems difficult; enjoy yourself. Find something positive about your day and celebrate it. Being presence for  yourself is enjoying every moment of who you are.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2726912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this session. Ares there any question for the topic Enjoying the moment?</a:t>
            </a:r>
          </a:p>
          <a:p>
            <a:endParaRPr lang="en-US" dirty="0"/>
          </a:p>
          <a:p>
            <a:r>
              <a:rPr lang="en-US" dirty="0"/>
              <a:t>(Wait for any questions the students may have) If no questions, ask for feedback on the materials and presentation. </a:t>
            </a:r>
          </a:p>
          <a:p>
            <a:endParaRPr lang="en-US" dirty="0"/>
          </a:p>
          <a:p>
            <a:r>
              <a:rPr lang="en-US" dirty="0"/>
              <a:t>Just as reminder, you will need to set up time with myself to schedule your one-on-one interview time. </a:t>
            </a:r>
          </a:p>
          <a:p>
            <a:endParaRPr lang="en-US" dirty="0"/>
          </a:p>
          <a:p>
            <a:r>
              <a:rPr lang="en-US" dirty="0"/>
              <a:t>(If there are no questions remind the student to set up their interview time. </a:t>
            </a:r>
          </a:p>
          <a:p>
            <a:endParaRPr lang="en-US" dirty="0"/>
          </a:p>
          <a:p>
            <a:r>
              <a:rPr lang="en-US" dirty="0"/>
              <a:t>Also ask the class was the presentation beneficial, is there anything they would have loved, but was not in the slide, and what they did not like about presentation).</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a:t>
            </a:r>
          </a:p>
          <a:p>
            <a:endParaRPr lang="en-US" dirty="0"/>
          </a:p>
          <a:p>
            <a:r>
              <a:rPr lang="en-US" dirty="0"/>
              <a:t>Throughout the week, when you feel rushed, take a second to breathe. Take the time to slow yourself down by using the tools given to you. </a:t>
            </a:r>
          </a:p>
          <a:p>
            <a:endParaRPr lang="en-US" dirty="0"/>
          </a:p>
          <a:p>
            <a:r>
              <a:rPr lang="en-US" dirty="0"/>
              <a:t>Continue to practice and develop your breathing skills from the 4-7-8 Breathing Technique video. </a:t>
            </a:r>
          </a:p>
          <a:p>
            <a:endParaRPr lang="en-US" dirty="0"/>
          </a:p>
          <a:p>
            <a:r>
              <a:rPr lang="en-US" dirty="0"/>
              <a:t>Write in your journal your experience with the breathing techniques </a:t>
            </a:r>
          </a:p>
          <a:p>
            <a:endParaRPr lang="en-US" dirty="0"/>
          </a:p>
          <a:p>
            <a:r>
              <a:rPr lang="en-US" dirty="0"/>
              <a:t>Share with the community, how you plan to enjoy every moment and how breathing impacted your day. </a:t>
            </a:r>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1825621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 </a:t>
            </a:r>
            <a:r>
              <a:rPr lang="en-US" dirty="0"/>
              <a:t>explore your understanding of the effects of rushing your day-today, pace yourself, and enjoying the moment.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this will be a great time to start thinking about becoming a self-love mentor. </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PmBYdfv5RSk"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cap="none" spc="400" dirty="0" err="1"/>
              <a:t>eC</a:t>
            </a:r>
            <a:r>
              <a:rPr lang="en-US" sz="5400" cap="none" spc="400" dirty="0" err="1">
                <a:solidFill>
                  <a:schemeClr val="bg1"/>
                </a:solidFill>
              </a:rPr>
              <a:t>lass</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a:xfrm>
            <a:off x="3517421" y="585216"/>
            <a:ext cx="7519387" cy="2276856"/>
          </a:xfrm>
        </p:spPr>
        <p:txBody>
          <a:bodyPr>
            <a:normAutofit/>
          </a:bodyPr>
          <a:lstStyle/>
          <a:p>
            <a:r>
              <a:rPr lang="en-US" sz="5400" b="1" cap="all" spc="400" dirty="0">
                <a:solidFill>
                  <a:schemeClr val="bg1"/>
                </a:solidFill>
                <a:latin typeface="+mn-lt"/>
              </a:rPr>
              <a:t>Slowing Down</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3011264"/>
            <a:ext cx="5833872" cy="3261520"/>
          </a:xfrm>
        </p:spPr>
        <p:txBody>
          <a:bodyPr>
            <a:normAutofit/>
          </a:bodyPr>
          <a:lstStyle/>
          <a:p>
            <a:pPr algn="r"/>
            <a:r>
              <a:rPr lang="en-US" sz="1800" dirty="0">
                <a:solidFill>
                  <a:schemeClr val="bg1"/>
                </a:solidFill>
              </a:rPr>
              <a:t>Homework review</a:t>
            </a:r>
          </a:p>
          <a:p>
            <a:pPr algn="r"/>
            <a:r>
              <a:rPr lang="en-US" sz="1800" dirty="0">
                <a:solidFill>
                  <a:schemeClr val="bg1"/>
                </a:solidFill>
              </a:rPr>
              <a:t>Effects of rushing your day-to-day</a:t>
            </a:r>
          </a:p>
          <a:p>
            <a:pPr algn="r"/>
            <a:r>
              <a:rPr lang="en-US" sz="1800" dirty="0">
                <a:solidFill>
                  <a:schemeClr val="bg1"/>
                </a:solidFill>
              </a:rPr>
              <a:t>Pace yourself</a:t>
            </a:r>
          </a:p>
          <a:p>
            <a:pPr algn="r"/>
            <a:r>
              <a:rPr lang="en-US" sz="1800" dirty="0">
                <a:solidFill>
                  <a:schemeClr val="bg1"/>
                </a:solidFill>
              </a:rPr>
              <a:t>Enjoying the moment</a:t>
            </a:r>
          </a:p>
          <a:p>
            <a:pPr algn="r"/>
            <a:endParaRPr lang="en-US" sz="1800" dirty="0">
              <a:solidFill>
                <a:schemeClr val="bg1"/>
              </a:solidFill>
            </a:endParaRP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03D89647-3025-C724-BFC9-BF0319941CF9}"/>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p:txBody>
          <a:bodyPr>
            <a:norm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p:txBody>
          <a:bodyPr/>
          <a:lstStyle/>
          <a:p>
            <a:pPr marL="285750" indent="-285750">
              <a:buFont typeface="Arial" panose="020B0604020202020204" pitchFamily="34" charset="0"/>
              <a:buChar char="•"/>
            </a:pPr>
            <a:r>
              <a:rPr lang="en-US" sz="1800" dirty="0"/>
              <a:t>Listen to the Self-love Essence Mantra</a:t>
            </a:r>
          </a:p>
          <a:p>
            <a:pPr marL="285750" indent="-285750">
              <a:buFont typeface="Arial" panose="020B0604020202020204" pitchFamily="34" charset="0"/>
              <a:buChar char="•"/>
            </a:pPr>
            <a:r>
              <a:rPr lang="en-US" sz="1800" dirty="0"/>
              <a:t>Write in your journal your experience and reaction to the Self-love Essence Mantra.  </a:t>
            </a:r>
          </a:p>
          <a:p>
            <a:pPr marL="285750" indent="-285750">
              <a:buFont typeface="Arial" panose="020B0604020202020204" pitchFamily="34" charset="0"/>
              <a:buChar char="•"/>
            </a:pPr>
            <a:r>
              <a:rPr lang="en-US" sz="1800" dirty="0"/>
              <a:t>Share your journal entries with the online RITMO Community Fellowship. </a:t>
            </a:r>
          </a:p>
          <a:p>
            <a:pPr marL="285750" indent="-285750">
              <a:buFont typeface="Arial" panose="020B0604020202020204" pitchFamily="34" charset="0"/>
              <a:buChar char="•"/>
            </a:pPr>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4"/>
              </a:rPr>
              <a:t>https://drshinshuri.com/forums/</a:t>
            </a:r>
            <a:endParaRPr lang="en-US" sz="1800" dirty="0"/>
          </a:p>
          <a:p>
            <a:endParaRPr lang="en-US" sz="1800" dirty="0">
              <a:solidFill>
                <a:srgbClr val="FF0000"/>
              </a:solidFill>
            </a:endParaRPr>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7</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1800" dirty="0"/>
              <a:t>In this session, you will apply your learning from the </a:t>
            </a:r>
            <a:r>
              <a:rPr lang="en-US" sz="1800" dirty="0" err="1"/>
              <a:t>eModule</a:t>
            </a:r>
            <a:r>
              <a:rPr lang="en-US" sz="1800" dirty="0"/>
              <a:t> No Rushing. This includes:</a:t>
            </a:r>
          </a:p>
          <a:p>
            <a:pPr marL="342900" indent="-342900">
              <a:buFont typeface="Arial" panose="020B0604020202020204" pitchFamily="34" charset="0"/>
              <a:buChar char="•"/>
            </a:pPr>
            <a:r>
              <a:rPr lang="en-US" sz="1800" dirty="0"/>
              <a:t>Effects of rushing in your day-to-day</a:t>
            </a:r>
          </a:p>
          <a:p>
            <a:pPr marL="342900" indent="-342900">
              <a:buFont typeface="Arial" panose="020B0604020202020204" pitchFamily="34" charset="0"/>
              <a:buChar char="•"/>
            </a:pPr>
            <a:r>
              <a:rPr lang="en-US" sz="1800" dirty="0"/>
              <a:t>Pace yourself</a:t>
            </a:r>
          </a:p>
          <a:p>
            <a:pPr marL="342900" indent="-342900">
              <a:buFont typeface="Arial" panose="020B0604020202020204" pitchFamily="34" charset="0"/>
              <a:buChar char="•"/>
            </a:pPr>
            <a:r>
              <a:rPr lang="en-US" sz="1800" dirty="0"/>
              <a:t>Enjoying the moment</a:t>
            </a:r>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577516" y="2858704"/>
            <a:ext cx="10122568" cy="2340864"/>
          </a:xfrm>
        </p:spPr>
        <p:txBody>
          <a:bodyPr>
            <a:normAutofit fontScale="90000"/>
          </a:bodyPr>
          <a:lstStyle/>
          <a:p>
            <a:r>
              <a:rPr lang="en-US" dirty="0"/>
              <a:t>Effects of rushing your day-to-day.</a:t>
            </a:r>
            <a:br>
              <a:rPr lang="en-US" dirty="0"/>
            </a:br>
            <a:br>
              <a:rPr lang="en-US" sz="6000" dirty="0"/>
            </a:br>
            <a:endParaRPr lang="en-US" dirty="0"/>
          </a:p>
        </p:txBody>
      </p:sp>
    </p:spTree>
    <p:extLst>
      <p:ext uri="{BB962C8B-B14F-4D97-AF65-F5344CB8AC3E}">
        <p14:creationId xmlns:p14="http://schemas.microsoft.com/office/powerpoint/2010/main" val="1867920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DA5B50-5E4C-22B6-2A7D-06DBE8ADC846}"/>
              </a:ext>
            </a:extLst>
          </p:cNvPr>
          <p:cNvSpPr>
            <a:spLocks noGrp="1"/>
          </p:cNvSpPr>
          <p:nvPr>
            <p:ph type="title"/>
          </p:nvPr>
        </p:nvSpPr>
        <p:spPr>
          <a:xfrm>
            <a:off x="803776" y="1336390"/>
            <a:ext cx="6190412" cy="1182927"/>
          </a:xfrm>
        </p:spPr>
        <p:txBody>
          <a:bodyPr anchor="b">
            <a:normAutofit/>
          </a:bodyPr>
          <a:lstStyle/>
          <a:p>
            <a:r>
              <a:rPr lang="en-US" sz="4400" dirty="0"/>
              <a:t>Why do we rush?</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28BF860-4999-1545-E173-28C97462BF13}"/>
              </a:ext>
            </a:extLst>
          </p:cNvPr>
          <p:cNvSpPr>
            <a:spLocks noGrp="1"/>
          </p:cNvSpPr>
          <p:nvPr>
            <p:ph idx="1"/>
          </p:nvPr>
        </p:nvSpPr>
        <p:spPr>
          <a:xfrm>
            <a:off x="803776" y="2829330"/>
            <a:ext cx="6190412" cy="3344459"/>
          </a:xfrm>
        </p:spPr>
        <p:txBody>
          <a:bodyPr anchor="t">
            <a:normAutofit/>
          </a:bodyPr>
          <a:lstStyle/>
          <a:p>
            <a:r>
              <a:rPr lang="en-US" sz="1800" dirty="0"/>
              <a:t>We put off doing something because we do not want to do it. </a:t>
            </a:r>
          </a:p>
          <a:p>
            <a:r>
              <a:rPr lang="en-US" sz="1800" dirty="0"/>
              <a:t>It was not a priority</a:t>
            </a:r>
          </a:p>
          <a:p>
            <a:r>
              <a:rPr lang="en-US" sz="1800" dirty="0"/>
              <a:t>Too many obstacles or distraction in our way</a:t>
            </a:r>
          </a:p>
          <a:p>
            <a:r>
              <a:rPr lang="en-US" sz="1800" dirty="0"/>
              <a:t>Interruption from others</a:t>
            </a:r>
          </a:p>
          <a:p>
            <a:r>
              <a:rPr lang="en-US" sz="1800" dirty="0"/>
              <a:t>Wanting things done right away</a:t>
            </a:r>
          </a:p>
          <a:p>
            <a:r>
              <a:rPr lang="en-US" sz="1800" dirty="0"/>
              <a:t>Stressed about doing what something</a:t>
            </a:r>
          </a:p>
          <a:p>
            <a:r>
              <a:rPr lang="en-US" sz="1800" dirty="0"/>
              <a:t>When you are rushing, are you alone or with someone? </a:t>
            </a:r>
          </a:p>
          <a:p>
            <a:endParaRPr lang="en-US" sz="1800" dirty="0"/>
          </a:p>
          <a:p>
            <a:endParaRPr lang="en-US" sz="1800" dirty="0"/>
          </a:p>
          <a:p>
            <a:endParaRPr lang="en-US" sz="1800" dirty="0"/>
          </a:p>
        </p:txBody>
      </p:sp>
      <p:pic>
        <p:nvPicPr>
          <p:cNvPr id="6" name="Picture 5" descr="A picture containing person, suit&#10;&#10;Description automatically generated">
            <a:extLst>
              <a:ext uri="{FF2B5EF4-FFF2-40B4-BE49-F238E27FC236}">
                <a16:creationId xmlns:a16="http://schemas.microsoft.com/office/drawing/2014/main" id="{1D1ECF3E-B24B-E876-CA9C-975F5C6E58A9}"/>
              </a:ext>
            </a:extLst>
          </p:cNvPr>
          <p:cNvPicPr>
            <a:picLocks noChangeAspect="1"/>
          </p:cNvPicPr>
          <p:nvPr/>
        </p:nvPicPr>
        <p:blipFill rotWithShape="1">
          <a:blip r:embed="rId3"/>
          <a:srcRect l="18721" r="25028"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E9DB194-CFF4-A26C-0A28-E387F5A9A24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spTree>
    <p:extLst>
      <p:ext uri="{BB962C8B-B14F-4D97-AF65-F5344CB8AC3E}">
        <p14:creationId xmlns:p14="http://schemas.microsoft.com/office/powerpoint/2010/main" val="281669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789162" y="938039"/>
            <a:ext cx="6662803" cy="1182927"/>
          </a:xfrm>
        </p:spPr>
        <p:txBody>
          <a:bodyPr anchor="b">
            <a:noAutofit/>
          </a:bodyPr>
          <a:lstStyle/>
          <a:p>
            <a:r>
              <a:rPr lang="en-US" sz="4400" dirty="0"/>
              <a:t>It’s a mood changer</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4A9D3FF-4780-B30A-FB12-9941FC488408}"/>
              </a:ext>
            </a:extLst>
          </p:cNvPr>
          <p:cNvSpPr>
            <a:spLocks noGrp="1"/>
          </p:cNvSpPr>
          <p:nvPr>
            <p:ph idx="1"/>
          </p:nvPr>
        </p:nvSpPr>
        <p:spPr>
          <a:xfrm>
            <a:off x="789163" y="2207032"/>
            <a:ext cx="6190412" cy="3970260"/>
          </a:xfrm>
        </p:spPr>
        <p:txBody>
          <a:bodyPr anchor="t">
            <a:normAutofit/>
          </a:bodyPr>
          <a:lstStyle/>
          <a:p>
            <a:r>
              <a:rPr lang="en-US" sz="1800" dirty="0"/>
              <a:t>Rushing can change our mood for the first hours or minutes of our day. </a:t>
            </a:r>
          </a:p>
          <a:p>
            <a:r>
              <a:rPr lang="en-US" sz="1800" dirty="0"/>
              <a:t>Rushing can cause our interaction with others to not be so kind. </a:t>
            </a:r>
          </a:p>
          <a:p>
            <a:r>
              <a:rPr lang="en-US" sz="1800" dirty="0"/>
              <a:t>Rushing can cause one to be stressed</a:t>
            </a:r>
          </a:p>
          <a:p>
            <a:r>
              <a:rPr lang="en-US" sz="1800" dirty="0"/>
              <a:t>Rushing can change your emotions</a:t>
            </a:r>
          </a:p>
          <a:p>
            <a:r>
              <a:rPr lang="en-US" sz="1800" dirty="0"/>
              <a:t>What did you notice about yourself when you were rushing?</a:t>
            </a:r>
          </a:p>
          <a:p>
            <a:r>
              <a:rPr lang="en-US" sz="1800" dirty="0"/>
              <a:t>Did you lose focus quickly? </a:t>
            </a:r>
          </a:p>
          <a:p>
            <a:r>
              <a:rPr lang="en-US" sz="1800" dirty="0"/>
              <a:t>What type of mood are you normally in when your rushed or rushing? </a:t>
            </a:r>
          </a:p>
          <a:p>
            <a:endParaRPr lang="en-US" sz="1800" dirty="0"/>
          </a:p>
        </p:txBody>
      </p:sp>
      <p:pic>
        <p:nvPicPr>
          <p:cNvPr id="6" name="Content Placeholder 5">
            <a:extLst>
              <a:ext uri="{FF2B5EF4-FFF2-40B4-BE49-F238E27FC236}">
                <a16:creationId xmlns:a16="http://schemas.microsoft.com/office/drawing/2014/main" id="{62769404-FC89-9C73-22F5-90FC0A53A7E2}"/>
              </a:ext>
            </a:extLst>
          </p:cNvPr>
          <p:cNvPicPr>
            <a:picLocks noChangeAspect="1"/>
          </p:cNvPicPr>
          <p:nvPr/>
        </p:nvPicPr>
        <p:blipFill>
          <a:blip r:embed="rId3"/>
          <a:srcRect t="16670" b="16670"/>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8</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Pace yourself</a:t>
            </a:r>
          </a:p>
        </p:txBody>
      </p:sp>
    </p:spTree>
    <p:extLst>
      <p:ext uri="{BB962C8B-B14F-4D97-AF65-F5344CB8AC3E}">
        <p14:creationId xmlns:p14="http://schemas.microsoft.com/office/powerpoint/2010/main" val="2429309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BE8523-FBD9-2231-9C10-B0FA86559375}"/>
              </a:ext>
            </a:extLst>
          </p:cNvPr>
          <p:cNvSpPr>
            <a:spLocks noGrp="1"/>
          </p:cNvSpPr>
          <p:nvPr>
            <p:ph type="title"/>
          </p:nvPr>
        </p:nvSpPr>
        <p:spPr>
          <a:xfrm>
            <a:off x="838200" y="1336390"/>
            <a:ext cx="6155988" cy="1182927"/>
          </a:xfrm>
        </p:spPr>
        <p:txBody>
          <a:bodyPr anchor="b">
            <a:noAutofit/>
          </a:bodyPr>
          <a:lstStyle/>
          <a:p>
            <a:r>
              <a:rPr lang="en-US" sz="4400" i="0" dirty="0">
                <a:effectLst/>
                <a:latin typeface="YouTube Sans"/>
              </a:rPr>
              <a:t>4-7-8 Breath Technique Activity</a:t>
            </a:r>
          </a:p>
        </p:txBody>
      </p:sp>
      <p:cxnSp>
        <p:nvCxnSpPr>
          <p:cNvPr id="13" name="Straight Connector 1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20CD331-5B6C-0EAE-00E1-2DF40394A2BF}"/>
              </a:ext>
            </a:extLst>
          </p:cNvPr>
          <p:cNvSpPr>
            <a:spLocks noGrp="1"/>
          </p:cNvSpPr>
          <p:nvPr>
            <p:ph idx="1"/>
          </p:nvPr>
        </p:nvSpPr>
        <p:spPr>
          <a:xfrm>
            <a:off x="803776" y="2829330"/>
            <a:ext cx="6190412" cy="3344459"/>
          </a:xfrm>
        </p:spPr>
        <p:txBody>
          <a:bodyPr anchor="t">
            <a:normAutofit/>
          </a:bodyPr>
          <a:lstStyle/>
          <a:p>
            <a:r>
              <a:rPr lang="en-US" sz="1800" dirty="0"/>
              <a:t>Pace yourself requires you to slow down. </a:t>
            </a:r>
          </a:p>
          <a:p>
            <a:r>
              <a:rPr lang="en-US" sz="1800" dirty="0"/>
              <a:t>Many do not know how to pace ourselves during stressful or times where we are rushing during the day. </a:t>
            </a:r>
          </a:p>
          <a:p>
            <a:r>
              <a:rPr lang="en-US" sz="1800" dirty="0"/>
              <a:t>Let's watch the 4-7-8 Breath Techniques to help us to stay on top of our breathing. </a:t>
            </a:r>
          </a:p>
          <a:p>
            <a:r>
              <a:rPr lang="en-US" sz="1800" dirty="0">
                <a:hlinkClick r:id="rId3"/>
              </a:rPr>
              <a:t>https://youtu.be/PmBYdfv5RSk</a:t>
            </a:r>
            <a:endParaRPr lang="en-US" sz="1800" dirty="0"/>
          </a:p>
          <a:p>
            <a:endParaRPr lang="en-US" sz="1800" dirty="0"/>
          </a:p>
          <a:p>
            <a:endParaRPr lang="en-US" sz="1800" dirty="0"/>
          </a:p>
        </p:txBody>
      </p:sp>
      <p:pic>
        <p:nvPicPr>
          <p:cNvPr id="6" name="Graphic 5" descr="Video camera with solid fill">
            <a:extLst>
              <a:ext uri="{FF2B5EF4-FFF2-40B4-BE49-F238E27FC236}">
                <a16:creationId xmlns:a16="http://schemas.microsoft.com/office/drawing/2014/main" id="{F319C9EA-6DA0-ACBA-73A4-014C72ABB5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2653" y="1980885"/>
            <a:ext cx="3548404" cy="3548404"/>
          </a:xfrm>
          <a:prstGeom prst="rect">
            <a:avLst/>
          </a:prstGeom>
        </p:spPr>
      </p:pic>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D862E62C-7BDE-B99B-5447-27F06993F21C}"/>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387995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9726E2-64D0-85BC-E791-4F35CFE49936}"/>
              </a:ext>
            </a:extLst>
          </p:cNvPr>
          <p:cNvSpPr>
            <a:spLocks noGrp="1"/>
          </p:cNvSpPr>
          <p:nvPr>
            <p:ph type="title"/>
          </p:nvPr>
        </p:nvSpPr>
        <p:spPr>
          <a:xfrm>
            <a:off x="803776" y="1336390"/>
            <a:ext cx="6190412" cy="1182927"/>
          </a:xfrm>
        </p:spPr>
        <p:txBody>
          <a:bodyPr anchor="b">
            <a:noAutofit/>
          </a:bodyPr>
          <a:lstStyle/>
          <a:p>
            <a:r>
              <a:rPr lang="en-US" sz="4400" dirty="0"/>
              <a:t>4-7-8 Breathing Technique Review</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7F84A3-9E7E-BF9F-6386-7F0A7479129C}"/>
              </a:ext>
            </a:extLst>
          </p:cNvPr>
          <p:cNvSpPr>
            <a:spLocks noGrp="1"/>
          </p:cNvSpPr>
          <p:nvPr>
            <p:ph idx="1"/>
          </p:nvPr>
        </p:nvSpPr>
        <p:spPr>
          <a:xfrm>
            <a:off x="803776" y="2829330"/>
            <a:ext cx="6190412" cy="3344459"/>
          </a:xfrm>
        </p:spPr>
        <p:txBody>
          <a:bodyPr anchor="t">
            <a:normAutofit/>
          </a:bodyPr>
          <a:lstStyle/>
          <a:p>
            <a:r>
              <a:rPr lang="en-US" sz="1800" dirty="0"/>
              <a:t>How did this activity make you feel?</a:t>
            </a:r>
          </a:p>
          <a:p>
            <a:r>
              <a:rPr lang="en-US" sz="1800" dirty="0"/>
              <a:t>Did you notice a change in your breathing?</a:t>
            </a:r>
          </a:p>
          <a:p>
            <a:r>
              <a:rPr lang="en-US" sz="1800" dirty="0"/>
              <a:t>How often do you see yourself applying this to your daily lifestyle?</a:t>
            </a:r>
          </a:p>
        </p:txBody>
      </p:sp>
      <p:pic>
        <p:nvPicPr>
          <p:cNvPr id="6" name="Picture 5" descr="A picture containing typewriter&#10;&#10;Description automatically generated">
            <a:extLst>
              <a:ext uri="{FF2B5EF4-FFF2-40B4-BE49-F238E27FC236}">
                <a16:creationId xmlns:a16="http://schemas.microsoft.com/office/drawing/2014/main" id="{C91A3F78-BFCA-2670-FD54-8D7E80989CA7}"/>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8814690-948B-8C42-D195-452FE9014FC6}"/>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11</a:t>
            </a:fld>
            <a:endParaRPr lang="en-US">
              <a:solidFill>
                <a:schemeClr val="accent2"/>
              </a:solidFill>
            </a:endParaRPr>
          </a:p>
        </p:txBody>
      </p:sp>
    </p:spTree>
    <p:extLst>
      <p:ext uri="{BB962C8B-B14F-4D97-AF65-F5344CB8AC3E}">
        <p14:creationId xmlns:p14="http://schemas.microsoft.com/office/powerpoint/2010/main" val="362730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42EA80-9425-3F67-7467-4D58C7741C48}"/>
              </a:ext>
            </a:extLst>
          </p:cNvPr>
          <p:cNvSpPr>
            <a:spLocks noGrp="1"/>
          </p:cNvSpPr>
          <p:nvPr>
            <p:ph type="title"/>
          </p:nvPr>
        </p:nvSpPr>
        <p:spPr>
          <a:xfrm>
            <a:off x="1235340" y="1129331"/>
            <a:ext cx="5366040" cy="1023021"/>
          </a:xfrm>
        </p:spPr>
        <p:txBody>
          <a:bodyPr anchor="b">
            <a:normAutofit/>
          </a:bodyPr>
          <a:lstStyle/>
          <a:p>
            <a:r>
              <a:rPr lang="en-US" sz="4400" dirty="0"/>
              <a:t>Take a minute</a:t>
            </a:r>
          </a:p>
        </p:txBody>
      </p:sp>
      <p:cxnSp>
        <p:nvCxnSpPr>
          <p:cNvPr id="1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BA12023D-7BE6-ACBF-C00C-91282BCF97D8}"/>
              </a:ext>
            </a:extLst>
          </p:cNvPr>
          <p:cNvSpPr>
            <a:spLocks noGrp="1"/>
          </p:cNvSpPr>
          <p:nvPr>
            <p:ph idx="1"/>
          </p:nvPr>
        </p:nvSpPr>
        <p:spPr>
          <a:xfrm>
            <a:off x="1405002" y="2224639"/>
            <a:ext cx="5366041" cy="2809114"/>
          </a:xfrm>
        </p:spPr>
        <p:txBody>
          <a:bodyPr anchor="t">
            <a:normAutofit/>
          </a:bodyPr>
          <a:lstStyle/>
          <a:p>
            <a:r>
              <a:rPr lang="en-US" sz="1800" dirty="0"/>
              <a:t>What is Prana?</a:t>
            </a:r>
          </a:p>
          <a:p>
            <a:r>
              <a:rPr lang="en-US" sz="1800" dirty="0"/>
              <a:t>Share with the class a time you used the breathing methods from the 4-7-8 breathing video after learning it in the </a:t>
            </a:r>
            <a:r>
              <a:rPr lang="en-US" sz="1800" dirty="0" err="1"/>
              <a:t>eModule</a:t>
            </a:r>
            <a:r>
              <a:rPr lang="en-US" sz="1800" dirty="0"/>
              <a:t>. </a:t>
            </a:r>
          </a:p>
          <a:p>
            <a:r>
              <a:rPr lang="en-US" sz="1800" dirty="0"/>
              <a:t>How important is breathing in pacing yourself? </a:t>
            </a:r>
          </a:p>
          <a:p>
            <a:r>
              <a:rPr lang="en-US" sz="1800" dirty="0"/>
              <a:t>Be patient with yourself</a:t>
            </a:r>
          </a:p>
          <a:p>
            <a:endParaRPr lang="en-US" sz="1800" dirty="0"/>
          </a:p>
          <a:p>
            <a:endParaRPr lang="en-US" sz="1800" dirty="0"/>
          </a:p>
          <a:p>
            <a:endParaRPr lang="en-US" sz="1800" dirty="0"/>
          </a:p>
        </p:txBody>
      </p:sp>
      <p:pic>
        <p:nvPicPr>
          <p:cNvPr id="6" name="Content Placeholder 5" descr="A picture containing text, tree&#10;&#10;Description automatically generated">
            <a:extLst>
              <a:ext uri="{FF2B5EF4-FFF2-40B4-BE49-F238E27FC236}">
                <a16:creationId xmlns:a16="http://schemas.microsoft.com/office/drawing/2014/main" id="{6C10EC6A-C132-2F3B-2D16-F660709C2F26}"/>
              </a:ext>
            </a:extLst>
          </p:cNvPr>
          <p:cNvPicPr>
            <a:picLocks noChangeAspect="1"/>
          </p:cNvPicPr>
          <p:nvPr/>
        </p:nvPicPr>
        <p:blipFill rotWithShape="1">
          <a:blip r:embed="rId3"/>
          <a:srcRect l="15050" r="18200"/>
          <a:stretch/>
        </p:blipFill>
        <p:spPr>
          <a:xfrm>
            <a:off x="7186482" y="1242528"/>
            <a:ext cx="4167318" cy="4167318"/>
          </a:xfrm>
          <a:custGeom>
            <a:avLst/>
            <a:gdLst/>
            <a:ahLst/>
            <a:cxnLst/>
            <a:rect l="l" t="t" r="r" b="b"/>
            <a:pathLst>
              <a:path w="2242226" h="2242226">
                <a:moveTo>
                  <a:pt x="1121113" y="0"/>
                </a:moveTo>
                <a:cubicBezTo>
                  <a:pt x="1740287" y="0"/>
                  <a:pt x="2242226" y="501939"/>
                  <a:pt x="2242226" y="1121113"/>
                </a:cubicBezTo>
                <a:cubicBezTo>
                  <a:pt x="2242226" y="1740287"/>
                  <a:pt x="1740287" y="2242226"/>
                  <a:pt x="1121113" y="2242226"/>
                </a:cubicBezTo>
                <a:cubicBezTo>
                  <a:pt x="501939" y="2242226"/>
                  <a:pt x="0" y="1740287"/>
                  <a:pt x="0" y="1121113"/>
                </a:cubicBezTo>
                <a:cubicBezTo>
                  <a:pt x="0" y="501939"/>
                  <a:pt x="501939" y="0"/>
                  <a:pt x="1121113"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1652" y="1106003"/>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4"/>
          </a:solidFill>
          <a:ln w="776"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44234" y="1388856"/>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4"/>
          </a:solidFill>
          <a:ln w="516" cap="flat">
            <a:noFill/>
            <a:prstDash val="solid"/>
            <a:miter/>
          </a:ln>
        </p:spPr>
        <p:txBody>
          <a:bodyPr rtlCol="0" anchor="ctr"/>
          <a:lstStyle/>
          <a:p>
            <a:endParaRPr lang="en-US"/>
          </a:p>
        </p:txBody>
      </p:sp>
      <p:sp>
        <p:nvSpPr>
          <p:cNvPr id="2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6781" y="4876208"/>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4"/>
          </a:solidFill>
          <a:ln w="751"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60FA73E0-892C-A189-DCCF-E17180773A01}"/>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12</a:t>
            </a:fld>
            <a:endParaRPr lang="en-US">
              <a:solidFill>
                <a:schemeClr val="accent2"/>
              </a:solidFill>
            </a:endParaRPr>
          </a:p>
        </p:txBody>
      </p:sp>
    </p:spTree>
    <p:extLst>
      <p:ext uri="{BB962C8B-B14F-4D97-AF65-F5344CB8AC3E}">
        <p14:creationId xmlns:p14="http://schemas.microsoft.com/office/powerpoint/2010/main" val="2445658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13</a:t>
            </a:fld>
            <a:endParaRPr lang="en-US">
              <a:solidFill>
                <a:schemeClr val="tx1"/>
              </a:solidFill>
            </a:endParaRPr>
          </a:p>
        </p:txBody>
      </p:sp>
    </p:spTree>
    <p:extLst>
      <p:ext uri="{BB962C8B-B14F-4D97-AF65-F5344CB8AC3E}">
        <p14:creationId xmlns:p14="http://schemas.microsoft.com/office/powerpoint/2010/main" val="323081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Enjoying the moment</a:t>
            </a:r>
          </a:p>
        </p:txBody>
      </p:sp>
    </p:spTree>
    <p:extLst>
      <p:ext uri="{BB962C8B-B14F-4D97-AF65-F5344CB8AC3E}">
        <p14:creationId xmlns:p14="http://schemas.microsoft.com/office/powerpoint/2010/main" val="1584468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13DE53-B555-6319-3766-19D146BF1FAD}"/>
              </a:ext>
            </a:extLst>
          </p:cNvPr>
          <p:cNvSpPr>
            <a:spLocks noGrp="1"/>
          </p:cNvSpPr>
          <p:nvPr>
            <p:ph type="title"/>
          </p:nvPr>
        </p:nvSpPr>
        <p:spPr>
          <a:xfrm>
            <a:off x="803775" y="1336390"/>
            <a:ext cx="6973063" cy="1182927"/>
          </a:xfrm>
        </p:spPr>
        <p:txBody>
          <a:bodyPr anchor="b">
            <a:noAutofit/>
          </a:bodyPr>
          <a:lstStyle/>
          <a:p>
            <a:r>
              <a:rPr lang="en-US" sz="4400" dirty="0"/>
              <a:t>Every moment counts </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6547BE4-6931-1E3E-C399-BED44EED6150}"/>
              </a:ext>
            </a:extLst>
          </p:cNvPr>
          <p:cNvSpPr>
            <a:spLocks noGrp="1"/>
          </p:cNvSpPr>
          <p:nvPr>
            <p:ph idx="1"/>
          </p:nvPr>
        </p:nvSpPr>
        <p:spPr>
          <a:xfrm>
            <a:off x="803776" y="2829330"/>
            <a:ext cx="6190412" cy="3344459"/>
          </a:xfrm>
        </p:spPr>
        <p:txBody>
          <a:bodyPr anchor="t">
            <a:normAutofit/>
          </a:bodyPr>
          <a:lstStyle/>
          <a:p>
            <a:r>
              <a:rPr lang="en-US" sz="1800" dirty="0"/>
              <a:t>How often do you put your phone down when you are out?</a:t>
            </a:r>
          </a:p>
          <a:p>
            <a:r>
              <a:rPr lang="en-US" sz="1800" dirty="0"/>
              <a:t>Does your phone distract you from people, activities, or being present?</a:t>
            </a:r>
          </a:p>
          <a:p>
            <a:r>
              <a:rPr lang="en-US" sz="1800" dirty="0"/>
              <a:t>When you are out, are you aware of your surrounding or what is going on around you?</a:t>
            </a:r>
          </a:p>
          <a:p>
            <a:r>
              <a:rPr lang="en-US" sz="1800" dirty="0"/>
              <a:t>How often do you just enjoy being in the moment?</a:t>
            </a:r>
          </a:p>
        </p:txBody>
      </p:sp>
      <p:pic>
        <p:nvPicPr>
          <p:cNvPr id="6" name="Content Placeholder 5" descr="A hand holding a heart shaped cookie&#10;&#10;Description automatically generated with low confidence">
            <a:extLst>
              <a:ext uri="{FF2B5EF4-FFF2-40B4-BE49-F238E27FC236}">
                <a16:creationId xmlns:a16="http://schemas.microsoft.com/office/drawing/2014/main" id="{4CEF3238-677D-7476-FB2B-662CA96FD4C7}"/>
              </a:ext>
            </a:extLst>
          </p:cNvPr>
          <p:cNvPicPr>
            <a:picLocks noChangeAspect="1"/>
          </p:cNvPicPr>
          <p:nvPr/>
        </p:nvPicPr>
        <p:blipFill rotWithShape="1">
          <a:blip r:embed="rId3"/>
          <a:srcRect l="20516" r="1348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7350E8FC-C541-149C-9337-4F294E401593}"/>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1943155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16</a:t>
            </a:fld>
            <a:endParaRPr lang="en-US">
              <a:solidFill>
                <a:schemeClr val="tx1"/>
              </a:solidFill>
            </a:endParaRPr>
          </a:p>
        </p:txBody>
      </p:sp>
    </p:spTree>
    <p:extLst>
      <p:ext uri="{BB962C8B-B14F-4D97-AF65-F5344CB8AC3E}">
        <p14:creationId xmlns:p14="http://schemas.microsoft.com/office/powerpoint/2010/main" val="2449772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E665AD-584B-08C6-2952-4F54D821655B}"/>
              </a:ext>
            </a:extLst>
          </p:cNvPr>
          <p:cNvSpPr>
            <a:spLocks noGrp="1"/>
          </p:cNvSpPr>
          <p:nvPr>
            <p:ph type="title"/>
          </p:nvPr>
        </p:nvSpPr>
        <p:spPr>
          <a:xfrm>
            <a:off x="803776" y="1336390"/>
            <a:ext cx="6190412" cy="1182927"/>
          </a:xfrm>
        </p:spPr>
        <p:txBody>
          <a:bodyPr anchor="b">
            <a:normAutofit/>
          </a:bodyPr>
          <a:lstStyle/>
          <a:p>
            <a:r>
              <a:rPr lang="en-US" sz="4400" dirty="0"/>
              <a:t>Homework</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DC6B022-6DA9-947C-F91D-DF210F8DDF8E}"/>
              </a:ext>
            </a:extLst>
          </p:cNvPr>
          <p:cNvSpPr>
            <a:spLocks noGrp="1"/>
          </p:cNvSpPr>
          <p:nvPr>
            <p:ph idx="1"/>
          </p:nvPr>
        </p:nvSpPr>
        <p:spPr>
          <a:xfrm>
            <a:off x="803776" y="2829330"/>
            <a:ext cx="6190412" cy="3344459"/>
          </a:xfrm>
        </p:spPr>
        <p:txBody>
          <a:bodyPr anchor="t">
            <a:normAutofit/>
          </a:bodyPr>
          <a:lstStyle/>
          <a:p>
            <a:r>
              <a:rPr lang="en-US" sz="1800" dirty="0"/>
              <a:t>Throughout the week, when you feel rushed, take a second to breathe. </a:t>
            </a:r>
          </a:p>
          <a:p>
            <a:r>
              <a:rPr lang="en-US" sz="1800" dirty="0"/>
              <a:t>Continue to practice and develop your breathing skills from the 4-7-8 video. </a:t>
            </a:r>
          </a:p>
          <a:p>
            <a:r>
              <a:rPr lang="en-US" sz="1800" dirty="0"/>
              <a:t>Write in your journal your experience with the breathing techniques. </a:t>
            </a:r>
          </a:p>
          <a:p>
            <a:r>
              <a:rPr lang="en-US" sz="1800" dirty="0"/>
              <a:t>Share with the online community, how you plan to enjoy every moment and how breathing impacted your day. </a:t>
            </a:r>
          </a:p>
          <a:p>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A41529C5-4752-8FD0-532B-35DE6FEFF832}"/>
              </a:ext>
            </a:extLst>
          </p:cNvPr>
          <p:cNvPicPr>
            <a:picLocks noChangeAspect="1"/>
          </p:cNvPicPr>
          <p:nvPr/>
        </p:nvPicPr>
        <p:blipFill rotWithShape="1">
          <a:blip r:embed="rId4"/>
          <a:srcRect r="3325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DE9E8CD5-B37B-442D-4651-0F935A1E85D7}"/>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17</a:t>
            </a:fld>
            <a:endParaRPr lang="en-US">
              <a:solidFill>
                <a:schemeClr val="accent2"/>
              </a:solidFill>
            </a:endParaRPr>
          </a:p>
        </p:txBody>
      </p:sp>
    </p:spTree>
    <p:extLst>
      <p:ext uri="{BB962C8B-B14F-4D97-AF65-F5344CB8AC3E}">
        <p14:creationId xmlns:p14="http://schemas.microsoft.com/office/powerpoint/2010/main" val="1999042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190412" cy="1182927"/>
          </a:xfrm>
        </p:spPr>
        <p:txBody>
          <a:bodyPr anchor="b">
            <a:noAutofit/>
          </a:bodyPr>
          <a:lstStyle/>
          <a:p>
            <a:r>
              <a:rPr lang="en-US" sz="4400" dirty="0"/>
              <a:t>Schedule appointment</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190412" cy="3344459"/>
          </a:xfrm>
        </p:spPr>
        <p:txBody>
          <a:bodyPr anchor="t">
            <a:norm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18</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2762</TotalTime>
  <Words>2450</Words>
  <Application>Microsoft Office PowerPoint</Application>
  <PresentationFormat>Widescreen</PresentationFormat>
  <Paragraphs>243</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Open Sans</vt:lpstr>
      <vt:lpstr>Univers</vt:lpstr>
      <vt:lpstr>YouTube Sans</vt:lpstr>
      <vt:lpstr>GradientUnivers</vt:lpstr>
      <vt:lpstr>eClass</vt:lpstr>
      <vt:lpstr>Slowing Down</vt:lpstr>
      <vt:lpstr>Homework review</vt:lpstr>
      <vt:lpstr>Session 7</vt:lpstr>
      <vt:lpstr>Effects of rushing your day-to-day.  </vt:lpstr>
      <vt:lpstr>Why do we rush?</vt:lpstr>
      <vt:lpstr>It’s a mood changer</vt:lpstr>
      <vt:lpstr>Any questions</vt:lpstr>
      <vt:lpstr>Pace yourself</vt:lpstr>
      <vt:lpstr>4-7-8 Breath Technique Activity</vt:lpstr>
      <vt:lpstr>4-7-8 Breathing Technique Review</vt:lpstr>
      <vt:lpstr>Take a minute</vt:lpstr>
      <vt:lpstr>Any questions</vt:lpstr>
      <vt:lpstr>Enjoying the moment</vt:lpstr>
      <vt:lpstr>Every moment counts </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36</cp:revision>
  <dcterms:created xsi:type="dcterms:W3CDTF">2022-08-13T22:31:46Z</dcterms:created>
  <dcterms:modified xsi:type="dcterms:W3CDTF">2023-10-21T01:46:13Z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