
<file path=[Content_Types].xml><?xml version="1.0" encoding="utf-8"?>
<Types xmlns="http://schemas.openxmlformats.org/package/2006/content-types">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Lst>
  <p:notesMasterIdLst>
    <p:notesMasterId r:id="rId30"/>
  </p:notesMasterIdLst>
  <p:sldIdLst>
    <p:sldId id="306" r:id="rId5"/>
    <p:sldId id="307" r:id="rId6"/>
    <p:sldId id="335" r:id="rId7"/>
    <p:sldId id="308" r:id="rId8"/>
    <p:sldId id="309" r:id="rId9"/>
    <p:sldId id="310" r:id="rId10"/>
    <p:sldId id="347" r:id="rId11"/>
    <p:sldId id="348" r:id="rId12"/>
    <p:sldId id="349" r:id="rId13"/>
    <p:sldId id="345" r:id="rId14"/>
    <p:sldId id="336" r:id="rId15"/>
    <p:sldId id="338" r:id="rId16"/>
    <p:sldId id="346" r:id="rId17"/>
    <p:sldId id="352" r:id="rId18"/>
    <p:sldId id="353" r:id="rId19"/>
    <p:sldId id="354" r:id="rId20"/>
    <p:sldId id="344" r:id="rId21"/>
    <p:sldId id="337" r:id="rId22"/>
    <p:sldId id="339" r:id="rId23"/>
    <p:sldId id="340" r:id="rId24"/>
    <p:sldId id="355" r:id="rId25"/>
    <p:sldId id="357" r:id="rId26"/>
    <p:sldId id="329" r:id="rId27"/>
    <p:sldId id="332" r:id="rId28"/>
    <p:sldId id="325" r:id="rId2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2" userDrawn="1">
          <p15:clr>
            <a:srgbClr val="A4A3A4"/>
          </p15:clr>
        </p15:guide>
        <p15:guide id="2" pos="7056" userDrawn="1">
          <p15:clr>
            <a:srgbClr val="A4A3A4"/>
          </p15:clr>
        </p15:guide>
        <p15:guide id="3" orient="horz" pos="316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D1A037-8DFE-4176-82C4-47A0039C9306}" v="2" dt="2023-10-21T01:35:17.2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83778" autoAdjust="0"/>
  </p:normalViewPr>
  <p:slideViewPr>
    <p:cSldViewPr snapToGrid="0">
      <p:cViewPr varScale="1">
        <p:scale>
          <a:sx n="80" d="100"/>
          <a:sy n="80" d="100"/>
        </p:scale>
        <p:origin x="782" y="43"/>
      </p:cViewPr>
      <p:guideLst>
        <p:guide orient="horz" pos="1392"/>
        <p:guide pos="7056"/>
        <p:guide orient="horz" pos="3168"/>
      </p:guideLst>
    </p:cSldViewPr>
  </p:slideViewPr>
  <p:outlineViewPr>
    <p:cViewPr>
      <p:scale>
        <a:sx n="33" d="100"/>
        <a:sy n="33" d="100"/>
      </p:scale>
      <p:origin x="0" y="-11094"/>
    </p:cViewPr>
  </p:outlineViewPr>
  <p:notesTextViewPr>
    <p:cViewPr>
      <p:scale>
        <a:sx n="1" d="1"/>
        <a:sy n="1" d="1"/>
      </p:scale>
      <p:origin x="0" y="0"/>
    </p:cViewPr>
  </p:notesTextViewPr>
  <p:sorterViewPr>
    <p:cViewPr>
      <p:scale>
        <a:sx n="100" d="100"/>
        <a:sy n="100" d="100"/>
      </p:scale>
      <p:origin x="0" y="-1440"/>
    </p:cViewPr>
  </p:sorterViewPr>
  <p:notesViewPr>
    <p:cSldViewPr snapToGrid="0">
      <p:cViewPr varScale="1">
        <p:scale>
          <a:sx n="94" d="100"/>
          <a:sy n="94" d="100"/>
        </p:scale>
        <p:origin x="3612"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5EA28068-AFBD-4979-B752-9EB6F90B1386}" type="datetimeFigureOut">
              <a:rPr lang="en-US" smtClean="0"/>
              <a:t>10/20/2023</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D5939589-3E79-4C82-AA4A-FE78234FAA59}" type="slidenum">
              <a:rPr lang="en-US" smtClean="0"/>
              <a:t>‹#›</a:t>
            </a:fld>
            <a:endParaRPr lang="en-US" dirty="0"/>
          </a:p>
        </p:txBody>
      </p:sp>
    </p:spTree>
    <p:extLst>
      <p:ext uri="{BB962C8B-B14F-4D97-AF65-F5344CB8AC3E}">
        <p14:creationId xmlns:p14="http://schemas.microsoft.com/office/powerpoint/2010/main" val="219496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to the Self-Love Experience Leadership </a:t>
            </a:r>
            <a:r>
              <a:rPr lang="en-US" dirty="0" err="1"/>
              <a:t>eClass</a:t>
            </a:r>
            <a:r>
              <a:rPr lang="en-US" dirty="0"/>
              <a:t>. I am your facilitator ___________________________. </a:t>
            </a:r>
          </a:p>
          <a:p>
            <a:endParaRPr lang="en-US" dirty="0"/>
          </a:p>
          <a:p>
            <a:r>
              <a:rPr lang="en-US" dirty="0"/>
              <a:t>This </a:t>
            </a:r>
            <a:r>
              <a:rPr lang="en-US" dirty="0" err="1"/>
              <a:t>eClass</a:t>
            </a:r>
            <a:r>
              <a:rPr lang="en-US" dirty="0"/>
              <a:t> is about you sharing your learning and understanding of the materials you learned in the </a:t>
            </a:r>
            <a:r>
              <a:rPr lang="en-US" dirty="0" err="1"/>
              <a:t>eModule</a:t>
            </a:r>
            <a:r>
              <a:rPr lang="en-US" dirty="0"/>
              <a:t>. The </a:t>
            </a:r>
            <a:r>
              <a:rPr lang="en-US" dirty="0" err="1"/>
              <a:t>eClass</a:t>
            </a:r>
            <a:r>
              <a:rPr lang="en-US" dirty="0"/>
              <a:t> is to aid you in your understanding of apply the materials to your daily routine and life</a:t>
            </a:r>
          </a:p>
        </p:txBody>
      </p:sp>
      <p:sp>
        <p:nvSpPr>
          <p:cNvPr id="4" name="Slide Number Placeholder 3"/>
          <p:cNvSpPr>
            <a:spLocks noGrp="1"/>
          </p:cNvSpPr>
          <p:nvPr>
            <p:ph type="sldNum" sz="quarter" idx="5"/>
          </p:nvPr>
        </p:nvSpPr>
        <p:spPr/>
        <p:txBody>
          <a:bodyPr/>
          <a:lstStyle/>
          <a:p>
            <a:fld id="{D5939589-3E79-4C82-AA4A-FE78234FAA59}" type="slidenum">
              <a:rPr lang="en-US" smtClean="0"/>
              <a:t>1</a:t>
            </a:fld>
            <a:endParaRPr lang="en-US" dirty="0"/>
          </a:p>
        </p:txBody>
      </p:sp>
    </p:spTree>
    <p:extLst>
      <p:ext uri="{BB962C8B-B14F-4D97-AF65-F5344CB8AC3E}">
        <p14:creationId xmlns:p14="http://schemas.microsoft.com/office/powerpoint/2010/main" val="2800421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252525"/>
                </a:solidFill>
                <a:effectLst/>
              </a:rPr>
              <a:t>This e-Class will be about Transforming. We will review the following topics: Homework Review, Learning to shift your perspective, Recognize your heartbeat, and lastly, Accepting your inner voice.</a:t>
            </a:r>
          </a:p>
          <a:p>
            <a:endParaRPr lang="en-US" dirty="0">
              <a:solidFill>
                <a:srgbClr val="252525"/>
              </a:solidFill>
              <a:effectLst/>
            </a:endParaRPr>
          </a:p>
          <a:p>
            <a:r>
              <a:rPr lang="en-US" dirty="0">
                <a:solidFill>
                  <a:srgbClr val="252525"/>
                </a:solidFill>
                <a:effectLst/>
              </a:rPr>
              <a:t>Throughout this presentation, I am asking that you be engaged in the class by sharing, answering questions, listening, supporting your peers with encouraging words, and showing up for yourself by doing the work and applying it to and in your life.</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a:t>
            </a:fld>
            <a:endParaRPr lang="en-US" dirty="0"/>
          </a:p>
        </p:txBody>
      </p:sp>
    </p:spTree>
    <p:extLst>
      <p:ext uri="{BB962C8B-B14F-4D97-AF65-F5344CB8AC3E}">
        <p14:creationId xmlns:p14="http://schemas.microsoft.com/office/powerpoint/2010/main" val="3808956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last session Permission, you were asked to do the following: </a:t>
            </a:r>
          </a:p>
          <a:p>
            <a:endParaRPr lang="en-US" dirty="0"/>
          </a:p>
          <a:p>
            <a:r>
              <a:rPr lang="en-US" dirty="0"/>
              <a:t>Find something new you would like to try that will help you to enjoy the person you are. </a:t>
            </a:r>
          </a:p>
          <a:p>
            <a:endParaRPr lang="en-US" dirty="0"/>
          </a:p>
          <a:p>
            <a:r>
              <a:rPr lang="en-US" dirty="0"/>
              <a:t>Plan to do the new activity. </a:t>
            </a:r>
          </a:p>
          <a:p>
            <a:endParaRPr lang="en-US" dirty="0"/>
          </a:p>
          <a:p>
            <a:r>
              <a:rPr lang="en-US" dirty="0"/>
              <a:t>Write your experience in your journal. </a:t>
            </a:r>
          </a:p>
          <a:p>
            <a:endParaRPr lang="en-US" dirty="0"/>
          </a:p>
          <a:p>
            <a:r>
              <a:rPr lang="en-US" dirty="0"/>
              <a:t>Continue to read your Self-love Pledge to yourself. </a:t>
            </a:r>
          </a:p>
          <a:p>
            <a:endParaRPr lang="en-US" dirty="0"/>
          </a:p>
          <a:p>
            <a:r>
              <a:rPr lang="en-US" dirty="0"/>
              <a:t>Share your journal entries with the online RITMO Fellowship Community. </a:t>
            </a:r>
          </a:p>
          <a:p>
            <a:endParaRPr lang="en-US" dirty="0"/>
          </a:p>
          <a:p>
            <a:r>
              <a:rPr lang="en-US" dirty="0"/>
              <a:t>Who would like to share with the class their experience with the new activity? </a:t>
            </a:r>
          </a:p>
        </p:txBody>
      </p:sp>
      <p:sp>
        <p:nvSpPr>
          <p:cNvPr id="4" name="Slide Number Placeholder 3"/>
          <p:cNvSpPr>
            <a:spLocks noGrp="1"/>
          </p:cNvSpPr>
          <p:nvPr>
            <p:ph type="sldNum" sz="quarter" idx="5"/>
          </p:nvPr>
        </p:nvSpPr>
        <p:spPr/>
        <p:txBody>
          <a:bodyPr/>
          <a:lstStyle/>
          <a:p>
            <a:fld id="{D5939589-3E79-4C82-AA4A-FE78234FAA59}" type="slidenum">
              <a:rPr lang="en-US" smtClean="0"/>
              <a:t>3</a:t>
            </a:fld>
            <a:endParaRPr lang="en-US" dirty="0"/>
          </a:p>
        </p:txBody>
      </p:sp>
    </p:spTree>
    <p:extLst>
      <p:ext uri="{BB962C8B-B14F-4D97-AF65-F5344CB8AC3E}">
        <p14:creationId xmlns:p14="http://schemas.microsoft.com/office/powerpoint/2010/main" val="4098041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Session 6 </a:t>
            </a:r>
          </a:p>
          <a:p>
            <a:endParaRPr lang="en-US" dirty="0"/>
          </a:p>
          <a:p>
            <a:r>
              <a:rPr lang="en-US" dirty="0"/>
              <a:t>In this session of the </a:t>
            </a:r>
            <a:r>
              <a:rPr lang="en-US" dirty="0" err="1"/>
              <a:t>eClass</a:t>
            </a:r>
            <a:r>
              <a:rPr lang="en-US" dirty="0"/>
              <a:t>, you will apply your learning from the </a:t>
            </a:r>
            <a:r>
              <a:rPr lang="en-US" dirty="0" err="1"/>
              <a:t>eModule</a:t>
            </a:r>
            <a:r>
              <a:rPr lang="en-US" dirty="0"/>
              <a:t> lesson Transform Your Viewpoint.</a:t>
            </a:r>
          </a:p>
          <a:p>
            <a:r>
              <a:rPr lang="en-US" dirty="0"/>
              <a:t>In this session, we will apply learning to </a:t>
            </a:r>
          </a:p>
          <a:p>
            <a:pPr marL="171450" indent="-171450">
              <a:buFont typeface="Arial" panose="020B0604020202020204" pitchFamily="34" charset="0"/>
              <a:buChar char="•"/>
            </a:pPr>
            <a:r>
              <a:rPr lang="en-US" dirty="0"/>
              <a:t>Learning to shift your perspective</a:t>
            </a:r>
          </a:p>
          <a:p>
            <a:pPr marL="171450" indent="-171450">
              <a:buFont typeface="Arial" panose="020B0604020202020204" pitchFamily="34" charset="0"/>
              <a:buChar char="•"/>
            </a:pPr>
            <a:r>
              <a:rPr lang="en-US" dirty="0"/>
              <a:t>Recognize your heartbeat</a:t>
            </a:r>
          </a:p>
          <a:p>
            <a:pPr marL="171450" indent="-171450">
              <a:buFont typeface="Arial" panose="020B0604020202020204" pitchFamily="34" charset="0"/>
              <a:buChar char="•"/>
            </a:pPr>
            <a:r>
              <a:rPr lang="en-US" dirty="0"/>
              <a:t>Accepting your inner voice</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4</a:t>
            </a:fld>
            <a:endParaRPr lang="en-US" dirty="0"/>
          </a:p>
        </p:txBody>
      </p:sp>
    </p:spTree>
    <p:extLst>
      <p:ext uri="{BB962C8B-B14F-4D97-AF65-F5344CB8AC3E}">
        <p14:creationId xmlns:p14="http://schemas.microsoft.com/office/powerpoint/2010/main" val="451401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to Shift Your Perspective</a:t>
            </a:r>
          </a:p>
          <a:p>
            <a:endParaRPr lang="en-US" dirty="0"/>
          </a:p>
          <a:p>
            <a:r>
              <a:rPr lang="en-US" dirty="0"/>
              <a:t>Moving from one way of things and doing something can force you to change or shift your perspective. We can get in such a routine of doing things, that we forget or fail to think of the many different options we have available to make better choices or even opportunities to do the same thing but differently. </a:t>
            </a:r>
          </a:p>
        </p:txBody>
      </p:sp>
      <p:sp>
        <p:nvSpPr>
          <p:cNvPr id="4" name="Slide Number Placeholder 3"/>
          <p:cNvSpPr>
            <a:spLocks noGrp="1"/>
          </p:cNvSpPr>
          <p:nvPr>
            <p:ph type="sldNum" sz="quarter" idx="5"/>
          </p:nvPr>
        </p:nvSpPr>
        <p:spPr/>
        <p:txBody>
          <a:bodyPr/>
          <a:lstStyle/>
          <a:p>
            <a:fld id="{D5939589-3E79-4C82-AA4A-FE78234FAA59}" type="slidenum">
              <a:rPr lang="en-US" smtClean="0"/>
              <a:t>5</a:t>
            </a:fld>
            <a:endParaRPr lang="en-US" dirty="0"/>
          </a:p>
        </p:txBody>
      </p:sp>
    </p:spTree>
    <p:extLst>
      <p:ext uri="{BB962C8B-B14F-4D97-AF65-F5344CB8AC3E}">
        <p14:creationId xmlns:p14="http://schemas.microsoft.com/office/powerpoint/2010/main" val="3428775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Shifting your perspective can be a game changer in how you see yourself, people, and things around you. </a:t>
            </a:r>
          </a:p>
          <a:p>
            <a:endParaRPr lang="en-US" dirty="0"/>
          </a:p>
          <a:p>
            <a:r>
              <a:rPr lang="en-US" dirty="0"/>
              <a:t>Throughout life we are often challenged with controlling our behavior, mood, thinking, attention.. when things happen to us that we do not agree with or are harmful to ourselves or others.  </a:t>
            </a:r>
          </a:p>
          <a:p>
            <a:endParaRPr lang="en-US" dirty="0"/>
          </a:p>
          <a:p>
            <a:r>
              <a:rPr lang="en-US" dirty="0"/>
              <a:t>Many of our perspective has come from our surrounding and environment.  </a:t>
            </a:r>
          </a:p>
          <a:p>
            <a:endParaRPr lang="en-US" dirty="0"/>
          </a:p>
          <a:p>
            <a:r>
              <a:rPr lang="en-US" dirty="0"/>
              <a:t>Its as if we see the glass half full or half empty. It all depends on your perspective at that moment. You can shape or reshape how you see things around you. </a:t>
            </a:r>
          </a:p>
        </p:txBody>
      </p:sp>
      <p:sp>
        <p:nvSpPr>
          <p:cNvPr id="4" name="Slide Number Placeholder 3"/>
          <p:cNvSpPr>
            <a:spLocks noGrp="1"/>
          </p:cNvSpPr>
          <p:nvPr>
            <p:ph type="sldNum" sz="quarter" idx="5"/>
          </p:nvPr>
        </p:nvSpPr>
        <p:spPr/>
        <p:txBody>
          <a:bodyPr/>
          <a:lstStyle/>
          <a:p>
            <a:fld id="{D5939589-3E79-4C82-AA4A-FE78234FAA59}" type="slidenum">
              <a:rPr lang="en-US" smtClean="0"/>
              <a:t>6</a:t>
            </a:fld>
            <a:endParaRPr lang="en-US" dirty="0"/>
          </a:p>
        </p:txBody>
      </p:sp>
    </p:spTree>
    <p:extLst>
      <p:ext uri="{BB962C8B-B14F-4D97-AF65-F5344CB8AC3E}">
        <p14:creationId xmlns:p14="http://schemas.microsoft.com/office/powerpoint/2010/main" val="876024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Shifting Breakout Activity</a:t>
            </a:r>
          </a:p>
          <a:p>
            <a:endParaRPr lang="en-US" dirty="0"/>
          </a:p>
          <a:p>
            <a:r>
              <a:rPr lang="en-US" dirty="0"/>
              <a:t>This active is about you sharing your perspective on how you respond when you're not given attention or support from others. </a:t>
            </a:r>
          </a:p>
          <a:p>
            <a:endParaRPr lang="en-US" dirty="0"/>
          </a:p>
          <a:p>
            <a:r>
              <a:rPr lang="en-US" dirty="0"/>
              <a:t>Each member will have 1 minute to share within the group. </a:t>
            </a:r>
          </a:p>
          <a:p>
            <a:endParaRPr lang="en-US" dirty="0"/>
          </a:p>
          <a:p>
            <a:r>
              <a:rPr lang="en-US" dirty="0"/>
              <a:t>As one member is sharing their perspective, the other group member will listen and take notes using discernment to give feedback to the sharing members to see others perspective based on their situation. </a:t>
            </a:r>
          </a:p>
          <a:p>
            <a:endParaRPr lang="en-US" dirty="0"/>
          </a:p>
          <a:p>
            <a:r>
              <a:rPr lang="en-US" dirty="0"/>
              <a:t>After everyone has shared, you will give you feedback to the shared members.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7</a:t>
            </a:fld>
            <a:endParaRPr lang="en-US" dirty="0"/>
          </a:p>
        </p:txBody>
      </p:sp>
    </p:spTree>
    <p:extLst>
      <p:ext uri="{BB962C8B-B14F-4D97-AF65-F5344CB8AC3E}">
        <p14:creationId xmlns:p14="http://schemas.microsoft.com/office/powerpoint/2010/main" val="2756306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Shifting Breakout Activity review. </a:t>
            </a:r>
          </a:p>
          <a:p>
            <a:endParaRPr lang="en-US" dirty="0"/>
          </a:p>
          <a:p>
            <a:r>
              <a:rPr lang="en-US" dirty="0"/>
              <a:t>Sometimes it takes us a moment to realize the what we thought was one thing is another. This is not saying that your feelings are not valued, its just given you different lens to see the whole situation or picture of your life situation. </a:t>
            </a:r>
          </a:p>
          <a:p>
            <a:endParaRPr lang="en-US" dirty="0"/>
          </a:p>
          <a:p>
            <a:r>
              <a:rPr lang="en-US" dirty="0"/>
              <a:t>How was your experience in the breakout session?</a:t>
            </a:r>
          </a:p>
          <a:p>
            <a:endParaRPr lang="en-US" dirty="0"/>
          </a:p>
          <a:p>
            <a:r>
              <a:rPr lang="en-US" dirty="0"/>
              <a:t>What did you learn about yourself during the breakout session from the feedback with your peers?</a:t>
            </a:r>
          </a:p>
          <a:p>
            <a:endParaRPr lang="en-US" dirty="0"/>
          </a:p>
          <a:p>
            <a:r>
              <a:rPr lang="en-US" dirty="0"/>
              <a:t>Were there any similarities in how each of your peers handle their perspective compared to yours?</a:t>
            </a:r>
          </a:p>
          <a:p>
            <a:endParaRPr lang="en-US" dirty="0"/>
          </a:p>
          <a:p>
            <a:r>
              <a:rPr lang="en-US" dirty="0"/>
              <a:t>Did you learn anything new about how you view your perspective from being in the breakout session?</a:t>
            </a:r>
          </a:p>
        </p:txBody>
      </p:sp>
      <p:sp>
        <p:nvSpPr>
          <p:cNvPr id="4" name="Slide Number Placeholder 3"/>
          <p:cNvSpPr>
            <a:spLocks noGrp="1"/>
          </p:cNvSpPr>
          <p:nvPr>
            <p:ph type="sldNum" sz="quarter" idx="5"/>
          </p:nvPr>
        </p:nvSpPr>
        <p:spPr/>
        <p:txBody>
          <a:bodyPr/>
          <a:lstStyle/>
          <a:p>
            <a:fld id="{D5939589-3E79-4C82-AA4A-FE78234FAA59}" type="slidenum">
              <a:rPr lang="en-US" smtClean="0"/>
              <a:t>8</a:t>
            </a:fld>
            <a:endParaRPr lang="en-US" dirty="0"/>
          </a:p>
        </p:txBody>
      </p:sp>
    </p:spTree>
    <p:extLst>
      <p:ext uri="{BB962C8B-B14F-4D97-AF65-F5344CB8AC3E}">
        <p14:creationId xmlns:p14="http://schemas.microsoft.com/office/powerpoint/2010/main" val="193717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Changing Your Perspective can be challenging. </a:t>
            </a:r>
          </a:p>
          <a:p>
            <a:endParaRPr lang="en-US" dirty="0"/>
          </a:p>
          <a:p>
            <a:r>
              <a:rPr lang="en-US" dirty="0"/>
              <a:t>Change of any kind is not always easy for many of us to do. Sometimes finding the right approach is usually the hardest part of making the needed change. </a:t>
            </a:r>
          </a:p>
          <a:p>
            <a:endParaRPr lang="en-US" dirty="0"/>
          </a:p>
          <a:p>
            <a:r>
              <a:rPr lang="en-US" dirty="0"/>
              <a:t>The first process as we learned in the </a:t>
            </a:r>
            <a:r>
              <a:rPr lang="en-US" dirty="0" err="1"/>
              <a:t>eModule</a:t>
            </a:r>
            <a:r>
              <a:rPr lang="en-US" dirty="0"/>
              <a:t> Give Yourself Permission, is giving yourself permission to change and love yourself first. </a:t>
            </a:r>
          </a:p>
          <a:p>
            <a:endParaRPr lang="en-US" dirty="0"/>
          </a:p>
          <a:p>
            <a:r>
              <a:rPr lang="en-US" dirty="0"/>
              <a:t>You can start small, by changing how you respond to different circumstances in your life. </a:t>
            </a:r>
          </a:p>
          <a:p>
            <a:endParaRPr lang="en-US" dirty="0"/>
          </a:p>
          <a:p>
            <a:r>
              <a:rPr lang="en-US" dirty="0"/>
              <a:t>You can choose a positive perspective over a negative one. </a:t>
            </a:r>
          </a:p>
          <a:p>
            <a:endParaRPr lang="en-US" dirty="0"/>
          </a:p>
          <a:p>
            <a:r>
              <a:rPr lang="en-US" dirty="0"/>
              <a:t>You decide how you see the world and make the changes needed for your growth and development. </a:t>
            </a:r>
          </a:p>
        </p:txBody>
      </p:sp>
      <p:sp>
        <p:nvSpPr>
          <p:cNvPr id="4" name="Slide Number Placeholder 3"/>
          <p:cNvSpPr>
            <a:spLocks noGrp="1"/>
          </p:cNvSpPr>
          <p:nvPr>
            <p:ph type="sldNum" sz="quarter" idx="5"/>
          </p:nvPr>
        </p:nvSpPr>
        <p:spPr/>
        <p:txBody>
          <a:bodyPr/>
          <a:lstStyle/>
          <a:p>
            <a:fld id="{D5939589-3E79-4C82-AA4A-FE78234FAA59}" type="slidenum">
              <a:rPr lang="en-US" smtClean="0"/>
              <a:t>9</a:t>
            </a:fld>
            <a:endParaRPr lang="en-US" dirty="0"/>
          </a:p>
        </p:txBody>
      </p:sp>
    </p:spTree>
    <p:extLst>
      <p:ext uri="{BB962C8B-B14F-4D97-AF65-F5344CB8AC3E}">
        <p14:creationId xmlns:p14="http://schemas.microsoft.com/office/powerpoint/2010/main" val="2527691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end the topic the Effects of rushing your day-to-day. </a:t>
            </a:r>
          </a:p>
          <a:p>
            <a:endParaRPr lang="en-US" dirty="0"/>
          </a:p>
          <a:p>
            <a:r>
              <a:rPr lang="en-US" dirty="0"/>
              <a:t>(Ask the participants: if no volunteer, </a:t>
            </a:r>
            <a:r>
              <a:rPr lang="en-US"/>
              <a:t>pick someone)</a:t>
            </a:r>
            <a:endParaRPr lang="en-US" dirty="0"/>
          </a:p>
          <a:p>
            <a:endParaRPr lang="en-US" dirty="0"/>
          </a:p>
          <a:p>
            <a:r>
              <a:rPr lang="en-US" dirty="0"/>
              <a:t>Are there any questions about the effects of rushing your day-to-day?</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10</a:t>
            </a:fld>
            <a:endParaRPr lang="en-US" dirty="0"/>
          </a:p>
        </p:txBody>
      </p:sp>
    </p:spTree>
    <p:extLst>
      <p:ext uri="{BB962C8B-B14F-4D97-AF65-F5344CB8AC3E}">
        <p14:creationId xmlns:p14="http://schemas.microsoft.com/office/powerpoint/2010/main" val="172421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Recognize Your Heartbeat. </a:t>
            </a:r>
          </a:p>
          <a:p>
            <a:endParaRPr lang="en-US" dirty="0"/>
          </a:p>
          <a:p>
            <a:r>
              <a:rPr lang="en-US" dirty="0"/>
              <a:t>By a show of hands; how many of you recognize your heartbeat?</a:t>
            </a:r>
          </a:p>
          <a:p>
            <a:endParaRPr lang="en-US" dirty="0"/>
          </a:p>
          <a:p>
            <a:r>
              <a:rPr lang="en-US" dirty="0"/>
              <a:t>Do you recognize it like you can recognize a music beat?</a:t>
            </a:r>
          </a:p>
          <a:p>
            <a:endParaRPr lang="en-US" dirty="0"/>
          </a:p>
          <a:p>
            <a:r>
              <a:rPr lang="en-US" dirty="0"/>
              <a:t>In the next slide we will become more aware of our heartbeat. </a:t>
            </a:r>
          </a:p>
        </p:txBody>
      </p:sp>
      <p:sp>
        <p:nvSpPr>
          <p:cNvPr id="4" name="Slide Number Placeholder 3"/>
          <p:cNvSpPr>
            <a:spLocks noGrp="1"/>
          </p:cNvSpPr>
          <p:nvPr>
            <p:ph type="sldNum" sz="quarter" idx="5"/>
          </p:nvPr>
        </p:nvSpPr>
        <p:spPr/>
        <p:txBody>
          <a:bodyPr/>
          <a:lstStyle/>
          <a:p>
            <a:fld id="{D5939589-3E79-4C82-AA4A-FE78234FAA59}" type="slidenum">
              <a:rPr lang="en-US" smtClean="0"/>
              <a:t>11</a:t>
            </a:fld>
            <a:endParaRPr lang="en-US" dirty="0"/>
          </a:p>
        </p:txBody>
      </p:sp>
    </p:spTree>
    <p:extLst>
      <p:ext uri="{BB962C8B-B14F-4D97-AF65-F5344CB8AC3E}">
        <p14:creationId xmlns:p14="http://schemas.microsoft.com/office/powerpoint/2010/main" val="2960794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heartbeat. </a:t>
            </a:r>
          </a:p>
          <a:p>
            <a:endParaRPr lang="en-US" dirty="0"/>
          </a:p>
          <a:p>
            <a:r>
              <a:rPr lang="en-US" dirty="0"/>
              <a:t>It is unique to you. </a:t>
            </a:r>
          </a:p>
          <a:p>
            <a:endParaRPr lang="en-US" dirty="0"/>
          </a:p>
          <a:p>
            <a:r>
              <a:rPr lang="en-US" dirty="0"/>
              <a:t>How many have heard the saying “March to the beat of your drum or heartbeat”?</a:t>
            </a:r>
          </a:p>
          <a:p>
            <a:endParaRPr lang="en-US" dirty="0"/>
          </a:p>
          <a:p>
            <a:r>
              <a:rPr lang="en-US" dirty="0"/>
              <a:t>Who knows what that saying is about? Please raise your hand to give your answer. </a:t>
            </a:r>
          </a:p>
          <a:p>
            <a:endParaRPr lang="en-US" dirty="0"/>
          </a:p>
          <a:p>
            <a:r>
              <a:rPr lang="en-US" dirty="0"/>
              <a:t>Have you ever taking the time to listen to your own heartbeat? </a:t>
            </a:r>
          </a:p>
          <a:p>
            <a:endParaRPr lang="en-US" dirty="0"/>
          </a:p>
          <a:p>
            <a:r>
              <a:rPr lang="en-US" dirty="0"/>
              <a:t>Today we will take the time to listen to our heartbeat.  We will take three minutes to listen to the heartbeat that makes you </a:t>
            </a:r>
            <a:r>
              <a:rPr lang="en-US" dirty="0" err="1"/>
              <a:t>You</a:t>
            </a:r>
            <a:r>
              <a:rPr lang="en-US" dirty="0"/>
              <a:t>. We will become more aware of the </a:t>
            </a:r>
            <a:r>
              <a:rPr lang="en-US" dirty="0" err="1"/>
              <a:t>rhytem</a:t>
            </a:r>
            <a:r>
              <a:rPr lang="en-US" dirty="0"/>
              <a:t> setting you apart from others. </a:t>
            </a:r>
          </a:p>
        </p:txBody>
      </p:sp>
      <p:sp>
        <p:nvSpPr>
          <p:cNvPr id="4" name="Slide Number Placeholder 3"/>
          <p:cNvSpPr>
            <a:spLocks noGrp="1"/>
          </p:cNvSpPr>
          <p:nvPr>
            <p:ph type="sldNum" sz="quarter" idx="5"/>
          </p:nvPr>
        </p:nvSpPr>
        <p:spPr/>
        <p:txBody>
          <a:bodyPr/>
          <a:lstStyle/>
          <a:p>
            <a:fld id="{D5939589-3E79-4C82-AA4A-FE78234FAA59}" type="slidenum">
              <a:rPr lang="en-US" smtClean="0"/>
              <a:t>12</a:t>
            </a:fld>
            <a:endParaRPr lang="en-US" dirty="0"/>
          </a:p>
        </p:txBody>
      </p:sp>
    </p:spTree>
    <p:extLst>
      <p:ext uri="{BB962C8B-B14F-4D97-AF65-F5344CB8AC3E}">
        <p14:creationId xmlns:p14="http://schemas.microsoft.com/office/powerpoint/2010/main" val="9195229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Heartbeat activity is helping you to find you’re heart rate or pulse. </a:t>
            </a:r>
          </a:p>
          <a:p>
            <a:endParaRPr lang="en-US" dirty="0"/>
          </a:p>
          <a:p>
            <a:r>
              <a:rPr lang="en-US" dirty="0"/>
              <a:t>According to Webmed.com, </a:t>
            </a:r>
            <a:r>
              <a:rPr lang="en-US" sz="1200" dirty="0"/>
              <a:t>“Your heart rate, or pulse, is the number of times your heart beats in a minute. Everyone’s is different, and it changes as you get older. Understanding your heart rate and what’s a healthy one for you is an important part of taking care of yourself.”</a:t>
            </a:r>
          </a:p>
          <a:p>
            <a:endParaRPr lang="en-US" sz="1200" dirty="0"/>
          </a:p>
          <a:p>
            <a:r>
              <a:rPr lang="en-US" sz="1200" dirty="0"/>
              <a:t>Check your heart rate by placing your first two fingers (your index and middle) on the inside of your wrist, the inside of your elbow, the side of your neck, or on the top of your foot. </a:t>
            </a:r>
          </a:p>
          <a:p>
            <a:endParaRPr lang="en-US" sz="1200" dirty="0"/>
          </a:p>
          <a:p>
            <a:r>
              <a:rPr lang="en-US" sz="1200" dirty="0"/>
              <a:t>Once you find your heartbeat, count how many beats you feel in 15 seconds. Multiply that number by 4. The number you get is your heartrate. </a:t>
            </a:r>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13</a:t>
            </a:fld>
            <a:endParaRPr lang="en-US" dirty="0"/>
          </a:p>
        </p:txBody>
      </p:sp>
    </p:spTree>
    <p:extLst>
      <p:ext uri="{BB962C8B-B14F-4D97-AF65-F5344CB8AC3E}">
        <p14:creationId xmlns:p14="http://schemas.microsoft.com/office/powerpoint/2010/main" val="281076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Doing the Heartrate Activity, did you find it hard to find your heartbeat (pulse)?</a:t>
            </a:r>
          </a:p>
          <a:p>
            <a:endParaRPr lang="en-US" dirty="0"/>
          </a:p>
          <a:p>
            <a:r>
              <a:rPr lang="en-US" dirty="0"/>
              <a:t>Was this your first time checking your own heartbeat?</a:t>
            </a:r>
          </a:p>
          <a:p>
            <a:endParaRPr lang="en-US" dirty="0"/>
          </a:p>
          <a:p>
            <a:r>
              <a:rPr lang="en-US" dirty="0"/>
              <a:t>As you have learned everyone heartbeat is different. Your heartbeat may require something different than others to continue to beat its unique beats. It is set that why because your body needs something different to continue to operate and function for you. It keeps you able to do what you need to do on a regular basis to continue to enjoy life as you know it. </a:t>
            </a:r>
          </a:p>
        </p:txBody>
      </p:sp>
      <p:sp>
        <p:nvSpPr>
          <p:cNvPr id="4" name="Slide Number Placeholder 3"/>
          <p:cNvSpPr>
            <a:spLocks noGrp="1"/>
          </p:cNvSpPr>
          <p:nvPr>
            <p:ph type="sldNum" sz="quarter" idx="5"/>
          </p:nvPr>
        </p:nvSpPr>
        <p:spPr/>
        <p:txBody>
          <a:bodyPr/>
          <a:lstStyle/>
          <a:p>
            <a:fld id="{D5939589-3E79-4C82-AA4A-FE78234FAA59}" type="slidenum">
              <a:rPr lang="en-US" smtClean="0"/>
              <a:t>14</a:t>
            </a:fld>
            <a:endParaRPr lang="en-US" dirty="0"/>
          </a:p>
        </p:txBody>
      </p:sp>
    </p:spTree>
    <p:extLst>
      <p:ext uri="{BB962C8B-B14F-4D97-AF65-F5344CB8AC3E}">
        <p14:creationId xmlns:p14="http://schemas.microsoft.com/office/powerpoint/2010/main" val="1094695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Recognizing Your Essence. </a:t>
            </a:r>
          </a:p>
          <a:p>
            <a:endParaRPr lang="en-US" dirty="0"/>
          </a:p>
          <a:p>
            <a:r>
              <a:rPr lang="en-US" dirty="0"/>
              <a:t>In the previous slide, you were able to learn and recognize your heartbeat. In this slide you will begin to learn how to recognize who you are and when you are not being truthful to yourself. </a:t>
            </a:r>
          </a:p>
          <a:p>
            <a:endParaRPr lang="en-US" dirty="0"/>
          </a:p>
          <a:p>
            <a:r>
              <a:rPr lang="en-US" dirty="0"/>
              <a:t>Knowing who you are from the inside out will help you to be open to seeing when things are not going well, when things are going great in your life, or possible when you need to make a change for the better….we all have those moments. However being aware of who you are will keep you honest with yourself on how your feeling and doing. </a:t>
            </a:r>
          </a:p>
          <a:p>
            <a:endParaRPr lang="en-US" dirty="0"/>
          </a:p>
          <a:p>
            <a:r>
              <a:rPr lang="en-US" dirty="0"/>
              <a:t>Who knows what “Essence” means?</a:t>
            </a:r>
          </a:p>
          <a:p>
            <a:endParaRPr lang="en-US" dirty="0"/>
          </a:p>
          <a:p>
            <a:r>
              <a:rPr lang="en-US" dirty="0"/>
              <a:t>Essence means….according to Merriam-Webster “The permanent as contrasted with the accidental element of being. The individual, real, or ultimate nature of a thing especially as opposed to its existence”. </a:t>
            </a:r>
          </a:p>
          <a:p>
            <a:endParaRPr lang="en-US" dirty="0"/>
          </a:p>
          <a:p>
            <a:r>
              <a:rPr lang="en-US" dirty="0"/>
              <a:t>You should be able to identify when you are not being your true self or the essence of who you are. </a:t>
            </a:r>
          </a:p>
        </p:txBody>
      </p:sp>
      <p:sp>
        <p:nvSpPr>
          <p:cNvPr id="4" name="Slide Number Placeholder 3"/>
          <p:cNvSpPr>
            <a:spLocks noGrp="1"/>
          </p:cNvSpPr>
          <p:nvPr>
            <p:ph type="sldNum" sz="quarter" idx="5"/>
          </p:nvPr>
        </p:nvSpPr>
        <p:spPr/>
        <p:txBody>
          <a:bodyPr/>
          <a:lstStyle/>
          <a:p>
            <a:fld id="{D5939589-3E79-4C82-AA4A-FE78234FAA59}" type="slidenum">
              <a:rPr lang="en-US" smtClean="0"/>
              <a:t>15</a:t>
            </a:fld>
            <a:endParaRPr lang="en-US" dirty="0"/>
          </a:p>
        </p:txBody>
      </p:sp>
    </p:spTree>
    <p:extLst>
      <p:ext uri="{BB962C8B-B14F-4D97-AF65-F5344CB8AC3E}">
        <p14:creationId xmlns:p14="http://schemas.microsoft.com/office/powerpoint/2010/main" val="13538282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form of being require you to become one with your high-self, higher essence, transforming your viewpoint, or super consciousness. </a:t>
            </a:r>
          </a:p>
          <a:p>
            <a:endParaRPr lang="en-US" dirty="0"/>
          </a:p>
          <a:p>
            <a:r>
              <a:rPr lang="en-US" dirty="0"/>
              <a:t>It is about knowing and understanding your complete connection to oneness. </a:t>
            </a:r>
          </a:p>
          <a:p>
            <a:endParaRPr lang="en-US" dirty="0"/>
          </a:p>
          <a:p>
            <a:r>
              <a:rPr lang="en-US" dirty="0"/>
              <a:t>It is knowing who you are when you walk into a room full of people, interested in know more about you…It like knowing without a doubt your name. </a:t>
            </a:r>
          </a:p>
          <a:p>
            <a:endParaRPr lang="en-US" dirty="0"/>
          </a:p>
          <a:p>
            <a:r>
              <a:rPr lang="en-US" dirty="0"/>
              <a:t>Its your very own brand. No different than a major company like Nike. </a:t>
            </a:r>
          </a:p>
        </p:txBody>
      </p:sp>
      <p:sp>
        <p:nvSpPr>
          <p:cNvPr id="4" name="Slide Number Placeholder 3"/>
          <p:cNvSpPr>
            <a:spLocks noGrp="1"/>
          </p:cNvSpPr>
          <p:nvPr>
            <p:ph type="sldNum" sz="quarter" idx="5"/>
          </p:nvPr>
        </p:nvSpPr>
        <p:spPr/>
        <p:txBody>
          <a:bodyPr/>
          <a:lstStyle/>
          <a:p>
            <a:fld id="{D5939589-3E79-4C82-AA4A-FE78234FAA59}" type="slidenum">
              <a:rPr lang="en-US" smtClean="0"/>
              <a:t>16</a:t>
            </a:fld>
            <a:endParaRPr lang="en-US" dirty="0"/>
          </a:p>
        </p:txBody>
      </p:sp>
    </p:spTree>
    <p:extLst>
      <p:ext uri="{BB962C8B-B14F-4D97-AF65-F5344CB8AC3E}">
        <p14:creationId xmlns:p14="http://schemas.microsoft.com/office/powerpoint/2010/main" val="1170512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end the topic of Recognizing your heartbeat. I know that was a lot to cover, are there any questions about the topics covered in this session?</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17</a:t>
            </a:fld>
            <a:endParaRPr lang="en-US" dirty="0"/>
          </a:p>
        </p:txBody>
      </p:sp>
    </p:spTree>
    <p:extLst>
      <p:ext uri="{BB962C8B-B14F-4D97-AF65-F5344CB8AC3E}">
        <p14:creationId xmlns:p14="http://schemas.microsoft.com/office/powerpoint/2010/main" val="41003427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Accepting Your Inner Voice, is accepting who you are from the inside out. Its gaining a better understanding of who you are from the inside out. </a:t>
            </a:r>
          </a:p>
        </p:txBody>
      </p:sp>
      <p:sp>
        <p:nvSpPr>
          <p:cNvPr id="4" name="Slide Number Placeholder 3"/>
          <p:cNvSpPr>
            <a:spLocks noGrp="1"/>
          </p:cNvSpPr>
          <p:nvPr>
            <p:ph type="sldNum" sz="quarter" idx="5"/>
          </p:nvPr>
        </p:nvSpPr>
        <p:spPr/>
        <p:txBody>
          <a:bodyPr/>
          <a:lstStyle/>
          <a:p>
            <a:fld id="{D5939589-3E79-4C82-AA4A-FE78234FAA59}" type="slidenum">
              <a:rPr lang="en-US" smtClean="0"/>
              <a:t>18</a:t>
            </a:fld>
            <a:endParaRPr lang="en-US" dirty="0"/>
          </a:p>
        </p:txBody>
      </p:sp>
    </p:spTree>
    <p:extLst>
      <p:ext uri="{BB962C8B-B14F-4D97-AF65-F5344CB8AC3E}">
        <p14:creationId xmlns:p14="http://schemas.microsoft.com/office/powerpoint/2010/main" val="20278387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Accepting.</a:t>
            </a:r>
          </a:p>
          <a:p>
            <a:endParaRPr lang="en-US" dirty="0"/>
          </a:p>
          <a:p>
            <a:r>
              <a:rPr lang="en-US" dirty="0"/>
              <a:t>As you may have notice, throughout this </a:t>
            </a:r>
            <a:r>
              <a:rPr lang="en-US" dirty="0" err="1"/>
              <a:t>eCourse</a:t>
            </a:r>
            <a:r>
              <a:rPr lang="en-US" dirty="0"/>
              <a:t>, accepting plays a major and key role in self-love. </a:t>
            </a:r>
          </a:p>
          <a:p>
            <a:endParaRPr lang="en-US" dirty="0"/>
          </a:p>
          <a:p>
            <a:r>
              <a:rPr lang="en-US" dirty="0"/>
              <a:t>Self-love requires your total commitment to yourself first. It is you being loyal to you. </a:t>
            </a:r>
          </a:p>
          <a:p>
            <a:endParaRPr lang="en-US" dirty="0"/>
          </a:p>
          <a:p>
            <a:r>
              <a:rPr lang="en-US" dirty="0"/>
              <a:t>You accepting you is needed for continual growth and development into the person you are purposely intended to be. </a:t>
            </a:r>
          </a:p>
          <a:p>
            <a:endParaRPr lang="en-US" dirty="0"/>
          </a:p>
          <a:p>
            <a:r>
              <a:rPr lang="en-US" dirty="0"/>
              <a:t>Accepting who you are challenges you to no longer accept things as they once were or have  been in your life. </a:t>
            </a:r>
          </a:p>
          <a:p>
            <a:endParaRPr lang="en-US" dirty="0"/>
          </a:p>
          <a:p>
            <a:r>
              <a:rPr lang="en-US" dirty="0"/>
              <a:t>Accepting allows you to flow in your innate perspective. </a:t>
            </a:r>
          </a:p>
          <a:p>
            <a:endParaRPr lang="en-US" dirty="0"/>
          </a:p>
          <a:p>
            <a:r>
              <a:rPr lang="en-US" dirty="0"/>
              <a:t>What is meaning of Innate from the </a:t>
            </a:r>
            <a:r>
              <a:rPr lang="en-US" dirty="0" err="1"/>
              <a:t>eModule</a:t>
            </a:r>
            <a:r>
              <a:rPr lang="en-US" dirty="0"/>
              <a:t> Transforming your Viewpoint? Please raise your hand to give your response. </a:t>
            </a:r>
          </a:p>
          <a:p>
            <a:endParaRPr lang="en-US" dirty="0"/>
          </a:p>
          <a:p>
            <a:r>
              <a:rPr lang="en-US" dirty="0"/>
              <a:t>Innate according to American Heritage, is the existing naturally or by hereditary rather than being learned through experience….Or </a:t>
            </a:r>
            <a:r>
              <a:rPr lang="en-US" dirty="0" err="1"/>
              <a:t>or</a:t>
            </a:r>
            <a:r>
              <a:rPr lang="en-US" dirty="0"/>
              <a:t> produced by the mind other than learned through experience”. Merriam-Webster states it is the “Existing in, belonging to, or determined by factors in an individual from birth”. </a:t>
            </a:r>
          </a:p>
          <a:p>
            <a:endParaRPr lang="en-US" dirty="0"/>
          </a:p>
          <a:p>
            <a:r>
              <a:rPr lang="en-US" dirty="0"/>
              <a:t>Your innate perspective, is your how you view or see yourself being or belonging without your life experiences or learning.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19</a:t>
            </a:fld>
            <a:endParaRPr lang="en-US" dirty="0"/>
          </a:p>
        </p:txBody>
      </p:sp>
    </p:spTree>
    <p:extLst>
      <p:ext uri="{BB962C8B-B14F-4D97-AF65-F5344CB8AC3E}">
        <p14:creationId xmlns:p14="http://schemas.microsoft.com/office/powerpoint/2010/main" val="2846757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Self-love Essence in You</a:t>
            </a:r>
          </a:p>
          <a:p>
            <a:endParaRPr lang="en-US" dirty="0"/>
          </a:p>
          <a:p>
            <a:r>
              <a:rPr lang="en-US" dirty="0"/>
              <a:t>Reactivating Self-love Essence in you starts with changing how you think and perceive yourself, others, and the world around you. </a:t>
            </a:r>
          </a:p>
          <a:p>
            <a:endParaRPr lang="en-US" dirty="0"/>
          </a:p>
          <a:p>
            <a:r>
              <a:rPr lang="en-US" dirty="0"/>
              <a:t>It finding the good or staying positive when things around you are not going as you may have hoped.</a:t>
            </a:r>
          </a:p>
          <a:p>
            <a:endParaRPr lang="en-US" dirty="0"/>
          </a:p>
          <a:p>
            <a:r>
              <a:rPr lang="en-US" dirty="0"/>
              <a:t>There are many factors around you influencing how you see yourself and your environment. Sometimes, our environment or surrounding will make it difficult to find hope in yourself and others. </a:t>
            </a:r>
          </a:p>
          <a:p>
            <a:endParaRPr lang="en-US" dirty="0"/>
          </a:p>
          <a:p>
            <a:r>
              <a:rPr lang="en-US" dirty="0"/>
              <a:t>Practice and study new ways to aid you in changing your mindset. You may try to Meditation, Mantras, Affirmation, or sitting in silence. </a:t>
            </a:r>
          </a:p>
          <a:p>
            <a:endParaRPr lang="en-US" dirty="0"/>
          </a:p>
          <a:p>
            <a:r>
              <a:rPr lang="en-US" dirty="0"/>
              <a:t>Learning new activities or methods will allow your mind to be open to changing behavior and healing from triggers.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20</a:t>
            </a:fld>
            <a:endParaRPr lang="en-US" dirty="0"/>
          </a:p>
        </p:txBody>
      </p:sp>
    </p:spTree>
    <p:extLst>
      <p:ext uri="{BB962C8B-B14F-4D97-AF65-F5344CB8AC3E}">
        <p14:creationId xmlns:p14="http://schemas.microsoft.com/office/powerpoint/2010/main" val="3852247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Self-love Essence Mantra Activity</a:t>
            </a:r>
          </a:p>
          <a:p>
            <a:endParaRPr lang="en-US" dirty="0"/>
          </a:p>
          <a:p>
            <a:r>
              <a:rPr lang="en-US" dirty="0"/>
              <a:t>In this activity you will apply your understanding of the Self-love Essence Mantra.</a:t>
            </a:r>
          </a:p>
          <a:p>
            <a:endParaRPr lang="en-US" dirty="0"/>
          </a:p>
          <a:p>
            <a:r>
              <a:rPr lang="en-US" dirty="0"/>
              <a:t>Listen, and follow along to the audio for the Self-love Essence Mantra.  </a:t>
            </a:r>
          </a:p>
          <a:p>
            <a:endParaRPr lang="en-US" dirty="0"/>
          </a:p>
          <a:p>
            <a:r>
              <a:rPr lang="en-US" dirty="0"/>
              <a:t>Continue to repeat the Mantra. </a:t>
            </a:r>
          </a:p>
        </p:txBody>
      </p:sp>
      <p:sp>
        <p:nvSpPr>
          <p:cNvPr id="4" name="Slide Number Placeholder 3"/>
          <p:cNvSpPr>
            <a:spLocks noGrp="1"/>
          </p:cNvSpPr>
          <p:nvPr>
            <p:ph type="sldNum" sz="quarter" idx="5"/>
          </p:nvPr>
        </p:nvSpPr>
        <p:spPr/>
        <p:txBody>
          <a:bodyPr/>
          <a:lstStyle/>
          <a:p>
            <a:fld id="{D5939589-3E79-4C82-AA4A-FE78234FAA59}" type="slidenum">
              <a:rPr lang="en-US" smtClean="0"/>
              <a:t>21</a:t>
            </a:fld>
            <a:endParaRPr lang="en-US" dirty="0"/>
          </a:p>
        </p:txBody>
      </p:sp>
    </p:spTree>
    <p:extLst>
      <p:ext uri="{BB962C8B-B14F-4D97-AF65-F5344CB8AC3E}">
        <p14:creationId xmlns:p14="http://schemas.microsoft.com/office/powerpoint/2010/main" val="96657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Self-love Essence Mantra</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Self-love Essence is the substance holding all of you together from the inside out. It is the quality of being your true purest and original self-focused on reunification of spirit to align the mind within the heart, and body.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Its you getting closer to yourself in oneness.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22</a:t>
            </a:fld>
            <a:endParaRPr lang="en-US" dirty="0"/>
          </a:p>
        </p:txBody>
      </p:sp>
    </p:spTree>
    <p:extLst>
      <p:ext uri="{BB962C8B-B14F-4D97-AF65-F5344CB8AC3E}">
        <p14:creationId xmlns:p14="http://schemas.microsoft.com/office/powerpoint/2010/main" val="8017197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end the topic Accepting Your Inner Voice. Are there any questions about this session? Who would like to share what they have learned from this session?</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23</a:t>
            </a:fld>
            <a:endParaRPr lang="en-US" dirty="0"/>
          </a:p>
        </p:txBody>
      </p:sp>
    </p:spTree>
    <p:extLst>
      <p:ext uri="{BB962C8B-B14F-4D97-AF65-F5344CB8AC3E}">
        <p14:creationId xmlns:p14="http://schemas.microsoft.com/office/powerpoint/2010/main" val="12291986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this homework, class continue to listen to the Self-love Essence Mantra. Write in your journal your experience and reaction to the Self-love Essence Mantra. </a:t>
            </a:r>
          </a:p>
          <a:p>
            <a:endParaRPr lang="en-US" dirty="0"/>
          </a:p>
          <a:p>
            <a:r>
              <a:rPr lang="en-US" dirty="0"/>
              <a:t>Share with the RITMO community Fellowship Community. </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24</a:t>
            </a:fld>
            <a:endParaRPr lang="en-US" dirty="0"/>
          </a:p>
        </p:txBody>
      </p:sp>
    </p:spTree>
    <p:extLst>
      <p:ext uri="{BB962C8B-B14F-4D97-AF65-F5344CB8AC3E}">
        <p14:creationId xmlns:p14="http://schemas.microsoft.com/office/powerpoint/2010/main" val="13961599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Class, after each </a:t>
            </a:r>
            <a:r>
              <a:rPr lang="en-US" dirty="0" err="1"/>
              <a:t>eClass</a:t>
            </a:r>
            <a:r>
              <a:rPr lang="en-US" dirty="0"/>
              <a:t>, you will have the opportunity to schedule an appointment to review any types covered in this session. Each session is up to1-hour max.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appointment for this session will </a:t>
            </a:r>
            <a:r>
              <a:rPr lang="en-US" dirty="0"/>
              <a:t>explore your understanding of Shifting your perspective, recognize your heartbeat, and your inner voice.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will also be a safe place to gain clarity of current or previous topics or issues you may be facing now. </a:t>
            </a:r>
          </a:p>
          <a:p>
            <a:endParaRPr lang="en-US" dirty="0"/>
          </a:p>
          <a:p>
            <a:r>
              <a:rPr lang="en-US" dirty="0"/>
              <a:t>Also, this will be a great time to start thinking about becoming a self-love mentor.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25</a:t>
            </a:fld>
            <a:endParaRPr lang="en-US" dirty="0"/>
          </a:p>
        </p:txBody>
      </p:sp>
    </p:spTree>
    <p:extLst>
      <p:ext uri="{BB962C8B-B14F-4D97-AF65-F5344CB8AC3E}">
        <p14:creationId xmlns:p14="http://schemas.microsoft.com/office/powerpoint/2010/main" val="4194355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78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Slid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98448" y="594360"/>
            <a:ext cx="6272784" cy="2843784"/>
          </a:xfrm>
        </p:spPr>
        <p:txBody>
          <a:bodyPr anchor="b"/>
          <a:lstStyle>
            <a:lvl1pPr algn="l">
              <a:defRPr sz="54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5641848" y="4700016"/>
            <a:ext cx="5093208" cy="1197864"/>
          </a:xfrm>
        </p:spPr>
        <p:txBody>
          <a:bodyPr>
            <a:normAutofit/>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8E825845-66DD-4B77-A729-CD97D156FE6C}"/>
              </a:ext>
            </a:extLst>
          </p:cNvPr>
          <p:cNvCxnSpPr>
            <a:cxnSpLocks/>
          </p:cNvCxnSpPr>
          <p:nvPr userDrawn="1"/>
        </p:nvCxnSpPr>
        <p:spPr>
          <a:xfrm>
            <a:off x="1301262"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pic>
        <p:nvPicPr>
          <p:cNvPr id="5" name="Picture 4" descr="Diagram, venn diagram&#10;&#10;Description automatically generated">
            <a:extLst>
              <a:ext uri="{FF2B5EF4-FFF2-40B4-BE49-F238E27FC236}">
                <a16:creationId xmlns:a16="http://schemas.microsoft.com/office/drawing/2014/main" id="{FC7E30A2-9E1D-A4F2-76EC-EE136FB235B3}"/>
              </a:ext>
            </a:extLst>
          </p:cNvPr>
          <p:cNvPicPr>
            <a:picLocks noChangeAspect="1"/>
          </p:cNvPicPr>
          <p:nvPr userDrawn="1"/>
        </p:nvPicPr>
        <p:blipFill>
          <a:blip r:embed="rId2"/>
          <a:stretch>
            <a:fillRect/>
          </a:stretch>
        </p:blipFill>
        <p:spPr>
          <a:xfrm>
            <a:off x="570300" y="412358"/>
            <a:ext cx="1456295" cy="145629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37906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p:nvPr>
        </p:nvSpPr>
        <p:spPr>
          <a:xfrm>
            <a:off x="1366432"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anchor="ctr">
            <a:noAutofit/>
          </a:bodyPr>
          <a:lstStyle>
            <a:lvl1pPr algn="ctr">
              <a:buNone/>
              <a:defRPr sz="1600" b="1">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202936" y="585216"/>
            <a:ext cx="5833872" cy="2276856"/>
          </a:xfrm>
        </p:spPr>
        <p:txBody>
          <a:bodyPr anchor="b"/>
          <a:lstStyle>
            <a:lvl1pPr algn="r">
              <a:defRPr sz="6000" b="1" cap="all" spc="400" baseline="0">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fld id="{97069D11-39D6-4DCD-AFBB-5D393011D635}"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202936" y="3127248"/>
            <a:ext cx="5833872" cy="3118104"/>
          </a:xfrm>
        </p:spPr>
        <p:txBody>
          <a:bodyPr/>
          <a:lstStyle>
            <a:lvl1pPr marL="0" indent="0" algn="r">
              <a:buNone/>
              <a:defRPr sz="1800">
                <a:solidFill>
                  <a:schemeClr val="bg1"/>
                </a:solidFill>
              </a:defRPr>
            </a:lvl1pPr>
          </a:lstStyle>
          <a:p>
            <a:pPr lvl="0"/>
            <a:r>
              <a:rPr lang="en-US"/>
              <a:t>Click to edit Master text styles</a:t>
            </a:r>
          </a:p>
        </p:txBody>
      </p:sp>
      <p:sp>
        <p:nvSpPr>
          <p:cNvPr id="11" name="Graphic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3" name="Graphic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7" name="Graphic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2490768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p:nvPr>
        </p:nvSpPr>
        <p:spPr>
          <a:xfrm>
            <a:off x="7451965" y="1665520"/>
            <a:ext cx="4266960" cy="426696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804672" y="1335024"/>
            <a:ext cx="6190488" cy="1179576"/>
          </a:xfrm>
        </p:spPr>
        <p:txBody>
          <a:bodyPr lIns="91440" tIns="45720" rIns="91440" bIns="45720" anchor="b"/>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850392" y="2825496"/>
            <a:ext cx="6190488" cy="3346704"/>
          </a:xfrm>
        </p:spPr>
        <p:txBody>
          <a:bodyPr/>
          <a:lstStyle>
            <a:lvl1pPr marL="0" indent="0">
              <a:lnSpc>
                <a:spcPct val="110000"/>
              </a:lnSpc>
              <a:buNone/>
              <a:defRPr sz="2000"/>
            </a:lvl1pPr>
            <a:lvl2pPr marL="228600">
              <a:defRPr sz="1800"/>
            </a:lvl2pPr>
            <a:lvl3pPr marL="457200">
              <a:defRPr sz="1600"/>
            </a:lvl3pPr>
            <a:lvl4pPr marL="685800">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lvl1pPr>
              <a:defRPr>
                <a:solidFill>
                  <a:schemeClr val="accent2"/>
                </a:solidFill>
              </a:defRPr>
            </a:lvl1pPr>
          </a:lstStyle>
          <a:p>
            <a:fld id="{AAD5FD0F-5E8B-47A7-ADB7-E730E9782563}" type="datetime1">
              <a:rPr lang="en-US" smtClean="0"/>
              <a:t>10/20/2023</a:t>
            </a:fld>
            <a:endParaRPr lang="en-US" dirty="0"/>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7964424" y="621792"/>
            <a:ext cx="4114800" cy="365125"/>
          </a:xfrm>
        </p:spPr>
        <p:txBody>
          <a:bodyPr/>
          <a:lstStyle>
            <a:lvl1pPr>
              <a:defRPr baseline="0">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9" name="Straight Connector 8">
            <a:extLst>
              <a:ext uri="{FF2B5EF4-FFF2-40B4-BE49-F238E27FC236}">
                <a16:creationId xmlns:a16="http://schemas.microsoft.com/office/drawing/2014/main" id="{FA8B3D0E-ED3F-46FA-AE79-5FEFDE9168E3}"/>
              </a:ext>
            </a:extLst>
          </p:cNvPr>
          <p:cNvCxnSpPr>
            <a:cxnSpLocks/>
          </p:cNvCxnSpPr>
          <p:nvPr userDrawn="1"/>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7" name="Graphic 10">
            <a:extLst>
              <a:ext uri="{FF2B5EF4-FFF2-40B4-BE49-F238E27FC236}">
                <a16:creationId xmlns:a16="http://schemas.microsoft.com/office/drawing/2014/main" id="{AAD06B87-D9B2-4F94-B734-A8F039A2033F}"/>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9" name="Graphic 11">
            <a:extLst>
              <a:ext uri="{FF2B5EF4-FFF2-40B4-BE49-F238E27FC236}">
                <a16:creationId xmlns:a16="http://schemas.microsoft.com/office/drawing/2014/main" id="{BB13A13C-36EA-4B13-9175-C5FE95B34D33}"/>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Tree>
    <p:extLst>
      <p:ext uri="{BB962C8B-B14F-4D97-AF65-F5344CB8AC3E}">
        <p14:creationId xmlns:p14="http://schemas.microsoft.com/office/powerpoint/2010/main" val="1897111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ection Header">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463040"/>
            <a:ext cx="9144000" cy="2340864"/>
          </a:xfrm>
        </p:spPr>
        <p:txBody>
          <a:bodyPr anchor="b">
            <a:normAutofit/>
          </a:bodyPr>
          <a:lstStyle>
            <a:lvl1pPr algn="ctr">
              <a:defRPr sz="60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7048" y="3858768"/>
            <a:ext cx="9144000" cy="1325880"/>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Graphic 12">
            <a:extLst>
              <a:ext uri="{FF2B5EF4-FFF2-40B4-BE49-F238E27FC236}">
                <a16:creationId xmlns:a16="http://schemas.microsoft.com/office/drawing/2014/main" id="{8A41917E-4B97-447C-98AB-970D625F1DE6}"/>
              </a:ext>
            </a:extLst>
          </p:cNvPr>
          <p:cNvSpPr/>
          <p:nvPr userDrawn="1"/>
        </p:nvSpPr>
        <p:spPr>
          <a:xfrm>
            <a:off x="10772266" y="3054359"/>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5" name="Graphic 13">
            <a:extLst>
              <a:ext uri="{FF2B5EF4-FFF2-40B4-BE49-F238E27FC236}">
                <a16:creationId xmlns:a16="http://schemas.microsoft.com/office/drawing/2014/main" id="{3B3FD238-4561-4AF8-A1F1-185B0CAFE2AC}"/>
              </a:ext>
            </a:extLst>
          </p:cNvPr>
          <p:cNvSpPr/>
          <p:nvPr userDrawn="1"/>
        </p:nvSpPr>
        <p:spPr>
          <a:xfrm>
            <a:off x="10724364" y="2515838"/>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6" name="Graphic 15">
            <a:extLst>
              <a:ext uri="{FF2B5EF4-FFF2-40B4-BE49-F238E27FC236}">
                <a16:creationId xmlns:a16="http://schemas.microsoft.com/office/drawing/2014/main" id="{BAB9414C-AE69-4648-873E-9CE6B2DF8A71}"/>
              </a:ext>
            </a:extLst>
          </p:cNvPr>
          <p:cNvSpPr/>
          <p:nvPr userDrawn="1"/>
        </p:nvSpPr>
        <p:spPr>
          <a:xfrm>
            <a:off x="11024834" y="2787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7" name="Graphic 22">
            <a:extLst>
              <a:ext uri="{FF2B5EF4-FFF2-40B4-BE49-F238E27FC236}">
                <a16:creationId xmlns:a16="http://schemas.microsoft.com/office/drawing/2014/main" id="{3BF75235-4E6E-4184-82A5-EE6FE7993BBC}"/>
              </a:ext>
            </a:extLst>
          </p:cNvPr>
          <p:cNvSpPr/>
          <p:nvPr userDrawn="1"/>
        </p:nvSpPr>
        <p:spPr>
          <a:xfrm>
            <a:off x="1261869" y="263344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1">
            <a:extLst>
              <a:ext uri="{FF2B5EF4-FFF2-40B4-BE49-F238E27FC236}">
                <a16:creationId xmlns:a16="http://schemas.microsoft.com/office/drawing/2014/main" id="{E66FE37C-2F4B-42DA-BFF6-92DD00BDC49B}"/>
              </a:ext>
            </a:extLst>
          </p:cNvPr>
          <p:cNvSpPr/>
          <p:nvPr userDrawn="1"/>
        </p:nvSpPr>
        <p:spPr>
          <a:xfrm>
            <a:off x="1064053" y="3083338"/>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chemeClr val="bg1"/>
          </a:solidFill>
          <a:ln w="469" cap="flat">
            <a:noFill/>
            <a:prstDash val="solid"/>
            <a:miter/>
          </a:ln>
        </p:spPr>
        <p:txBody>
          <a:bodyPr rtlCol="0" anchor="ctr"/>
          <a:lstStyle/>
          <a:p>
            <a:endParaRPr lang="en-US" dirty="0"/>
          </a:p>
        </p:txBody>
      </p:sp>
      <p:sp>
        <p:nvSpPr>
          <p:cNvPr id="13" name="Graphic 23">
            <a:extLst>
              <a:ext uri="{FF2B5EF4-FFF2-40B4-BE49-F238E27FC236}">
                <a16:creationId xmlns:a16="http://schemas.microsoft.com/office/drawing/2014/main" id="{DDD38822-731A-48DA-A8A0-FBBAF7A6D65D}"/>
              </a:ext>
            </a:extLst>
          </p:cNvPr>
          <p:cNvSpPr/>
          <p:nvPr userDrawn="1"/>
        </p:nvSpPr>
        <p:spPr>
          <a:xfrm>
            <a:off x="1413405" y="349287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344248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174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6391656" y="841248"/>
            <a:ext cx="4434840" cy="3236976"/>
          </a:xfrm>
        </p:spPr>
        <p:txBody>
          <a:bodyPr anchor="b"/>
          <a:lstStyle>
            <a:lvl1pPr algn="l">
              <a:lnSpc>
                <a:spcPct val="110000"/>
              </a:lnSpc>
              <a:spcBef>
                <a:spcPts val="1000"/>
              </a:spcBef>
              <a:defRPr sz="3600" b="0" i="0" cap="none"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5" y="4498848"/>
            <a:ext cx="4434835" cy="510474"/>
          </a:xfrm>
        </p:spPr>
        <p:txBody>
          <a:bodyPr/>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01752"/>
            <a:ext cx="5221224" cy="6263640"/>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99048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bg>
      <p:bgPr>
        <a:gradFill>
          <a:gsLst>
            <a:gs pos="100000">
              <a:schemeClr val="accent4"/>
            </a:gs>
            <a:gs pos="0">
              <a:schemeClr val="accent2"/>
            </a:gs>
          </a:gsLst>
          <a:lin ang="189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576072" y="365125"/>
            <a:ext cx="10771632" cy="1325563"/>
          </a:xfrm>
        </p:spPr>
        <p:txBody>
          <a:bodyPr/>
          <a:lstStyle>
            <a:lvl1pPr>
              <a:defRPr sz="5400" b="1" cap="all" baseline="0">
                <a:solidFill>
                  <a:schemeClr val="bg1"/>
                </a:solidFill>
              </a:defRPr>
            </a:lvl1pPr>
          </a:lstStyle>
          <a:p>
            <a:r>
              <a:rPr lang="en-US" dirty="0"/>
              <a:t>Title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576072" y="1825625"/>
            <a:ext cx="10771632"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a:xfrm>
            <a:off x="658368" y="6356350"/>
            <a:ext cx="2743200" cy="365125"/>
          </a:xfrm>
        </p:spPr>
        <p:txBody>
          <a:bodyPr/>
          <a:lstStyle>
            <a:lvl1pPr>
              <a:defRPr>
                <a:solidFill>
                  <a:schemeClr val="bg1"/>
                </a:solidFill>
              </a:defRPr>
            </a:lvl1pPr>
          </a:lstStyle>
          <a:p>
            <a:fld id="{92492DC5-269B-4B0B-929E-83E2274A466D}" type="datetime1">
              <a:rPr lang="en-US" smtClean="0"/>
              <a:t>10/20/2023</a:t>
            </a:fld>
            <a:endParaRPr lang="en-US" dirty="0"/>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8503920" y="841248"/>
            <a:ext cx="3630168" cy="365125"/>
          </a:xfrm>
        </p:spPr>
        <p:txBody>
          <a:bodyPr/>
          <a:lstStyle>
            <a:lvl1pPr>
              <a:defRPr>
                <a:solidFill>
                  <a:schemeClr val="bg1"/>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bg1"/>
                </a:solidFill>
              </a:defRPr>
            </a:lvl1pPr>
          </a:lstStyle>
          <a:p>
            <a:fld id="{D8DA9DAA-006C-4F4B-980E-E3DF019B24E2}" type="slidenum">
              <a:rPr lang="en-US" smtClean="0"/>
              <a:pPr/>
              <a:t>‹#›</a:t>
            </a:fld>
            <a:endParaRPr lang="en-US" dirty="0"/>
          </a:p>
        </p:txBody>
      </p:sp>
      <p:sp>
        <p:nvSpPr>
          <p:cNvPr id="9" name="Graphic 22">
            <a:extLst>
              <a:ext uri="{FF2B5EF4-FFF2-40B4-BE49-F238E27FC236}">
                <a16:creationId xmlns:a16="http://schemas.microsoft.com/office/drawing/2014/main" id="{4EADA2ED-8A8C-4D17-8798-F26BF3B4CE25}"/>
              </a:ext>
            </a:extLst>
          </p:cNvPr>
          <p:cNvSpPr/>
          <p:nvPr userDrawn="1"/>
        </p:nvSpPr>
        <p:spPr>
          <a:xfrm>
            <a:off x="11202264" y="344083"/>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3">
            <a:extLst>
              <a:ext uri="{FF2B5EF4-FFF2-40B4-BE49-F238E27FC236}">
                <a16:creationId xmlns:a16="http://schemas.microsoft.com/office/drawing/2014/main" id="{54AB3A25-6605-4446-9E53-ACEECD25E27B}"/>
              </a:ext>
            </a:extLst>
          </p:cNvPr>
          <p:cNvSpPr/>
          <p:nvPr userDrawn="1"/>
        </p:nvSpPr>
        <p:spPr>
          <a:xfrm>
            <a:off x="11563141" y="59091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12226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1444752"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784848"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Graphic 15">
            <a:extLst>
              <a:ext uri="{FF2B5EF4-FFF2-40B4-BE49-F238E27FC236}">
                <a16:creationId xmlns:a16="http://schemas.microsoft.com/office/drawing/2014/main" id="{D8685329-C6A1-4CB4-8AAE-150D0341F6A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2" name="Graphic 16">
            <a:extLst>
              <a:ext uri="{FF2B5EF4-FFF2-40B4-BE49-F238E27FC236}">
                <a16:creationId xmlns:a16="http://schemas.microsoft.com/office/drawing/2014/main" id="{83CE1DAA-30A3-41AE-8AE1-A7EE5C48A6F3}"/>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4" name="Graphic 14">
            <a:extLst>
              <a:ext uri="{FF2B5EF4-FFF2-40B4-BE49-F238E27FC236}">
                <a16:creationId xmlns:a16="http://schemas.microsoft.com/office/drawing/2014/main" id="{065162DD-7ACB-4F9C-90DD-24C743035892}"/>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120528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784848"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784848"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937595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4983480"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4983480"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5" name="Text Placeholder 4">
            <a:extLst>
              <a:ext uri="{FF2B5EF4-FFF2-40B4-BE49-F238E27FC236}">
                <a16:creationId xmlns:a16="http://schemas.microsoft.com/office/drawing/2014/main" id="{2D693B15-7265-4478-9579-62FCD5222D04}"/>
              </a:ext>
            </a:extLst>
          </p:cNvPr>
          <p:cNvSpPr>
            <a:spLocks noGrp="1"/>
          </p:cNvSpPr>
          <p:nvPr>
            <p:ph type="body" sz="quarter" idx="13"/>
          </p:nvPr>
        </p:nvSpPr>
        <p:spPr>
          <a:xfrm>
            <a:off x="8531352" y="1769269"/>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5">
            <a:extLst>
              <a:ext uri="{FF2B5EF4-FFF2-40B4-BE49-F238E27FC236}">
                <a16:creationId xmlns:a16="http://schemas.microsoft.com/office/drawing/2014/main" id="{48F9E92F-BB16-4896-A47F-6497C3D705B9}"/>
              </a:ext>
            </a:extLst>
          </p:cNvPr>
          <p:cNvSpPr>
            <a:spLocks noGrp="1"/>
          </p:cNvSpPr>
          <p:nvPr>
            <p:ph sz="quarter" idx="14"/>
          </p:nvPr>
        </p:nvSpPr>
        <p:spPr>
          <a:xfrm>
            <a:off x="8531352" y="2593181"/>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73079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anchor="b"/>
          <a:lstStyle>
            <a:lvl1pPr algn="l">
              <a:defRPr sz="5400" b="0" i="0" cap="none" baseline="0"/>
            </a:lvl1pPr>
          </a:lstStyle>
          <a:p>
            <a:r>
              <a:rPr lang="en-US" dirty="0"/>
              <a:t>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4" y="1801368"/>
            <a:ext cx="4434840" cy="4754880"/>
          </a:xfrm>
        </p:spPr>
        <p:txBody>
          <a:bodyPr>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anchor="ctr"/>
          <a:lstStyle>
            <a:lvl1pPr algn="ctr">
              <a:buNone/>
              <a:defRPr>
                <a:solidFill>
                  <a:schemeClr val="bg1"/>
                </a:solidFill>
              </a:defRPr>
            </a:lvl1pPr>
          </a:lstStyle>
          <a:p>
            <a:r>
              <a:rPr lang="en-US"/>
              <a:t>Click icon to add picture</a:t>
            </a:r>
            <a:endParaRPr lang="en-US" dirty="0"/>
          </a:p>
        </p:txBody>
      </p:sp>
      <p:sp>
        <p:nvSpPr>
          <p:cNvPr id="10" name="Picture Placeholder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
        <p:nvSpPr>
          <p:cNvPr id="11" name="Picture Placeholder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57891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3186EA6A-5CD5-4DF7-9C8A-EDFAF28A80D9}"/>
              </a:ext>
            </a:extLst>
          </p:cNvPr>
          <p:cNvSpPr>
            <a:spLocks noGrp="1"/>
          </p:cNvSpPr>
          <p:nvPr>
            <p:ph type="pic" sz="quarter" idx="14"/>
          </p:nvPr>
        </p:nvSpPr>
        <p:spPr>
          <a:xfrm>
            <a:off x="1777111" y="407499"/>
            <a:ext cx="1952279" cy="1952279"/>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83D5117F-F235-498D-99A5-9DE2D665576C}"/>
              </a:ext>
            </a:extLst>
          </p:cNvPr>
          <p:cNvSpPr>
            <a:spLocks noGrp="1"/>
          </p:cNvSpPr>
          <p:nvPr>
            <p:ph type="pic" sz="quarter" idx="15"/>
          </p:nvPr>
        </p:nvSpPr>
        <p:spPr>
          <a:xfrm>
            <a:off x="3528345" y="1972581"/>
            <a:ext cx="2290065" cy="2273502"/>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1" name="Picture Placeholder 30">
            <a:extLst>
              <a:ext uri="{FF2B5EF4-FFF2-40B4-BE49-F238E27FC236}">
                <a16:creationId xmlns:a16="http://schemas.microsoft.com/office/drawing/2014/main" id="{E1E0A794-F1D3-4628-B5B1-9D48AB34C3D4}"/>
              </a:ext>
            </a:extLst>
          </p:cNvPr>
          <p:cNvSpPr>
            <a:spLocks noGrp="1"/>
          </p:cNvSpPr>
          <p:nvPr>
            <p:ph type="pic" sz="quarter" idx="16"/>
          </p:nvPr>
        </p:nvSpPr>
        <p:spPr>
          <a:xfrm>
            <a:off x="5579539" y="4386312"/>
            <a:ext cx="3119293" cy="2462810"/>
          </a:xfrm>
          <a:custGeom>
            <a:avLst/>
            <a:gdLst>
              <a:gd name="connsiteX0" fmla="*/ 1559647 w 3119293"/>
              <a:gd name="connsiteY0" fmla="*/ 0 h 2462810"/>
              <a:gd name="connsiteX1" fmla="*/ 3119293 w 3119293"/>
              <a:gd name="connsiteY1" fmla="*/ 1559647 h 2462810"/>
              <a:gd name="connsiteX2" fmla="*/ 2852930 w 3119293"/>
              <a:gd name="connsiteY2" fmla="*/ 2431660 h 2462810"/>
              <a:gd name="connsiteX3" fmla="*/ 2829636 w 3119293"/>
              <a:gd name="connsiteY3" fmla="*/ 2462810 h 2462810"/>
              <a:gd name="connsiteX4" fmla="*/ 289658 w 3119293"/>
              <a:gd name="connsiteY4" fmla="*/ 2462810 h 2462810"/>
              <a:gd name="connsiteX5" fmla="*/ 266363 w 3119293"/>
              <a:gd name="connsiteY5" fmla="*/ 2431660 h 2462810"/>
              <a:gd name="connsiteX6" fmla="*/ 0 w 3119293"/>
              <a:gd name="connsiteY6" fmla="*/ 1559647 h 2462810"/>
              <a:gd name="connsiteX7" fmla="*/ 1559647 w 3119293"/>
              <a:gd name="connsiteY7" fmla="*/ 0 h 246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9293" h="2462810">
                <a:moveTo>
                  <a:pt x="1559647" y="0"/>
                </a:moveTo>
                <a:cubicBezTo>
                  <a:pt x="2421016" y="0"/>
                  <a:pt x="3119293" y="698278"/>
                  <a:pt x="3119293" y="1559647"/>
                </a:cubicBezTo>
                <a:cubicBezTo>
                  <a:pt x="3119293" y="1882660"/>
                  <a:pt x="3021098" y="2182739"/>
                  <a:pt x="2852930" y="2431660"/>
                </a:cubicBezTo>
                <a:lnTo>
                  <a:pt x="2829636" y="2462810"/>
                </a:lnTo>
                <a:lnTo>
                  <a:pt x="289658" y="2462810"/>
                </a:lnTo>
                <a:lnTo>
                  <a:pt x="266363" y="2431660"/>
                </a:lnTo>
                <a:cubicBezTo>
                  <a:pt x="98195" y="2182739"/>
                  <a:pt x="0" y="1882660"/>
                  <a:pt x="0" y="1559647"/>
                </a:cubicBezTo>
                <a:cubicBezTo>
                  <a:pt x="0" y="698278"/>
                  <a:pt x="698278" y="0"/>
                  <a:pt x="1559647"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0" name="Picture Placeholder 29">
            <a:extLst>
              <a:ext uri="{FF2B5EF4-FFF2-40B4-BE49-F238E27FC236}">
                <a16:creationId xmlns:a16="http://schemas.microsoft.com/office/drawing/2014/main" id="{B8D3F45B-B631-47D3-A33C-71CEC2B3602C}"/>
              </a:ext>
            </a:extLst>
          </p:cNvPr>
          <p:cNvSpPr>
            <a:spLocks noGrp="1"/>
          </p:cNvSpPr>
          <p:nvPr>
            <p:ph type="pic" sz="quarter" idx="17"/>
          </p:nvPr>
        </p:nvSpPr>
        <p:spPr>
          <a:xfrm>
            <a:off x="1092905" y="4018982"/>
            <a:ext cx="3854161" cy="2839018"/>
          </a:xfrm>
          <a:custGeom>
            <a:avLst/>
            <a:gdLst>
              <a:gd name="connsiteX0" fmla="*/ 1927061 w 3854161"/>
              <a:gd name="connsiteY0" fmla="*/ 0 h 2839018"/>
              <a:gd name="connsiteX1" fmla="*/ 1927101 w 3854161"/>
              <a:gd name="connsiteY1" fmla="*/ 0 h 2839018"/>
              <a:gd name="connsiteX2" fmla="*/ 2124114 w 3854161"/>
              <a:gd name="connsiteY2" fmla="*/ 9948 h 2839018"/>
              <a:gd name="connsiteX3" fmla="*/ 3854161 w 3854161"/>
              <a:gd name="connsiteY3" fmla="*/ 1927080 h 2839018"/>
              <a:gd name="connsiteX4" fmla="*/ 3702722 w 3854161"/>
              <a:gd name="connsiteY4" fmla="*/ 2677187 h 2839018"/>
              <a:gd name="connsiteX5" fmla="*/ 3624763 w 3854161"/>
              <a:gd name="connsiteY5" fmla="*/ 2839018 h 2839018"/>
              <a:gd name="connsiteX6" fmla="*/ 229398 w 3854161"/>
              <a:gd name="connsiteY6" fmla="*/ 2839018 h 2839018"/>
              <a:gd name="connsiteX7" fmla="*/ 151440 w 3854161"/>
              <a:gd name="connsiteY7" fmla="*/ 2677187 h 2839018"/>
              <a:gd name="connsiteX8" fmla="*/ 0 w 3854161"/>
              <a:gd name="connsiteY8" fmla="*/ 1927080 h 2839018"/>
              <a:gd name="connsiteX9" fmla="*/ 1730048 w 3854161"/>
              <a:gd name="connsiteY9" fmla="*/ 9948 h 28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61" h="2839018">
                <a:moveTo>
                  <a:pt x="1927061" y="0"/>
                </a:moveTo>
                <a:lnTo>
                  <a:pt x="1927101" y="0"/>
                </a:lnTo>
                <a:lnTo>
                  <a:pt x="2124114" y="9948"/>
                </a:lnTo>
                <a:cubicBezTo>
                  <a:pt x="3095856" y="108634"/>
                  <a:pt x="3854161" y="929301"/>
                  <a:pt x="3854161" y="1927080"/>
                </a:cubicBezTo>
                <a:cubicBezTo>
                  <a:pt x="3854161" y="2193154"/>
                  <a:pt x="3800237" y="2446634"/>
                  <a:pt x="3702722" y="2677187"/>
                </a:cubicBezTo>
                <a:lnTo>
                  <a:pt x="3624763" y="2839018"/>
                </a:lnTo>
                <a:lnTo>
                  <a:pt x="229398" y="2839018"/>
                </a:lnTo>
                <a:lnTo>
                  <a:pt x="151440" y="2677187"/>
                </a:lnTo>
                <a:cubicBezTo>
                  <a:pt x="53924" y="2446634"/>
                  <a:pt x="0" y="2193154"/>
                  <a:pt x="0" y="1927080"/>
                </a:cubicBezTo>
                <a:cubicBezTo>
                  <a:pt x="0" y="929301"/>
                  <a:pt x="758305" y="108634"/>
                  <a:pt x="1730048" y="9948"/>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5760720" y="585216"/>
            <a:ext cx="5276088" cy="2276856"/>
          </a:xfrm>
        </p:spPr>
        <p:txBody>
          <a:bodyPr anchor="b"/>
          <a:lstStyle>
            <a:lvl1pPr algn="r">
              <a:defRPr sz="4800" b="1" cap="all" spc="400" baseline="0">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fld id="{FAF6A95B-B319-4C59-9F3B-45F8F70145A9}"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sp>
        <p:nvSpPr>
          <p:cNvPr id="8" name="Graphic 32">
            <a:extLst>
              <a:ext uri="{FF2B5EF4-FFF2-40B4-BE49-F238E27FC236}">
                <a16:creationId xmlns:a16="http://schemas.microsoft.com/office/drawing/2014/main" id="{846CD0EA-B0AA-4845-81A5-4ADD7C58B12F}"/>
              </a:ext>
            </a:extLst>
          </p:cNvPr>
          <p:cNvSpPr/>
          <p:nvPr userDrawn="1"/>
        </p:nvSpPr>
        <p:spPr>
          <a:xfrm>
            <a:off x="1472366" y="185953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0" name="Graphic 33">
            <a:extLst>
              <a:ext uri="{FF2B5EF4-FFF2-40B4-BE49-F238E27FC236}">
                <a16:creationId xmlns:a16="http://schemas.microsoft.com/office/drawing/2014/main" id="{0E97A0CB-7CB1-47F0-BD48-EEECBAC39CD2}"/>
              </a:ext>
            </a:extLst>
          </p:cNvPr>
          <p:cNvSpPr/>
          <p:nvPr userDrawn="1"/>
        </p:nvSpPr>
        <p:spPr>
          <a:xfrm>
            <a:off x="2014523" y="314686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12" name="Graphic 31">
            <a:extLst>
              <a:ext uri="{FF2B5EF4-FFF2-40B4-BE49-F238E27FC236}">
                <a16:creationId xmlns:a16="http://schemas.microsoft.com/office/drawing/2014/main" id="{477816C9-06CB-4BC5-B26B-6A2877BD941A}"/>
              </a:ext>
            </a:extLst>
          </p:cNvPr>
          <p:cNvSpPr/>
          <p:nvPr userDrawn="1"/>
        </p:nvSpPr>
        <p:spPr>
          <a:xfrm>
            <a:off x="5404920" y="45082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760720" y="3127248"/>
            <a:ext cx="5276088" cy="1124712"/>
          </a:xfrm>
        </p:spPr>
        <p:txBody>
          <a:bodyPr/>
          <a:lstStyle>
            <a:lvl1pPr marL="0" indent="0" algn="r">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1045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944DD7A2-7157-4456-90B6-B82EB965240B}"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291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C6ED1E10-1665-4A76-BADD-400E4E0FBF6E}" type="datetime1">
              <a:rPr lang="en-US" smtClean="0"/>
              <a:t>10/20/2023</a:t>
            </a:fld>
            <a:endParaRPr lang="en-US" dirty="0"/>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r>
              <a:rPr lang="en-US"/>
              <a:t>SELF-LOVE EXPERIENCE</a:t>
            </a:r>
            <a:endParaRPr lang="en-US" dirty="0"/>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867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2177D63-5A15-4A8C-AF58-596D93363C35}" type="datetime1">
              <a:rPr lang="en-US" smtClean="0"/>
              <a:t>10/20/2023</a:t>
            </a:fld>
            <a:endParaRPr lang="en-US" dirty="0"/>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805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4CE82472-0972-43D4-A6D5-F5CBC75E7C7A}" type="datetime1">
              <a:rPr lang="en-US" smtClean="0"/>
              <a:t>10/20/2023</a:t>
            </a:fld>
            <a:endParaRPr lang="en-US" dirty="0"/>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775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B7356874-BAC4-4ACB-94AD-63317573F0F4}" type="datetime1">
              <a:rPr lang="en-US" smtClean="0"/>
              <a:t>10/20/2023</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D8DA9DAA-006C-4F4B-980E-E3DF019B24E2}" type="slidenum">
              <a:rPr lang="en-US" smtClean="0"/>
              <a:t>‹#›</a:t>
            </a:fld>
            <a:endParaRPr lang="en-US" dirty="0"/>
          </a:p>
        </p:txBody>
      </p:sp>
    </p:spTree>
    <p:extLst>
      <p:ext uri="{BB962C8B-B14F-4D97-AF65-F5344CB8AC3E}">
        <p14:creationId xmlns:p14="http://schemas.microsoft.com/office/powerpoint/2010/main" val="1999713800"/>
      </p:ext>
    </p:extLst>
  </p:cSld>
  <p:clrMap bg1="lt1" tx1="dk1" bg2="lt2" tx2="dk2" accent1="accent1" accent2="accent2" accent3="accent3" accent4="accent4" accent5="accent5" accent6="accent6" hlink="hlink" folHlink="folHlink"/>
  <p:sldLayoutIdLst>
    <p:sldLayoutId id="2147483697" r:id="rId1"/>
    <p:sldLayoutId id="2147483708" r:id="rId2"/>
    <p:sldLayoutId id="2147483717" r:id="rId3"/>
    <p:sldLayoutId id="2147483710" r:id="rId4"/>
    <p:sldLayoutId id="2147483709" r:id="rId5"/>
    <p:sldLayoutId id="2147483698" r:id="rId6"/>
    <p:sldLayoutId id="2147483713" r:id="rId7"/>
    <p:sldLayoutId id="2147483712" r:id="rId8"/>
    <p:sldLayoutId id="2147483700" r:id="rId9"/>
    <p:sldLayoutId id="2147483701" r:id="rId10"/>
    <p:sldLayoutId id="2147483716" r:id="rId11"/>
    <p:sldLayoutId id="2147483714" r:id="rId12"/>
    <p:sldLayoutId id="2147483715" r:id="rId13"/>
    <p:sldLayoutId id="2147483702" r:id="rId14"/>
    <p:sldLayoutId id="2147483703" r:id="rId15"/>
    <p:sldLayoutId id="2147483704" r:id="rId16"/>
    <p:sldLayoutId id="2147483705"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s://drshinshuri.com/forum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5.jpg"/><Relationship Id="rId5" Type="http://schemas.openxmlformats.org/officeDocument/2006/relationships/image" Target="../media/image14.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drshinshuri.com/forums/"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16.jpg"/></Relationships>
</file>

<file path=ppt/slides/_rels/slide25.xml.rels><?xml version="1.0" encoding="UTF-8" standalone="yes"?>
<Relationships xmlns="http://schemas.openxmlformats.org/package/2006/relationships"><Relationship Id="rId3" Type="http://schemas.openxmlformats.org/officeDocument/2006/relationships/hyperlink" Target="https://drshinshuri.com/schedule-an-appointment/"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p:txBody>
          <a:bodyPr/>
          <a:lstStyle/>
          <a:p>
            <a:r>
              <a:rPr lang="en-US" sz="5400" cap="none" spc="400">
                <a:solidFill>
                  <a:schemeClr val="bg1"/>
                </a:solidFill>
              </a:rPr>
              <a:t>eCourse</a:t>
            </a:r>
            <a:endParaRPr lang="en-US" cap="none" dirty="0"/>
          </a:p>
        </p:txBody>
      </p:sp>
      <p:sp>
        <p:nvSpPr>
          <p:cNvPr id="3" name="Subtitle 2">
            <a:extLst>
              <a:ext uri="{FF2B5EF4-FFF2-40B4-BE49-F238E27FC236}">
                <a16:creationId xmlns:a16="http://schemas.microsoft.com/office/drawing/2014/main" id="{A5F14073-9F68-4B7E-A576-26899D58C7A9}"/>
              </a:ext>
            </a:extLst>
          </p:cNvPr>
          <p:cNvSpPr>
            <a:spLocks noGrp="1"/>
          </p:cNvSpPr>
          <p:nvPr>
            <p:ph type="subTitle" idx="1"/>
          </p:nvPr>
        </p:nvSpPr>
        <p:spPr>
          <a:xfrm>
            <a:off x="2637322" y="4700016"/>
            <a:ext cx="8097734" cy="1197864"/>
          </a:xfrm>
        </p:spPr>
        <p:txBody>
          <a:bodyPr>
            <a:normAutofit/>
          </a:bodyPr>
          <a:lstStyle/>
          <a:p>
            <a:r>
              <a:rPr lang="en-US" sz="3600" dirty="0">
                <a:solidFill>
                  <a:schemeClr val="bg1"/>
                </a:solidFill>
              </a:rPr>
              <a:t>Self-love Experience Leadership</a:t>
            </a:r>
          </a:p>
          <a:p>
            <a:endParaRPr lang="en-US" sz="3600" dirty="0"/>
          </a:p>
        </p:txBody>
      </p:sp>
    </p:spTree>
    <p:extLst>
      <p:ext uri="{BB962C8B-B14F-4D97-AF65-F5344CB8AC3E}">
        <p14:creationId xmlns:p14="http://schemas.microsoft.com/office/powerpoint/2010/main" val="114769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DBBC93-70DF-4E4E-98E3-08124185AB18}"/>
              </a:ext>
            </a:extLst>
          </p:cNvPr>
          <p:cNvSpPr>
            <a:spLocks noGrp="1"/>
          </p:cNvSpPr>
          <p:nvPr>
            <p:ph type="title"/>
          </p:nvPr>
        </p:nvSpPr>
        <p:spPr>
          <a:xfrm>
            <a:off x="3866827" y="585216"/>
            <a:ext cx="7169981" cy="2276856"/>
          </a:xfrm>
        </p:spPr>
        <p:txBody>
          <a:bodyPr>
            <a:normAutofit/>
          </a:bodyPr>
          <a:lstStyle/>
          <a:p>
            <a:r>
              <a:rPr lang="en-US" sz="5400" b="1" cap="all" spc="400" dirty="0">
                <a:solidFill>
                  <a:schemeClr val="bg1"/>
                </a:solidFill>
                <a:latin typeface="+mn-lt"/>
              </a:rPr>
              <a:t>Transforming</a:t>
            </a:r>
            <a:endParaRPr lang="en-US" sz="5400" dirty="0"/>
          </a:p>
        </p:txBody>
      </p:sp>
      <p:sp>
        <p:nvSpPr>
          <p:cNvPr id="4" name="Text Placeholder 3">
            <a:extLst>
              <a:ext uri="{FF2B5EF4-FFF2-40B4-BE49-F238E27FC236}">
                <a16:creationId xmlns:a16="http://schemas.microsoft.com/office/drawing/2014/main" id="{65DE74E9-AA78-46C1-845A-0B72FA8AF35E}"/>
              </a:ext>
            </a:extLst>
          </p:cNvPr>
          <p:cNvSpPr>
            <a:spLocks noGrp="1"/>
          </p:cNvSpPr>
          <p:nvPr>
            <p:ph type="body" sz="quarter" idx="13"/>
          </p:nvPr>
        </p:nvSpPr>
        <p:spPr>
          <a:xfrm>
            <a:off x="5202936" y="2983832"/>
            <a:ext cx="5833872" cy="3261520"/>
          </a:xfrm>
        </p:spPr>
        <p:txBody>
          <a:bodyPr>
            <a:normAutofit/>
          </a:bodyPr>
          <a:lstStyle/>
          <a:p>
            <a:pPr algn="r"/>
            <a:r>
              <a:rPr lang="en-US" sz="1800" dirty="0">
                <a:solidFill>
                  <a:schemeClr val="bg1"/>
                </a:solidFill>
              </a:rPr>
              <a:t>Homework review</a:t>
            </a:r>
          </a:p>
          <a:p>
            <a:pPr algn="r"/>
            <a:r>
              <a:rPr lang="en-US" sz="1800" dirty="0">
                <a:solidFill>
                  <a:schemeClr val="bg1"/>
                </a:solidFill>
              </a:rPr>
              <a:t>Learning to shift your perspective</a:t>
            </a:r>
          </a:p>
          <a:p>
            <a:pPr algn="r"/>
            <a:r>
              <a:rPr lang="en-US" sz="1800" dirty="0">
                <a:solidFill>
                  <a:schemeClr val="bg1"/>
                </a:solidFill>
              </a:rPr>
              <a:t>Recognize your heartbeat</a:t>
            </a:r>
          </a:p>
          <a:p>
            <a:pPr algn="r"/>
            <a:r>
              <a:rPr lang="en-US" sz="1800" dirty="0">
                <a:solidFill>
                  <a:schemeClr val="bg1"/>
                </a:solidFill>
              </a:rPr>
              <a:t>Accepting your inner voice</a:t>
            </a:r>
          </a:p>
        </p:txBody>
      </p:sp>
      <p:sp>
        <p:nvSpPr>
          <p:cNvPr id="7" name="Date Placeholder 6">
            <a:extLst>
              <a:ext uri="{FF2B5EF4-FFF2-40B4-BE49-F238E27FC236}">
                <a16:creationId xmlns:a16="http://schemas.microsoft.com/office/drawing/2014/main" id="{05C25F72-F9A7-42F9-9720-0801ED77D4D1}"/>
              </a:ext>
            </a:extLst>
          </p:cNvPr>
          <p:cNvSpPr>
            <a:spLocks noGrp="1"/>
          </p:cNvSpPr>
          <p:nvPr>
            <p:ph type="dt" sz="half" idx="10"/>
          </p:nvPr>
        </p:nvSpPr>
        <p:spPr/>
        <p:txBody>
          <a:bodyPr/>
          <a:lstStyle/>
          <a:p>
            <a:fld id="{76CDD9D8-E030-42D7-9D6F-251C9B6BDC27}" type="datetime1">
              <a:rPr lang="en-US" smtClean="0"/>
              <a:t>10/20/2023</a:t>
            </a:fld>
            <a:endParaRPr lang="en-US" dirty="0"/>
          </a:p>
        </p:txBody>
      </p:sp>
      <p:sp>
        <p:nvSpPr>
          <p:cNvPr id="8" name="Footer Placeholder 7">
            <a:extLst>
              <a:ext uri="{FF2B5EF4-FFF2-40B4-BE49-F238E27FC236}">
                <a16:creationId xmlns:a16="http://schemas.microsoft.com/office/drawing/2014/main" id="{AEEDFC2F-FF0A-4EC9-A0BB-0AA2B1E6BA4A}"/>
              </a:ext>
            </a:extLst>
          </p:cNvPr>
          <p:cNvSpPr>
            <a:spLocks noGrp="1"/>
          </p:cNvSpPr>
          <p:nvPr>
            <p:ph type="ftr" sz="quarter" idx="11"/>
          </p:nvPr>
        </p:nvSpPr>
        <p:spPr/>
        <p:txBody>
          <a:bodyPr/>
          <a:lstStyle/>
          <a:p>
            <a:r>
              <a:rPr lang="en-US" dirty="0"/>
              <a:t>SELF-LOVE EXPERIENCE</a:t>
            </a:r>
          </a:p>
        </p:txBody>
      </p:sp>
      <p:sp>
        <p:nvSpPr>
          <p:cNvPr id="9" name="Slide Number Placeholder 8">
            <a:extLst>
              <a:ext uri="{FF2B5EF4-FFF2-40B4-BE49-F238E27FC236}">
                <a16:creationId xmlns:a16="http://schemas.microsoft.com/office/drawing/2014/main" id="{6DCF8D89-56D9-4E2B-9838-07DFB6E9D2BB}"/>
              </a:ext>
            </a:extLst>
          </p:cNvPr>
          <p:cNvSpPr>
            <a:spLocks noGrp="1"/>
          </p:cNvSpPr>
          <p:nvPr>
            <p:ph type="sldNum" sz="quarter" idx="12"/>
          </p:nvPr>
        </p:nvSpPr>
        <p:spPr/>
        <p:txBody>
          <a:bodyPr/>
          <a:lstStyle/>
          <a:p>
            <a:fld id="{D8DA9DAA-006C-4F4B-980E-E3DF019B24E2}" type="slidenum">
              <a:rPr lang="en-US" smtClean="0"/>
              <a:pPr/>
              <a:t>2</a:t>
            </a:fld>
            <a:endParaRPr lang="en-US" dirty="0"/>
          </a:p>
        </p:txBody>
      </p:sp>
      <p:pic>
        <p:nvPicPr>
          <p:cNvPr id="16" name="Picture 15" descr="Diagram, venn diagram&#10;&#10;Description automatically generated">
            <a:extLst>
              <a:ext uri="{FF2B5EF4-FFF2-40B4-BE49-F238E27FC236}">
                <a16:creationId xmlns:a16="http://schemas.microsoft.com/office/drawing/2014/main" id="{9F6CE616-1CD9-A586-FF33-9D7FF023899B}"/>
              </a:ext>
            </a:extLst>
          </p:cNvPr>
          <p:cNvPicPr>
            <a:picLocks noChangeAspect="1"/>
          </p:cNvPicPr>
          <p:nvPr/>
        </p:nvPicPr>
        <p:blipFill>
          <a:blip r:embed="rId3"/>
          <a:stretch>
            <a:fillRect/>
          </a:stretch>
        </p:blipFill>
        <p:spPr>
          <a:xfrm>
            <a:off x="1464152" y="2693619"/>
            <a:ext cx="3029867" cy="302986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13598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Two people sitting at a table looking at a paper&#10;&#10;Description automatically generated with medium confidence">
            <a:extLst>
              <a:ext uri="{FF2B5EF4-FFF2-40B4-BE49-F238E27FC236}">
                <a16:creationId xmlns:a16="http://schemas.microsoft.com/office/drawing/2014/main" id="{03D89647-3025-C724-BFC9-BF0319941CF9}"/>
              </a:ext>
            </a:extLst>
          </p:cNvPr>
          <p:cNvPicPr>
            <a:picLocks noGrp="1" noChangeAspect="1"/>
          </p:cNvPicPr>
          <p:nvPr>
            <p:ph type="pic" sz="quarter" idx="13"/>
          </p:nvPr>
        </p:nvPicPr>
        <p:blipFill>
          <a:blip r:embed="rId3"/>
          <a:srcRect t="12517" b="12517"/>
          <a:stretch>
            <a:fillRect/>
          </a:stretch>
        </p:blipFill>
        <p:spPr/>
      </p:pic>
      <p:sp>
        <p:nvSpPr>
          <p:cNvPr id="3" name="Title 2">
            <a:extLst>
              <a:ext uri="{FF2B5EF4-FFF2-40B4-BE49-F238E27FC236}">
                <a16:creationId xmlns:a16="http://schemas.microsoft.com/office/drawing/2014/main" id="{7C0A5EBB-D113-3BE2-115B-01BB3D7189CB}"/>
              </a:ext>
            </a:extLst>
          </p:cNvPr>
          <p:cNvSpPr>
            <a:spLocks noGrp="1"/>
          </p:cNvSpPr>
          <p:nvPr>
            <p:ph type="title"/>
          </p:nvPr>
        </p:nvSpPr>
        <p:spPr>
          <a:xfrm>
            <a:off x="804672" y="1335024"/>
            <a:ext cx="6354220" cy="1179576"/>
          </a:xfrm>
        </p:spPr>
        <p:txBody>
          <a:bodyPr>
            <a:noAutofit/>
          </a:bodyPr>
          <a:lstStyle/>
          <a:p>
            <a:r>
              <a:rPr lang="en-US" sz="4400" dirty="0"/>
              <a:t>Homework review</a:t>
            </a:r>
          </a:p>
        </p:txBody>
      </p:sp>
      <p:sp>
        <p:nvSpPr>
          <p:cNvPr id="4" name="Content Placeholder 3">
            <a:extLst>
              <a:ext uri="{FF2B5EF4-FFF2-40B4-BE49-F238E27FC236}">
                <a16:creationId xmlns:a16="http://schemas.microsoft.com/office/drawing/2014/main" id="{8E895C29-08BB-F0AE-52FD-4CAF17E12F67}"/>
              </a:ext>
            </a:extLst>
          </p:cNvPr>
          <p:cNvSpPr>
            <a:spLocks noGrp="1"/>
          </p:cNvSpPr>
          <p:nvPr>
            <p:ph idx="1"/>
          </p:nvPr>
        </p:nvSpPr>
        <p:spPr/>
        <p:txBody>
          <a:bodyPr>
            <a:normAutofit lnSpcReduction="10000"/>
          </a:bodyPr>
          <a:lstStyle/>
          <a:p>
            <a:pPr marL="285750" indent="-285750">
              <a:buFont typeface="Arial" panose="020B0604020202020204" pitchFamily="34" charset="0"/>
              <a:buChar char="•"/>
            </a:pPr>
            <a:r>
              <a:rPr lang="en-US" sz="1800" dirty="0"/>
              <a:t>Find something new you would like to try that will help you to enjoy the person you are. </a:t>
            </a:r>
          </a:p>
          <a:p>
            <a:pPr marL="285750" indent="-285750">
              <a:buFont typeface="Arial" panose="020B0604020202020204" pitchFamily="34" charset="0"/>
              <a:buChar char="•"/>
            </a:pPr>
            <a:r>
              <a:rPr lang="en-US" sz="1800" dirty="0"/>
              <a:t>Plan to do the new activity </a:t>
            </a:r>
          </a:p>
          <a:p>
            <a:pPr marL="285750" indent="-285750">
              <a:buFont typeface="Arial" panose="020B0604020202020204" pitchFamily="34" charset="0"/>
              <a:buChar char="•"/>
            </a:pPr>
            <a:r>
              <a:rPr lang="en-US" sz="1800" dirty="0"/>
              <a:t>Write down your experience in your journal</a:t>
            </a:r>
          </a:p>
          <a:p>
            <a:pPr marL="285750" indent="-285750">
              <a:buFont typeface="Arial" panose="020B0604020202020204" pitchFamily="34" charset="0"/>
              <a:buChar char="•"/>
            </a:pPr>
            <a:r>
              <a:rPr lang="en-US" sz="1800" dirty="0"/>
              <a:t>Continue to read your Self-love Pledge to yourself.</a:t>
            </a:r>
          </a:p>
          <a:p>
            <a:pPr marL="285750" indent="-285750">
              <a:buFont typeface="Arial" panose="020B0604020202020204" pitchFamily="34" charset="0"/>
              <a:buChar char="•"/>
            </a:pPr>
            <a:r>
              <a:rPr lang="en-US" sz="1800" dirty="0"/>
              <a:t>Share your journal entries with the RITMO Community Fellowship. </a:t>
            </a:r>
          </a:p>
          <a:p>
            <a:pPr marL="285750" indent="-285750">
              <a:buFont typeface="Arial" panose="020B0604020202020204" pitchFamily="34" charset="0"/>
              <a:buChar char="•"/>
            </a:pPr>
            <a:r>
              <a:rPr lang="en-US" sz="1800" dirty="0">
                <a:solidFill>
                  <a:srgbClr val="0E101A"/>
                </a:solidFill>
                <a:effectLst/>
                <a:latin typeface="Open Sans" panose="020B0606030504020204" pitchFamily="34" charset="0"/>
                <a:ea typeface="Times New Roman" panose="02020603050405020304" pitchFamily="18" charset="0"/>
              </a:rPr>
              <a:t>Access the RITMO </a:t>
            </a:r>
            <a:r>
              <a:rPr lang="en-US" sz="1800" dirty="0">
                <a:effectLst/>
                <a:latin typeface="Open Sans" panose="020B0606030504020204" pitchFamily="34" charset="0"/>
                <a:ea typeface="Cambria" panose="02040503050406030204" pitchFamily="18" charset="0"/>
              </a:rPr>
              <a:t>Community Fellowship </a:t>
            </a:r>
            <a:r>
              <a:rPr lang="en-US" sz="1800" dirty="0">
                <a:effectLst/>
                <a:ea typeface="Cambria" panose="02040503050406030204" pitchFamily="18" charset="0"/>
              </a:rPr>
              <a:t>forum</a:t>
            </a:r>
            <a:r>
              <a:rPr lang="en-US" sz="1800" dirty="0">
                <a:solidFill>
                  <a:srgbClr val="0E101A"/>
                </a:solidFill>
                <a:effectLst/>
                <a:ea typeface="Times New Roman" panose="02020603050405020304" pitchFamily="18" charset="0"/>
              </a:rPr>
              <a:t> </a:t>
            </a:r>
            <a:r>
              <a:rPr lang="en-US" sz="1800" dirty="0">
                <a:hlinkClick r:id="rId4"/>
              </a:rPr>
              <a:t>https://drshinshuri.com/forums/</a:t>
            </a:r>
            <a:endParaRPr lang="en-US" sz="1800" dirty="0"/>
          </a:p>
          <a:p>
            <a:endParaRPr lang="en-US" dirty="0"/>
          </a:p>
        </p:txBody>
      </p:sp>
      <p:sp>
        <p:nvSpPr>
          <p:cNvPr id="5" name="Date Placeholder 4">
            <a:extLst>
              <a:ext uri="{FF2B5EF4-FFF2-40B4-BE49-F238E27FC236}">
                <a16:creationId xmlns:a16="http://schemas.microsoft.com/office/drawing/2014/main" id="{94CDDF08-EC94-EB21-8A07-33891C17F5D4}"/>
              </a:ext>
            </a:extLst>
          </p:cNvPr>
          <p:cNvSpPr>
            <a:spLocks noGrp="1"/>
          </p:cNvSpPr>
          <p:nvPr>
            <p:ph type="dt" sz="half" idx="10"/>
          </p:nvPr>
        </p:nvSpPr>
        <p:spPr/>
        <p:txBody>
          <a:bodyPr/>
          <a:lstStyle/>
          <a:p>
            <a:fld id="{AAD5FD0F-5E8B-47A7-ADB7-E730E9782563}" type="datetime1">
              <a:rPr lang="en-US" smtClean="0"/>
              <a:t>10/20/2023</a:t>
            </a:fld>
            <a:endParaRPr lang="en-US" dirty="0"/>
          </a:p>
        </p:txBody>
      </p:sp>
      <p:sp>
        <p:nvSpPr>
          <p:cNvPr id="6" name="Footer Placeholder 5">
            <a:extLst>
              <a:ext uri="{FF2B5EF4-FFF2-40B4-BE49-F238E27FC236}">
                <a16:creationId xmlns:a16="http://schemas.microsoft.com/office/drawing/2014/main" id="{07354625-7A6C-3099-BB6F-754C4658AFA8}"/>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1F7DF127-AC35-DE76-F7DC-6C276B2D97FE}"/>
              </a:ext>
            </a:extLst>
          </p:cNvPr>
          <p:cNvSpPr>
            <a:spLocks noGrp="1"/>
          </p:cNvSpPr>
          <p:nvPr>
            <p:ph type="sldNum" sz="quarter" idx="12"/>
          </p:nvPr>
        </p:nvSpPr>
        <p:spPr/>
        <p:txBody>
          <a:bodyPr/>
          <a:lstStyle/>
          <a:p>
            <a:fld id="{D8DA9DAA-006C-4F4B-980E-E3DF019B24E2}" type="slidenum">
              <a:rPr lang="en-US" smtClean="0"/>
              <a:pPr/>
              <a:t>3</a:t>
            </a:fld>
            <a:endParaRPr lang="en-US" dirty="0"/>
          </a:p>
        </p:txBody>
      </p:sp>
    </p:spTree>
    <p:extLst>
      <p:ext uri="{BB962C8B-B14F-4D97-AF65-F5344CB8AC3E}">
        <p14:creationId xmlns:p14="http://schemas.microsoft.com/office/powerpoint/2010/main" val="927118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p:txBody>
          <a:bodyPr>
            <a:normAutofit/>
          </a:bodyPr>
          <a:lstStyle/>
          <a:p>
            <a:r>
              <a:rPr lang="en-US" sz="4400" dirty="0"/>
              <a:t>Session 6</a:t>
            </a:r>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1"/>
          </p:nvPr>
        </p:nvSpPr>
        <p:spPr/>
        <p:txBody>
          <a:bodyPr/>
          <a:lstStyle/>
          <a:p>
            <a:r>
              <a:rPr lang="en-US" sz="1800" dirty="0"/>
              <a:t>In this session, you will apply your learning from the </a:t>
            </a:r>
            <a:r>
              <a:rPr lang="en-US" sz="1800" dirty="0" err="1"/>
              <a:t>eModule</a:t>
            </a:r>
            <a:r>
              <a:rPr lang="en-US" sz="1800" dirty="0"/>
              <a:t> Transform Your Viewpoint: This includes, </a:t>
            </a:r>
          </a:p>
          <a:p>
            <a:pPr marL="342900" indent="-342900">
              <a:buFont typeface="Arial" panose="020B0604020202020204" pitchFamily="34" charset="0"/>
              <a:buChar char="•"/>
            </a:pPr>
            <a:r>
              <a:rPr lang="en-US" sz="1800" dirty="0"/>
              <a:t>Learning to shift your perspective</a:t>
            </a:r>
          </a:p>
          <a:p>
            <a:pPr marL="342900" indent="-342900">
              <a:buFont typeface="Arial" panose="020B0604020202020204" pitchFamily="34" charset="0"/>
              <a:buChar char="•"/>
            </a:pPr>
            <a:r>
              <a:rPr lang="en-US" sz="1800" dirty="0"/>
              <a:t>Recognize your heartbeat</a:t>
            </a:r>
          </a:p>
          <a:p>
            <a:pPr marL="342900" indent="-342900">
              <a:buFont typeface="Arial" panose="020B0604020202020204" pitchFamily="34" charset="0"/>
              <a:buChar char="•"/>
            </a:pPr>
            <a:r>
              <a:rPr lang="en-US" sz="1800" dirty="0"/>
              <a:t>Accepting your inner voice</a:t>
            </a:r>
          </a:p>
          <a:p>
            <a:endParaRPr lang="en-US" dirty="0"/>
          </a:p>
        </p:txBody>
      </p:sp>
      <p:sp>
        <p:nvSpPr>
          <p:cNvPr id="9" name="Date Placeholder 8">
            <a:extLst>
              <a:ext uri="{FF2B5EF4-FFF2-40B4-BE49-F238E27FC236}">
                <a16:creationId xmlns:a16="http://schemas.microsoft.com/office/drawing/2014/main" id="{D45C472E-4078-40A0-83A2-652E8356EDCB}"/>
              </a:ext>
            </a:extLst>
          </p:cNvPr>
          <p:cNvSpPr>
            <a:spLocks noGrp="1"/>
          </p:cNvSpPr>
          <p:nvPr>
            <p:ph type="dt" sz="half" idx="10"/>
          </p:nvPr>
        </p:nvSpPr>
        <p:spPr/>
        <p:txBody>
          <a:bodyPr/>
          <a:lstStyle/>
          <a:p>
            <a:fld id="{125DFE7C-E1B9-49D7-958D-EA6112D4A9A2}" type="datetime1">
              <a:rPr lang="en-US" smtClean="0"/>
              <a:t>10/20/2023</a:t>
            </a:fld>
            <a:endParaRPr lang="en-US" dirty="0"/>
          </a:p>
        </p:txBody>
      </p:sp>
      <p:sp>
        <p:nvSpPr>
          <p:cNvPr id="10" name="Footer Placeholder 9">
            <a:extLst>
              <a:ext uri="{FF2B5EF4-FFF2-40B4-BE49-F238E27FC236}">
                <a16:creationId xmlns:a16="http://schemas.microsoft.com/office/drawing/2014/main" id="{A8C7C3A0-5E78-49C8-B8D4-F3DF62B2BC93}"/>
              </a:ext>
            </a:extLst>
          </p:cNvPr>
          <p:cNvSpPr>
            <a:spLocks noGrp="1"/>
          </p:cNvSpPr>
          <p:nvPr>
            <p:ph type="ftr" sz="quarter" idx="11"/>
          </p:nvPr>
        </p:nvSpPr>
        <p:spPr/>
        <p:txBody>
          <a:bodyPr/>
          <a:lstStyle/>
          <a:p>
            <a:r>
              <a:rPr lang="en-US"/>
              <a:t>SELF-LOVE EXPERIENCE</a:t>
            </a:r>
            <a:endParaRPr lang="en-US" dirty="0"/>
          </a:p>
        </p:txBody>
      </p:sp>
      <p:sp>
        <p:nvSpPr>
          <p:cNvPr id="11" name="Slide Number Placeholder 10">
            <a:extLst>
              <a:ext uri="{FF2B5EF4-FFF2-40B4-BE49-F238E27FC236}">
                <a16:creationId xmlns:a16="http://schemas.microsoft.com/office/drawing/2014/main" id="{56AE2454-CE9A-4A6B-AB5A-349E0D967654}"/>
              </a:ext>
            </a:extLst>
          </p:cNvPr>
          <p:cNvSpPr>
            <a:spLocks noGrp="1"/>
          </p:cNvSpPr>
          <p:nvPr>
            <p:ph type="sldNum" sz="quarter" idx="12"/>
          </p:nvPr>
        </p:nvSpPr>
        <p:spPr/>
        <p:txBody>
          <a:bodyPr/>
          <a:lstStyle/>
          <a:p>
            <a:fld id="{D8DA9DAA-006C-4F4B-980E-E3DF019B24E2}" type="slidenum">
              <a:rPr lang="en-US" smtClean="0"/>
              <a:pPr/>
              <a:t>4</a:t>
            </a:fld>
            <a:endParaRPr lang="en-US" dirty="0"/>
          </a:p>
        </p:txBody>
      </p:sp>
      <p:pic>
        <p:nvPicPr>
          <p:cNvPr id="6" name="Picture 5" descr="A black and white image of a tree&#10;&#10;Description automatically generated with low confidence">
            <a:extLst>
              <a:ext uri="{FF2B5EF4-FFF2-40B4-BE49-F238E27FC236}">
                <a16:creationId xmlns:a16="http://schemas.microsoft.com/office/drawing/2014/main" id="{9926C6F8-0BE0-5595-1F13-BAA2FF8ACE97}"/>
              </a:ext>
            </a:extLst>
          </p:cNvPr>
          <p:cNvPicPr>
            <a:picLocks noChangeAspect="1"/>
          </p:cNvPicPr>
          <p:nvPr/>
        </p:nvPicPr>
        <p:blipFill>
          <a:blip r:embed="rId3"/>
          <a:stretch>
            <a:fillRect/>
          </a:stretch>
        </p:blipFill>
        <p:spPr>
          <a:xfrm>
            <a:off x="7346021" y="2825497"/>
            <a:ext cx="4269501" cy="289656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5334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p:txBody>
          <a:bodyPr>
            <a:normAutofit/>
          </a:bodyPr>
          <a:lstStyle/>
          <a:p>
            <a:r>
              <a:rPr lang="en-US" sz="5400" dirty="0"/>
              <a:t>Learning to shift your perspective</a:t>
            </a:r>
          </a:p>
        </p:txBody>
      </p:sp>
    </p:spTree>
    <p:extLst>
      <p:ext uri="{BB962C8B-B14F-4D97-AF65-F5344CB8AC3E}">
        <p14:creationId xmlns:p14="http://schemas.microsoft.com/office/powerpoint/2010/main" val="2227882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803776" y="1336390"/>
            <a:ext cx="7126138" cy="1182927"/>
          </a:xfrm>
        </p:spPr>
        <p:txBody>
          <a:bodyPr anchor="b">
            <a:noAutofit/>
          </a:bodyPr>
          <a:lstStyle/>
          <a:p>
            <a:r>
              <a:rPr lang="en-US" sz="4400" dirty="0"/>
              <a:t>Shift your perspective  </a:t>
            </a:r>
          </a:p>
        </p:txBody>
      </p:sp>
      <p:cxnSp>
        <p:nvCxnSpPr>
          <p:cNvPr id="15"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EDAC7A0C-9A90-EC66-F124-7D9BB2968C1F}"/>
              </a:ext>
            </a:extLst>
          </p:cNvPr>
          <p:cNvSpPr>
            <a:spLocks noGrp="1"/>
          </p:cNvSpPr>
          <p:nvPr>
            <p:ph idx="1"/>
          </p:nvPr>
        </p:nvSpPr>
        <p:spPr>
          <a:xfrm>
            <a:off x="803776" y="2829330"/>
            <a:ext cx="6190412" cy="3344459"/>
          </a:xfrm>
        </p:spPr>
        <p:txBody>
          <a:bodyPr anchor="t">
            <a:normAutofit lnSpcReduction="10000"/>
          </a:bodyPr>
          <a:lstStyle/>
          <a:p>
            <a:r>
              <a:rPr lang="en-US" sz="1800" dirty="0"/>
              <a:t>Throughout life we are often challenged with controlling our behavior when things happen to us that we do not agree with or are harmful to ourselves or others. </a:t>
            </a:r>
          </a:p>
          <a:p>
            <a:r>
              <a:rPr lang="en-US" sz="1800" dirty="0"/>
              <a:t>Many of our perspective comes from our surrounding and environment. </a:t>
            </a:r>
          </a:p>
          <a:p>
            <a:r>
              <a:rPr lang="en-US" sz="1800" dirty="0"/>
              <a:t>Our environment can cause us to respond to others from a place of Behavior or Trigger Responses. </a:t>
            </a:r>
          </a:p>
          <a:p>
            <a:r>
              <a:rPr lang="en-US" sz="1800" dirty="0"/>
              <a:t>However, how we respond, may not have originated from within but by our life experience(s) from our past, shared experience from others, or our current state of being. </a:t>
            </a:r>
          </a:p>
          <a:p>
            <a:endParaRPr lang="en-US" sz="1800" dirty="0"/>
          </a:p>
        </p:txBody>
      </p:sp>
      <p:pic>
        <p:nvPicPr>
          <p:cNvPr id="6" name="Content Placeholder 5" descr="A picture containing container, glass, indoor, black&#10;&#10;Description automatically generated">
            <a:extLst>
              <a:ext uri="{FF2B5EF4-FFF2-40B4-BE49-F238E27FC236}">
                <a16:creationId xmlns:a16="http://schemas.microsoft.com/office/drawing/2014/main" id="{10D7E956-A97A-1B3F-4FAE-E8EDE068604F}"/>
              </a:ext>
            </a:extLst>
          </p:cNvPr>
          <p:cNvPicPr>
            <a:picLocks noChangeAspect="1"/>
          </p:cNvPicPr>
          <p:nvPr/>
        </p:nvPicPr>
        <p:blipFill rotWithShape="1">
          <a:blip r:embed="rId3"/>
          <a:srcRect t="20001" r="-3" b="-3"/>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6</a:t>
            </a:fld>
            <a:endParaRPr lang="en-US">
              <a:solidFill>
                <a:schemeClr val="accent2"/>
              </a:solidFill>
            </a:endParaRPr>
          </a:p>
        </p:txBody>
      </p:sp>
    </p:spTree>
    <p:extLst>
      <p:ext uri="{BB962C8B-B14F-4D97-AF65-F5344CB8AC3E}">
        <p14:creationId xmlns:p14="http://schemas.microsoft.com/office/powerpoint/2010/main" val="1152391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EB19D07-5546-164A-8AC7-9BF01309FF04}"/>
              </a:ext>
            </a:extLst>
          </p:cNvPr>
          <p:cNvSpPr>
            <a:spLocks noGrp="1"/>
          </p:cNvSpPr>
          <p:nvPr>
            <p:ph type="title"/>
          </p:nvPr>
        </p:nvSpPr>
        <p:spPr>
          <a:xfrm>
            <a:off x="803775" y="1336390"/>
            <a:ext cx="8332409" cy="1182927"/>
          </a:xfrm>
        </p:spPr>
        <p:txBody>
          <a:bodyPr anchor="b">
            <a:noAutofit/>
          </a:bodyPr>
          <a:lstStyle/>
          <a:p>
            <a:r>
              <a:rPr lang="en-US" sz="4400" dirty="0"/>
              <a:t>Shifting breakout activity  </a:t>
            </a:r>
          </a:p>
        </p:txBody>
      </p:sp>
      <p:cxnSp>
        <p:nvCxnSpPr>
          <p:cNvPr id="15"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8EF8B812-9A1F-8669-F243-0DCFCEEAD9E7}"/>
              </a:ext>
            </a:extLst>
          </p:cNvPr>
          <p:cNvSpPr>
            <a:spLocks noGrp="1"/>
          </p:cNvSpPr>
          <p:nvPr>
            <p:ph idx="1"/>
          </p:nvPr>
        </p:nvSpPr>
        <p:spPr>
          <a:xfrm>
            <a:off x="803776" y="2829330"/>
            <a:ext cx="6190412" cy="3344459"/>
          </a:xfrm>
        </p:spPr>
        <p:txBody>
          <a:bodyPr anchor="t">
            <a:normAutofit fontScale="92500" lnSpcReduction="20000"/>
          </a:bodyPr>
          <a:lstStyle/>
          <a:p>
            <a:r>
              <a:rPr lang="en-US" sz="1900" dirty="0"/>
              <a:t>This activity is about you sharing your perspective on how you responded in any given situation when at home or in your daily life when you do not receive attention or support with your breakout group. </a:t>
            </a:r>
          </a:p>
          <a:p>
            <a:r>
              <a:rPr lang="en-US" sz="1900" dirty="0"/>
              <a:t>Each group member must share 1 different situation to give the group a different perspective of how you respond when each situation is different for 15 mins. </a:t>
            </a:r>
          </a:p>
          <a:p>
            <a:r>
              <a:rPr lang="en-US" sz="1900" dirty="0"/>
              <a:t>The group members will take notes of key feedback to help the sharing members to see others perspective based on their situation. </a:t>
            </a:r>
          </a:p>
          <a:p>
            <a:r>
              <a:rPr lang="en-US" sz="1900" dirty="0"/>
              <a:t>Use discernment to understand if what someone is sharing is from a behavior or trigger response. </a:t>
            </a:r>
          </a:p>
          <a:p>
            <a:r>
              <a:rPr lang="en-US" sz="1900" dirty="0"/>
              <a:t>Give your feedback after everyone has presented their two perspective.  </a:t>
            </a:r>
          </a:p>
          <a:p>
            <a:endParaRPr lang="en-US" sz="1800" dirty="0"/>
          </a:p>
        </p:txBody>
      </p:sp>
      <p:pic>
        <p:nvPicPr>
          <p:cNvPr id="6" name="Content Placeholder 5" descr="A picture containing person, indoor, computer">
            <a:extLst>
              <a:ext uri="{FF2B5EF4-FFF2-40B4-BE49-F238E27FC236}">
                <a16:creationId xmlns:a16="http://schemas.microsoft.com/office/drawing/2014/main" id="{82FFC849-C7E3-DF3C-7E92-18E6BFB98818}"/>
              </a:ext>
            </a:extLst>
          </p:cNvPr>
          <p:cNvPicPr>
            <a:picLocks noChangeAspect="1"/>
          </p:cNvPicPr>
          <p:nvPr/>
        </p:nvPicPr>
        <p:blipFill rotWithShape="1">
          <a:blip r:embed="rId3"/>
          <a:srcRect l="17732" r="7265" b="-3"/>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0A0BFF14-A984-9EB2-9544-8A68649B2588}"/>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7</a:t>
            </a:fld>
            <a:endParaRPr lang="en-US">
              <a:solidFill>
                <a:schemeClr val="accent2"/>
              </a:solidFill>
            </a:endParaRPr>
          </a:p>
        </p:txBody>
      </p:sp>
      <p:sp>
        <p:nvSpPr>
          <p:cNvPr id="3" name="TextBox 2">
            <a:extLst>
              <a:ext uri="{FF2B5EF4-FFF2-40B4-BE49-F238E27FC236}">
                <a16:creationId xmlns:a16="http://schemas.microsoft.com/office/drawing/2014/main" id="{030612CD-6894-69C8-EB6F-469B9D1E54F5}"/>
              </a:ext>
            </a:extLst>
          </p:cNvPr>
          <p:cNvSpPr txBox="1"/>
          <p:nvPr/>
        </p:nvSpPr>
        <p:spPr>
          <a:xfrm>
            <a:off x="8610600" y="575637"/>
            <a:ext cx="1808508" cy="46166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p>
            <a:r>
              <a:rPr lang="en-US" sz="2400" dirty="0"/>
              <a:t>15 Minutes</a:t>
            </a:r>
          </a:p>
        </p:txBody>
      </p:sp>
    </p:spTree>
    <p:extLst>
      <p:ext uri="{BB962C8B-B14F-4D97-AF65-F5344CB8AC3E}">
        <p14:creationId xmlns:p14="http://schemas.microsoft.com/office/powerpoint/2010/main" val="3996107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EB19D07-5546-164A-8AC7-9BF01309FF04}"/>
              </a:ext>
            </a:extLst>
          </p:cNvPr>
          <p:cNvSpPr>
            <a:spLocks noGrp="1"/>
          </p:cNvSpPr>
          <p:nvPr>
            <p:ph type="title"/>
          </p:nvPr>
        </p:nvSpPr>
        <p:spPr>
          <a:xfrm>
            <a:off x="803776" y="1336390"/>
            <a:ext cx="6190412" cy="1182927"/>
          </a:xfrm>
        </p:spPr>
        <p:txBody>
          <a:bodyPr anchor="b">
            <a:noAutofit/>
          </a:bodyPr>
          <a:lstStyle/>
          <a:p>
            <a:r>
              <a:rPr lang="en-US" sz="4400" dirty="0"/>
              <a:t>Shifting breakout activity review</a:t>
            </a:r>
          </a:p>
        </p:txBody>
      </p:sp>
      <p:cxnSp>
        <p:nvCxnSpPr>
          <p:cNvPr id="14"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8F6383F1-103D-8E12-6FEF-10EDAE7805C7}"/>
              </a:ext>
            </a:extLst>
          </p:cNvPr>
          <p:cNvSpPr>
            <a:spLocks noGrp="1"/>
          </p:cNvSpPr>
          <p:nvPr>
            <p:ph idx="1"/>
          </p:nvPr>
        </p:nvSpPr>
        <p:spPr>
          <a:xfrm>
            <a:off x="803776" y="2829330"/>
            <a:ext cx="6190412" cy="3344459"/>
          </a:xfrm>
        </p:spPr>
        <p:txBody>
          <a:bodyPr anchor="t">
            <a:normAutofit/>
          </a:bodyPr>
          <a:lstStyle/>
          <a:p>
            <a:r>
              <a:rPr lang="en-US" sz="1800" dirty="0"/>
              <a:t>How was your experience in the breakout session? </a:t>
            </a:r>
          </a:p>
          <a:p>
            <a:r>
              <a:rPr lang="en-US" sz="1800" dirty="0"/>
              <a:t>What did you learn about yourself during the breakout session from the feedback with your peers?</a:t>
            </a:r>
          </a:p>
          <a:p>
            <a:r>
              <a:rPr lang="en-US" sz="1800" dirty="0"/>
              <a:t>Were there any similarities in how each of your peers handle their perspective compared to yours?</a:t>
            </a:r>
          </a:p>
          <a:p>
            <a:r>
              <a:rPr lang="en-US" sz="1800" dirty="0"/>
              <a:t>Did you learn anything new about how you view your perspective from being in the breakout session?</a:t>
            </a:r>
          </a:p>
          <a:p>
            <a:endParaRPr lang="en-US" sz="1800" dirty="0"/>
          </a:p>
        </p:txBody>
      </p:sp>
      <p:pic>
        <p:nvPicPr>
          <p:cNvPr id="5" name="Content Placeholder 4" descr="A picture containing typewriter&#10;&#10;Description automatically generated">
            <a:extLst>
              <a:ext uri="{FF2B5EF4-FFF2-40B4-BE49-F238E27FC236}">
                <a16:creationId xmlns:a16="http://schemas.microsoft.com/office/drawing/2014/main" id="{502CBD54-4469-ACB9-5631-9AA8EAB5A1B1}"/>
              </a:ext>
            </a:extLst>
          </p:cNvPr>
          <p:cNvPicPr>
            <a:picLocks noChangeAspect="1"/>
          </p:cNvPicPr>
          <p:nvPr/>
        </p:nvPicPr>
        <p:blipFill rotWithShape="1">
          <a:blip r:embed="rId3"/>
          <a:srcRect l="9920" r="23332"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6"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0A0BFF14-A984-9EB2-9544-8A68649B2588}"/>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8</a:t>
            </a:fld>
            <a:endParaRPr lang="en-US">
              <a:solidFill>
                <a:schemeClr val="accent2"/>
              </a:solidFill>
            </a:endParaRPr>
          </a:p>
        </p:txBody>
      </p:sp>
    </p:spTree>
    <p:extLst>
      <p:ext uri="{BB962C8B-B14F-4D97-AF65-F5344CB8AC3E}">
        <p14:creationId xmlns:p14="http://schemas.microsoft.com/office/powerpoint/2010/main" val="1721633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EB19D07-5546-164A-8AC7-9BF01309FF04}"/>
              </a:ext>
            </a:extLst>
          </p:cNvPr>
          <p:cNvSpPr>
            <a:spLocks noGrp="1"/>
          </p:cNvSpPr>
          <p:nvPr>
            <p:ph type="title"/>
          </p:nvPr>
        </p:nvSpPr>
        <p:spPr>
          <a:xfrm>
            <a:off x="803776" y="1336390"/>
            <a:ext cx="6455440" cy="1182927"/>
          </a:xfrm>
        </p:spPr>
        <p:txBody>
          <a:bodyPr anchor="b">
            <a:noAutofit/>
          </a:bodyPr>
          <a:lstStyle/>
          <a:p>
            <a:r>
              <a:rPr lang="en-US" sz="4400" dirty="0"/>
              <a:t>Changing your perspective</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C82AC66-E5D8-75A2-A437-C22BC4B1AC35}"/>
              </a:ext>
            </a:extLst>
          </p:cNvPr>
          <p:cNvSpPr>
            <a:spLocks noGrp="1"/>
          </p:cNvSpPr>
          <p:nvPr>
            <p:ph idx="1"/>
          </p:nvPr>
        </p:nvSpPr>
        <p:spPr>
          <a:xfrm>
            <a:off x="803776" y="2829330"/>
            <a:ext cx="6190412" cy="3344459"/>
          </a:xfrm>
        </p:spPr>
        <p:txBody>
          <a:bodyPr anchor="t">
            <a:normAutofit lnSpcReduction="10000"/>
          </a:bodyPr>
          <a:lstStyle/>
          <a:p>
            <a:r>
              <a:rPr lang="en-US" sz="1800" dirty="0"/>
              <a:t>Change is not always easy for many. Sometimes finding the right approach is usually the hardest part of making the needed change. </a:t>
            </a:r>
          </a:p>
          <a:p>
            <a:r>
              <a:rPr lang="en-US" sz="1800" dirty="0"/>
              <a:t>The first process as we learned in the </a:t>
            </a:r>
            <a:r>
              <a:rPr lang="en-US" sz="1800" dirty="0" err="1"/>
              <a:t>eModule</a:t>
            </a:r>
            <a:r>
              <a:rPr lang="en-US" sz="1800" dirty="0"/>
              <a:t>: Give Yourself Permission, is giving yourself permission to change and love yourself first. </a:t>
            </a:r>
          </a:p>
          <a:p>
            <a:r>
              <a:rPr lang="en-US" sz="1800" dirty="0"/>
              <a:t>You can start small, by changing how you respond to different circumstances in your life. </a:t>
            </a:r>
          </a:p>
          <a:p>
            <a:r>
              <a:rPr lang="en-US" sz="1800" dirty="0"/>
              <a:t>You can choose a positive perspective over a negative one. </a:t>
            </a:r>
          </a:p>
          <a:p>
            <a:r>
              <a:rPr lang="en-US" sz="1800" dirty="0"/>
              <a:t>You decide how you see the world and make the changes needed for your growth and development.</a:t>
            </a:r>
          </a:p>
          <a:p>
            <a:endParaRPr lang="en-US" sz="1800" dirty="0"/>
          </a:p>
          <a:p>
            <a:endParaRPr lang="en-US" sz="1800" dirty="0"/>
          </a:p>
        </p:txBody>
      </p:sp>
      <p:pic>
        <p:nvPicPr>
          <p:cNvPr id="6" name="Picture 5" descr="A picture containing indoor, vegetable, metal, rack&#10;&#10;Description automatically generated">
            <a:extLst>
              <a:ext uri="{FF2B5EF4-FFF2-40B4-BE49-F238E27FC236}">
                <a16:creationId xmlns:a16="http://schemas.microsoft.com/office/drawing/2014/main" id="{73C25C66-63E9-6C1F-A3A2-63A4D8F8DF64}"/>
              </a:ext>
            </a:extLst>
          </p:cNvPr>
          <p:cNvPicPr>
            <a:picLocks noChangeAspect="1"/>
          </p:cNvPicPr>
          <p:nvPr/>
        </p:nvPicPr>
        <p:blipFill rotWithShape="1">
          <a:blip r:embed="rId3"/>
          <a:srcRect l="33500" r="1" b="1"/>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0A0BFF14-A984-9EB2-9544-8A68649B2588}"/>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9</a:t>
            </a:fld>
            <a:endParaRPr lang="en-US">
              <a:solidFill>
                <a:schemeClr val="accent2"/>
              </a:solidFill>
            </a:endParaRPr>
          </a:p>
        </p:txBody>
      </p:sp>
    </p:spTree>
    <p:extLst>
      <p:ext uri="{BB962C8B-B14F-4D97-AF65-F5344CB8AC3E}">
        <p14:creationId xmlns:p14="http://schemas.microsoft.com/office/powerpoint/2010/main" val="89054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800" y="1935162"/>
            <a:ext cx="4023360" cy="2802219"/>
          </a:xfrm>
        </p:spPr>
        <p:txBody>
          <a:bodyPr vert="horz" lIns="91440" tIns="45720" rIns="91440" bIns="45720" rtlCol="0" anchor="b">
            <a:normAutofit/>
          </a:bodyPr>
          <a:lstStyle/>
          <a:p>
            <a:r>
              <a:rPr lang="en-US" sz="5000"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10</a:t>
            </a:fld>
            <a:endParaRPr lang="en-US">
              <a:solidFill>
                <a:schemeClr val="tx1"/>
              </a:solidFill>
            </a:endParaRPr>
          </a:p>
        </p:txBody>
      </p:sp>
    </p:spTree>
    <p:extLst>
      <p:ext uri="{BB962C8B-B14F-4D97-AF65-F5344CB8AC3E}">
        <p14:creationId xmlns:p14="http://schemas.microsoft.com/office/powerpoint/2010/main" val="1350364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444EE-24CC-D002-E7B3-D7A0FBEBB6D9}"/>
              </a:ext>
            </a:extLst>
          </p:cNvPr>
          <p:cNvSpPr>
            <a:spLocks noGrp="1"/>
          </p:cNvSpPr>
          <p:nvPr>
            <p:ph type="ctrTitle"/>
          </p:nvPr>
        </p:nvSpPr>
        <p:spPr/>
        <p:txBody>
          <a:bodyPr>
            <a:normAutofit fontScale="90000"/>
          </a:bodyPr>
          <a:lstStyle/>
          <a:p>
            <a:r>
              <a:rPr lang="en-US" sz="6000" dirty="0"/>
              <a:t>Recognize your heartbeat</a:t>
            </a:r>
            <a:br>
              <a:rPr lang="en-US" sz="6000" dirty="0"/>
            </a:br>
            <a:endParaRPr lang="en-US" dirty="0"/>
          </a:p>
        </p:txBody>
      </p:sp>
    </p:spTree>
    <p:extLst>
      <p:ext uri="{BB962C8B-B14F-4D97-AF65-F5344CB8AC3E}">
        <p14:creationId xmlns:p14="http://schemas.microsoft.com/office/powerpoint/2010/main" val="653965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459184A-7F4F-28D4-A324-48475B306ED5}"/>
              </a:ext>
            </a:extLst>
          </p:cNvPr>
          <p:cNvSpPr>
            <a:spLocks noGrp="1"/>
          </p:cNvSpPr>
          <p:nvPr>
            <p:ph type="title"/>
          </p:nvPr>
        </p:nvSpPr>
        <p:spPr>
          <a:xfrm>
            <a:off x="803776" y="1336390"/>
            <a:ext cx="6190412" cy="1182927"/>
          </a:xfrm>
        </p:spPr>
        <p:txBody>
          <a:bodyPr anchor="b">
            <a:noAutofit/>
          </a:bodyPr>
          <a:lstStyle/>
          <a:p>
            <a:r>
              <a:rPr lang="en-US" sz="4400" dirty="0"/>
              <a:t>Your heartbeat </a:t>
            </a:r>
          </a:p>
        </p:txBody>
      </p:sp>
      <p:cxnSp>
        <p:nvCxnSpPr>
          <p:cNvPr id="28"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23" name="Content Placeholder 22">
            <a:extLst>
              <a:ext uri="{FF2B5EF4-FFF2-40B4-BE49-F238E27FC236}">
                <a16:creationId xmlns:a16="http://schemas.microsoft.com/office/drawing/2014/main" id="{5DD81620-3F63-6792-2CF2-05AB703A7721}"/>
              </a:ext>
            </a:extLst>
          </p:cNvPr>
          <p:cNvSpPr>
            <a:spLocks noGrp="1"/>
          </p:cNvSpPr>
          <p:nvPr>
            <p:ph idx="1"/>
          </p:nvPr>
        </p:nvSpPr>
        <p:spPr>
          <a:xfrm>
            <a:off x="803776" y="2829330"/>
            <a:ext cx="6190412" cy="3344459"/>
          </a:xfrm>
        </p:spPr>
        <p:txBody>
          <a:bodyPr anchor="t">
            <a:normAutofit/>
          </a:bodyPr>
          <a:lstStyle/>
          <a:p>
            <a:r>
              <a:rPr lang="en-US" sz="1800" dirty="0"/>
              <a:t>How many have heard the saying “March to the beat of your drum or heartbeat”?</a:t>
            </a:r>
          </a:p>
          <a:p>
            <a:r>
              <a:rPr lang="en-US" sz="1800" dirty="0"/>
              <a:t>Who knows what that saying is about?</a:t>
            </a:r>
          </a:p>
          <a:p>
            <a:r>
              <a:rPr lang="en-US" sz="1800" dirty="0"/>
              <a:t>Have you ever taking time to listen to your own heartbeat?</a:t>
            </a:r>
          </a:p>
          <a:p>
            <a:r>
              <a:rPr lang="en-US" sz="1800" dirty="0"/>
              <a:t>Take three minutes to listen to your heartbeat.</a:t>
            </a:r>
          </a:p>
          <a:p>
            <a:r>
              <a:rPr lang="en-US" sz="1800" dirty="0"/>
              <a:t>Your heartbeat makes you; you. </a:t>
            </a:r>
          </a:p>
          <a:p>
            <a:r>
              <a:rPr lang="en-US" sz="1800" dirty="0"/>
              <a:t>It’s a rhythm setting you apart from others. </a:t>
            </a:r>
          </a:p>
          <a:p>
            <a:endParaRPr lang="en-US" sz="1800" dirty="0"/>
          </a:p>
          <a:p>
            <a:endParaRPr lang="en-US" sz="1800" dirty="0"/>
          </a:p>
        </p:txBody>
      </p:sp>
      <p:pic>
        <p:nvPicPr>
          <p:cNvPr id="8" name="Content Placeholder 7" descr="A doctor holding a stethoscope&#10;&#10;Description automatically generated with medium confidence">
            <a:extLst>
              <a:ext uri="{FF2B5EF4-FFF2-40B4-BE49-F238E27FC236}">
                <a16:creationId xmlns:a16="http://schemas.microsoft.com/office/drawing/2014/main" id="{0015020C-2410-941D-B27F-0D3AAAA155D4}"/>
              </a:ext>
            </a:extLst>
          </p:cNvPr>
          <p:cNvPicPr>
            <a:picLocks noChangeAspect="1"/>
          </p:cNvPicPr>
          <p:nvPr/>
        </p:nvPicPr>
        <p:blipFill rotWithShape="1">
          <a:blip r:embed="rId3"/>
          <a:srcRect l="35876" r="7874"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30"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32"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7B93A426-3F9D-500E-ABD7-0C6C9D2C522B}"/>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12</a:t>
            </a:fld>
            <a:endParaRPr lang="en-US">
              <a:solidFill>
                <a:schemeClr val="accent2"/>
              </a:solidFill>
            </a:endParaRPr>
          </a:p>
        </p:txBody>
      </p:sp>
    </p:spTree>
    <p:extLst>
      <p:ext uri="{BB962C8B-B14F-4D97-AF65-F5344CB8AC3E}">
        <p14:creationId xmlns:p14="http://schemas.microsoft.com/office/powerpoint/2010/main" val="4089651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8C53E58-79A3-B7BF-E2C2-73D0802981B8}"/>
              </a:ext>
            </a:extLst>
          </p:cNvPr>
          <p:cNvSpPr>
            <a:spLocks noGrp="1"/>
          </p:cNvSpPr>
          <p:nvPr>
            <p:ph type="title"/>
          </p:nvPr>
        </p:nvSpPr>
        <p:spPr>
          <a:xfrm>
            <a:off x="803776" y="1336390"/>
            <a:ext cx="6190412" cy="1182927"/>
          </a:xfrm>
        </p:spPr>
        <p:txBody>
          <a:bodyPr anchor="b">
            <a:normAutofit/>
          </a:bodyPr>
          <a:lstStyle/>
          <a:p>
            <a:r>
              <a:rPr lang="en-US" sz="4400" dirty="0"/>
              <a:t>Heartbeat activity</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165865E-AA2F-54B6-4C03-23A926B8F8E3}"/>
              </a:ext>
            </a:extLst>
          </p:cNvPr>
          <p:cNvSpPr>
            <a:spLocks noGrp="1"/>
          </p:cNvSpPr>
          <p:nvPr>
            <p:ph idx="1"/>
          </p:nvPr>
        </p:nvSpPr>
        <p:spPr>
          <a:xfrm>
            <a:off x="803776" y="2829330"/>
            <a:ext cx="6190412" cy="3344459"/>
          </a:xfrm>
        </p:spPr>
        <p:txBody>
          <a:bodyPr anchor="t">
            <a:normAutofit/>
          </a:bodyPr>
          <a:lstStyle/>
          <a:p>
            <a:r>
              <a:rPr lang="en-US" sz="1700" dirty="0"/>
              <a:t>According to Webmed.com, “Your heart rate, or pulse, is the number of times your heart beats in a minute. Everyone’s is different, and it changes as you get older. Understanding your heart rate and what’s a healthy one for you is an important part of taking care of yourself.”</a:t>
            </a:r>
          </a:p>
          <a:p>
            <a:r>
              <a:rPr lang="en-US" sz="1700" dirty="0"/>
              <a:t>Check your heart rate by placing your first two fingers on the inside of your wrist, the inside of your elbow, the side of your neck, or on the top of your foot. </a:t>
            </a:r>
          </a:p>
          <a:p>
            <a:r>
              <a:rPr lang="en-US" sz="1700" dirty="0"/>
              <a:t>Once you find your heartbeat, count how many beats you feel in 15 seconds, and multiply that number by 4. </a:t>
            </a:r>
          </a:p>
        </p:txBody>
      </p:sp>
      <p:pic>
        <p:nvPicPr>
          <p:cNvPr id="6" name="Picture 5" descr="A picture containing person, indoor">
            <a:extLst>
              <a:ext uri="{FF2B5EF4-FFF2-40B4-BE49-F238E27FC236}">
                <a16:creationId xmlns:a16="http://schemas.microsoft.com/office/drawing/2014/main" id="{BE24752D-A1FF-FC93-6958-D50F931AB8CF}"/>
              </a:ext>
            </a:extLst>
          </p:cNvPr>
          <p:cNvPicPr>
            <a:picLocks noChangeAspect="1"/>
          </p:cNvPicPr>
          <p:nvPr/>
        </p:nvPicPr>
        <p:blipFill rotWithShape="1">
          <a:blip r:embed="rId3"/>
          <a:srcRect l="2358" r="30894"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3C489EEA-10BD-DF20-39CD-511797F2636C}"/>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13</a:t>
            </a:fld>
            <a:endParaRPr lang="en-US">
              <a:solidFill>
                <a:schemeClr val="accent2"/>
              </a:solidFill>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8497396-AB4D-F343-88A6-47FD12C0AD7A}"/>
                  </a:ext>
                </a:extLst>
              </p:cNvPr>
              <p:cNvSpPr txBox="1"/>
              <p:nvPr/>
            </p:nvSpPr>
            <p:spPr>
              <a:xfrm>
                <a:off x="1456512" y="5796422"/>
                <a:ext cx="5138073"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rPr>
                        <m:t>𝐻𝑅</m:t>
                      </m:r>
                      <m:r>
                        <a:rPr lang="en-US" sz="3200" b="0" i="1" smtClean="0">
                          <a:latin typeface="Cambria Math" panose="02040503050406030204" pitchFamily="18" charset="0"/>
                          <a:ea typeface="Cambria Math" panose="02040503050406030204" pitchFamily="18" charset="0"/>
                        </a:rPr>
                        <m:t>=</m:t>
                      </m:r>
                      <m:r>
                        <a:rPr lang="en-US" sz="3200" b="0" i="1" smtClean="0">
                          <a:latin typeface="Cambria Math" panose="02040503050406030204" pitchFamily="18" charset="0"/>
                        </a:rPr>
                        <m:t>𝑁𝑢𝑚𝑏𝑒𝑟</m:t>
                      </m:r>
                      <m:r>
                        <a:rPr lang="en-US" sz="3200" b="0" i="1" smtClean="0">
                          <a:latin typeface="Cambria Math" panose="02040503050406030204" pitchFamily="18" charset="0"/>
                        </a:rPr>
                        <m:t> </m:t>
                      </m:r>
                      <m:r>
                        <a:rPr lang="en-US" sz="3200" b="0" i="1" smtClean="0">
                          <a:latin typeface="Cambria Math" panose="02040503050406030204" pitchFamily="18" charset="0"/>
                        </a:rPr>
                        <m:t>𝑜𝑓</m:t>
                      </m:r>
                      <m:r>
                        <a:rPr lang="en-US" sz="3200" b="0" i="1" smtClean="0">
                          <a:latin typeface="Cambria Math" panose="02040503050406030204" pitchFamily="18" charset="0"/>
                        </a:rPr>
                        <m:t> </m:t>
                      </m:r>
                      <m:r>
                        <a:rPr lang="en-US" sz="3200" b="0" i="1" smtClean="0">
                          <a:latin typeface="Cambria Math" panose="02040503050406030204" pitchFamily="18" charset="0"/>
                        </a:rPr>
                        <m:t>𝐵𝑒𝑎𝑡𝑠</m:t>
                      </m:r>
                      <m:r>
                        <a:rPr lang="en-US" sz="3200" b="0" i="1" smtClean="0">
                          <a:latin typeface="Cambria Math" panose="02040503050406030204" pitchFamily="18" charset="0"/>
                          <a:ea typeface="Cambria Math" panose="02040503050406030204" pitchFamily="18" charset="0"/>
                        </a:rPr>
                        <m:t>×4</m:t>
                      </m:r>
                    </m:oMath>
                  </m:oMathPara>
                </a14:m>
                <a:endParaRPr lang="en-US" sz="3200" dirty="0"/>
              </a:p>
            </p:txBody>
          </p:sp>
        </mc:Choice>
        <mc:Fallback xmlns="">
          <p:sp>
            <p:nvSpPr>
              <p:cNvPr id="5" name="TextBox 4">
                <a:extLst>
                  <a:ext uri="{FF2B5EF4-FFF2-40B4-BE49-F238E27FC236}">
                    <a16:creationId xmlns:a16="http://schemas.microsoft.com/office/drawing/2014/main" id="{18497396-AB4D-F343-88A6-47FD12C0AD7A}"/>
                  </a:ext>
                </a:extLst>
              </p:cNvPr>
              <p:cNvSpPr txBox="1">
                <a:spLocks noRot="1" noChangeAspect="1" noMove="1" noResize="1" noEditPoints="1" noAdjustHandles="1" noChangeArrowheads="1" noChangeShapeType="1" noTextEdit="1"/>
              </p:cNvSpPr>
              <p:nvPr/>
            </p:nvSpPr>
            <p:spPr>
              <a:xfrm>
                <a:off x="1456512" y="5796422"/>
                <a:ext cx="5138073" cy="492443"/>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080509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EB19D07-5546-164A-8AC7-9BF01309FF04}"/>
              </a:ext>
            </a:extLst>
          </p:cNvPr>
          <p:cNvSpPr>
            <a:spLocks noGrp="1"/>
          </p:cNvSpPr>
          <p:nvPr>
            <p:ph type="title"/>
          </p:nvPr>
        </p:nvSpPr>
        <p:spPr>
          <a:xfrm>
            <a:off x="803776" y="1336390"/>
            <a:ext cx="6190412" cy="1182927"/>
          </a:xfrm>
        </p:spPr>
        <p:txBody>
          <a:bodyPr anchor="b">
            <a:noAutofit/>
          </a:bodyPr>
          <a:lstStyle/>
          <a:p>
            <a:r>
              <a:rPr lang="en-US" sz="4400" dirty="0"/>
              <a:t>Heartbeat activity review</a:t>
            </a:r>
          </a:p>
        </p:txBody>
      </p:sp>
      <p:cxnSp>
        <p:nvCxnSpPr>
          <p:cNvPr id="14"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8F6383F1-103D-8E12-6FEF-10EDAE7805C7}"/>
              </a:ext>
            </a:extLst>
          </p:cNvPr>
          <p:cNvSpPr>
            <a:spLocks noGrp="1"/>
          </p:cNvSpPr>
          <p:nvPr>
            <p:ph idx="1"/>
          </p:nvPr>
        </p:nvSpPr>
        <p:spPr>
          <a:xfrm>
            <a:off x="803776" y="2829330"/>
            <a:ext cx="6190412" cy="3344459"/>
          </a:xfrm>
        </p:spPr>
        <p:txBody>
          <a:bodyPr anchor="t">
            <a:normAutofit/>
          </a:bodyPr>
          <a:lstStyle/>
          <a:p>
            <a:r>
              <a:rPr lang="en-US" sz="1800" dirty="0"/>
              <a:t>Did you find it hard finding your heartbeat (pulse)?</a:t>
            </a:r>
          </a:p>
          <a:p>
            <a:r>
              <a:rPr lang="en-US" sz="1800" dirty="0"/>
              <a:t>Was this your first time checking your own heartbeat?</a:t>
            </a:r>
          </a:p>
          <a:p>
            <a:r>
              <a:rPr lang="en-US" sz="1800" dirty="0"/>
              <a:t>As you have learned everyone heartbeat is different.</a:t>
            </a:r>
          </a:p>
          <a:p>
            <a:r>
              <a:rPr lang="en-US" sz="1800" dirty="0"/>
              <a:t>It is set that why because your body needs something different to continue to operate and function for you. </a:t>
            </a:r>
          </a:p>
          <a:p>
            <a:endParaRPr lang="en-US" sz="1800" dirty="0"/>
          </a:p>
          <a:p>
            <a:endParaRPr lang="en-US" sz="1800" dirty="0"/>
          </a:p>
        </p:txBody>
      </p:sp>
      <p:pic>
        <p:nvPicPr>
          <p:cNvPr id="5" name="Content Placeholder 4" descr="A picture containing typewriter&#10;&#10;Description automatically generated">
            <a:extLst>
              <a:ext uri="{FF2B5EF4-FFF2-40B4-BE49-F238E27FC236}">
                <a16:creationId xmlns:a16="http://schemas.microsoft.com/office/drawing/2014/main" id="{502CBD54-4469-ACB9-5631-9AA8EAB5A1B1}"/>
              </a:ext>
            </a:extLst>
          </p:cNvPr>
          <p:cNvPicPr>
            <a:picLocks noChangeAspect="1"/>
          </p:cNvPicPr>
          <p:nvPr/>
        </p:nvPicPr>
        <p:blipFill rotWithShape="1">
          <a:blip r:embed="rId3"/>
          <a:srcRect l="9920" r="23332"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6"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0A0BFF14-A984-9EB2-9544-8A68649B2588}"/>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14</a:t>
            </a:fld>
            <a:endParaRPr lang="en-US">
              <a:solidFill>
                <a:schemeClr val="accent2"/>
              </a:solidFill>
            </a:endParaRPr>
          </a:p>
        </p:txBody>
      </p:sp>
    </p:spTree>
    <p:extLst>
      <p:ext uri="{BB962C8B-B14F-4D97-AF65-F5344CB8AC3E}">
        <p14:creationId xmlns:p14="http://schemas.microsoft.com/office/powerpoint/2010/main" val="1043751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C627DA-7CAC-6FC5-CED3-C745E0F33BD6}"/>
              </a:ext>
            </a:extLst>
          </p:cNvPr>
          <p:cNvSpPr>
            <a:spLocks noGrp="1"/>
          </p:cNvSpPr>
          <p:nvPr>
            <p:ph type="title"/>
          </p:nvPr>
        </p:nvSpPr>
        <p:spPr>
          <a:xfrm>
            <a:off x="803776" y="1336390"/>
            <a:ext cx="6190412" cy="1182927"/>
          </a:xfrm>
        </p:spPr>
        <p:txBody>
          <a:bodyPr anchor="b">
            <a:noAutofit/>
          </a:bodyPr>
          <a:lstStyle/>
          <a:p>
            <a:r>
              <a:rPr lang="en-US" sz="4400" dirty="0"/>
              <a:t>Recognizing your essence</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1D585EE-13E9-A181-B0F6-E6F272B2B7EB}"/>
              </a:ext>
            </a:extLst>
          </p:cNvPr>
          <p:cNvSpPr>
            <a:spLocks noGrp="1"/>
          </p:cNvSpPr>
          <p:nvPr>
            <p:ph idx="1"/>
          </p:nvPr>
        </p:nvSpPr>
        <p:spPr>
          <a:xfrm>
            <a:off x="803776" y="2588705"/>
            <a:ext cx="6190412" cy="3344459"/>
          </a:xfrm>
        </p:spPr>
        <p:txBody>
          <a:bodyPr anchor="t">
            <a:normAutofit fontScale="92500" lnSpcReduction="10000"/>
          </a:bodyPr>
          <a:lstStyle/>
          <a:p>
            <a:r>
              <a:rPr lang="en-US" sz="1900" dirty="0"/>
              <a:t>Just like you need to recognize your heartrate and when it is off, you need to be able to recognize who you are and when you are not being truthful to yourself. </a:t>
            </a:r>
          </a:p>
          <a:p>
            <a:r>
              <a:rPr lang="en-US" sz="1900" dirty="0"/>
              <a:t>Knowing who you are from the inside out, will help you to be more open to seeing when things are not going well, when things are going great in your life, or possible when you need to make a change for the better. </a:t>
            </a:r>
          </a:p>
          <a:p>
            <a:r>
              <a:rPr lang="en-US" sz="1900" dirty="0"/>
              <a:t>Who knows what “essence” means?</a:t>
            </a:r>
          </a:p>
          <a:p>
            <a:r>
              <a:rPr lang="en-US" sz="1900" dirty="0"/>
              <a:t>You should be able to identify when you are not being your true self or the essence of who you are. </a:t>
            </a:r>
          </a:p>
          <a:p>
            <a:endParaRPr lang="en-US" sz="1300" dirty="0"/>
          </a:p>
        </p:txBody>
      </p:sp>
      <p:pic>
        <p:nvPicPr>
          <p:cNvPr id="6" name="Picture 5" descr="A person wearing glasses&#10;&#10;Description automatically generated with medium confidence">
            <a:extLst>
              <a:ext uri="{FF2B5EF4-FFF2-40B4-BE49-F238E27FC236}">
                <a16:creationId xmlns:a16="http://schemas.microsoft.com/office/drawing/2014/main" id="{EB35320B-F4A4-0E6F-6F34-FF77D12B28AD}"/>
              </a:ext>
            </a:extLst>
          </p:cNvPr>
          <p:cNvPicPr>
            <a:picLocks noChangeAspect="1"/>
          </p:cNvPicPr>
          <p:nvPr/>
        </p:nvPicPr>
        <p:blipFill rotWithShape="1">
          <a:blip r:embed="rId3"/>
          <a:srcRect t="12208" r="-2" b="21541"/>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EBF76F6C-FD39-9020-ADDF-8B6E20DC4AE6}"/>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15</a:t>
            </a:fld>
            <a:endParaRPr lang="en-US">
              <a:solidFill>
                <a:schemeClr val="accent2"/>
              </a:solidFill>
            </a:endParaRPr>
          </a:p>
        </p:txBody>
      </p:sp>
    </p:spTree>
    <p:extLst>
      <p:ext uri="{BB962C8B-B14F-4D97-AF65-F5344CB8AC3E}">
        <p14:creationId xmlns:p14="http://schemas.microsoft.com/office/powerpoint/2010/main" val="4026724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C627DA-7CAC-6FC5-CED3-C745E0F33BD6}"/>
              </a:ext>
            </a:extLst>
          </p:cNvPr>
          <p:cNvSpPr>
            <a:spLocks noGrp="1"/>
          </p:cNvSpPr>
          <p:nvPr>
            <p:ph type="title"/>
          </p:nvPr>
        </p:nvSpPr>
        <p:spPr>
          <a:xfrm>
            <a:off x="803776" y="1336390"/>
            <a:ext cx="6190412" cy="1182927"/>
          </a:xfrm>
        </p:spPr>
        <p:txBody>
          <a:bodyPr anchor="b">
            <a:noAutofit/>
          </a:bodyPr>
          <a:lstStyle/>
          <a:p>
            <a:r>
              <a:rPr lang="en-US" dirty="0"/>
              <a:t>Recognizing your essence (cont.)</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1D585EE-13E9-A181-B0F6-E6F272B2B7EB}"/>
              </a:ext>
            </a:extLst>
          </p:cNvPr>
          <p:cNvSpPr>
            <a:spLocks noGrp="1"/>
          </p:cNvSpPr>
          <p:nvPr>
            <p:ph idx="1"/>
          </p:nvPr>
        </p:nvSpPr>
        <p:spPr>
          <a:xfrm>
            <a:off x="803776" y="2829330"/>
            <a:ext cx="6190412" cy="3344459"/>
          </a:xfrm>
        </p:spPr>
        <p:txBody>
          <a:bodyPr anchor="t">
            <a:normAutofit/>
          </a:bodyPr>
          <a:lstStyle/>
          <a:p>
            <a:r>
              <a:rPr lang="en-US" sz="1800" dirty="0"/>
              <a:t>This form of being require you to become one with your high-self, higher essence, transforming your viewpoint, or super consciousness. </a:t>
            </a:r>
          </a:p>
          <a:p>
            <a:r>
              <a:rPr lang="en-US" sz="1800" dirty="0"/>
              <a:t>It is about knowing and understanding your complete connection to oneness. </a:t>
            </a:r>
          </a:p>
          <a:p>
            <a:r>
              <a:rPr lang="en-US" sz="1800" dirty="0"/>
              <a:t>It is knowing who you are when you walk into a room full of people, interested in know more about you. </a:t>
            </a:r>
          </a:p>
          <a:p>
            <a:r>
              <a:rPr lang="en-US" sz="1800" dirty="0"/>
              <a:t>Its your very own brand. No different than a major company like Nike. </a:t>
            </a:r>
          </a:p>
          <a:p>
            <a:endParaRPr lang="en-US" sz="1300" dirty="0"/>
          </a:p>
        </p:txBody>
      </p:sp>
      <p:pic>
        <p:nvPicPr>
          <p:cNvPr id="6" name="Picture 5" descr="A person wearing glasses&#10;&#10;Description automatically generated with medium confidence">
            <a:extLst>
              <a:ext uri="{FF2B5EF4-FFF2-40B4-BE49-F238E27FC236}">
                <a16:creationId xmlns:a16="http://schemas.microsoft.com/office/drawing/2014/main" id="{EB35320B-F4A4-0E6F-6F34-FF77D12B28AD}"/>
              </a:ext>
            </a:extLst>
          </p:cNvPr>
          <p:cNvPicPr>
            <a:picLocks noChangeAspect="1"/>
          </p:cNvPicPr>
          <p:nvPr/>
        </p:nvPicPr>
        <p:blipFill rotWithShape="1">
          <a:blip r:embed="rId3"/>
          <a:srcRect t="12208" r="-2" b="21541"/>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EBF76F6C-FD39-9020-ADDF-8B6E20DC4AE6}"/>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16</a:t>
            </a:fld>
            <a:endParaRPr lang="en-US">
              <a:solidFill>
                <a:schemeClr val="accent2"/>
              </a:solidFill>
            </a:endParaRPr>
          </a:p>
        </p:txBody>
      </p:sp>
    </p:spTree>
    <p:extLst>
      <p:ext uri="{BB962C8B-B14F-4D97-AF65-F5344CB8AC3E}">
        <p14:creationId xmlns:p14="http://schemas.microsoft.com/office/powerpoint/2010/main" val="1722699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800" y="1935162"/>
            <a:ext cx="4023360" cy="2802219"/>
          </a:xfrm>
        </p:spPr>
        <p:txBody>
          <a:bodyPr vert="horz" lIns="91440" tIns="45720" rIns="91440" bIns="45720" rtlCol="0" anchor="b">
            <a:normAutofit/>
          </a:bodyPr>
          <a:lstStyle/>
          <a:p>
            <a:r>
              <a:rPr lang="en-US" sz="5000"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17</a:t>
            </a:fld>
            <a:endParaRPr lang="en-US">
              <a:solidFill>
                <a:schemeClr val="tx1"/>
              </a:solidFill>
            </a:endParaRPr>
          </a:p>
        </p:txBody>
      </p:sp>
    </p:spTree>
    <p:extLst>
      <p:ext uri="{BB962C8B-B14F-4D97-AF65-F5344CB8AC3E}">
        <p14:creationId xmlns:p14="http://schemas.microsoft.com/office/powerpoint/2010/main" val="3403212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A0E78-D157-7F97-ED9A-E2958AE9ACEF}"/>
              </a:ext>
            </a:extLst>
          </p:cNvPr>
          <p:cNvSpPr>
            <a:spLocks noGrp="1"/>
          </p:cNvSpPr>
          <p:nvPr>
            <p:ph type="ctrTitle"/>
          </p:nvPr>
        </p:nvSpPr>
        <p:spPr>
          <a:xfrm>
            <a:off x="1591318" y="2338171"/>
            <a:ext cx="9144000" cy="2340864"/>
          </a:xfrm>
        </p:spPr>
        <p:txBody>
          <a:bodyPr>
            <a:normAutofit fontScale="90000"/>
          </a:bodyPr>
          <a:lstStyle/>
          <a:p>
            <a:r>
              <a:rPr lang="en-US" sz="6000" dirty="0"/>
              <a:t>Accepting your inner voice</a:t>
            </a:r>
            <a:br>
              <a:rPr lang="en-US" sz="6000" dirty="0"/>
            </a:br>
            <a:endParaRPr lang="en-US" dirty="0"/>
          </a:p>
        </p:txBody>
      </p:sp>
    </p:spTree>
    <p:extLst>
      <p:ext uri="{BB962C8B-B14F-4D97-AF65-F5344CB8AC3E}">
        <p14:creationId xmlns:p14="http://schemas.microsoft.com/office/powerpoint/2010/main" val="340557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C381D73-D39C-7CF3-A3B5-74C501AD6229}"/>
              </a:ext>
            </a:extLst>
          </p:cNvPr>
          <p:cNvSpPr>
            <a:spLocks noGrp="1"/>
          </p:cNvSpPr>
          <p:nvPr>
            <p:ph type="title"/>
          </p:nvPr>
        </p:nvSpPr>
        <p:spPr>
          <a:xfrm>
            <a:off x="803776" y="1336390"/>
            <a:ext cx="6190412" cy="1182927"/>
          </a:xfrm>
        </p:spPr>
        <p:txBody>
          <a:bodyPr anchor="b">
            <a:normAutofit/>
          </a:bodyPr>
          <a:lstStyle/>
          <a:p>
            <a:r>
              <a:rPr lang="en-US" sz="4400" dirty="0"/>
              <a:t>Accepting</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598183C-3DD3-1742-F669-846F2D9ABF5B}"/>
              </a:ext>
            </a:extLst>
          </p:cNvPr>
          <p:cNvSpPr>
            <a:spLocks noGrp="1"/>
          </p:cNvSpPr>
          <p:nvPr>
            <p:ph idx="1"/>
          </p:nvPr>
        </p:nvSpPr>
        <p:spPr>
          <a:xfrm>
            <a:off x="803776" y="2829330"/>
            <a:ext cx="6190412" cy="3344459"/>
          </a:xfrm>
        </p:spPr>
        <p:txBody>
          <a:bodyPr anchor="t">
            <a:normAutofit/>
          </a:bodyPr>
          <a:lstStyle/>
          <a:p>
            <a:r>
              <a:rPr lang="en-US" sz="1800" dirty="0"/>
              <a:t>As you may have notice, throughout this </a:t>
            </a:r>
            <a:r>
              <a:rPr lang="en-US" sz="1800" dirty="0" err="1"/>
              <a:t>eCourse</a:t>
            </a:r>
            <a:r>
              <a:rPr lang="en-US" sz="1800" dirty="0"/>
              <a:t> accepting plays a major role in self-love. </a:t>
            </a:r>
          </a:p>
          <a:p>
            <a:r>
              <a:rPr lang="en-US" sz="1800" dirty="0"/>
              <a:t>Self-love requires your total commitment to yourself.</a:t>
            </a:r>
          </a:p>
          <a:p>
            <a:r>
              <a:rPr lang="en-US" sz="1800" dirty="0"/>
              <a:t>It is needed for continual growth and develop into the person you are purposely intended to be. </a:t>
            </a:r>
          </a:p>
          <a:p>
            <a:r>
              <a:rPr lang="en-US" sz="1800" dirty="0"/>
              <a:t>Accepting who you are challenges you to no longer accept things as they once have been in your life.</a:t>
            </a:r>
          </a:p>
          <a:p>
            <a:r>
              <a:rPr lang="en-US" sz="1800" dirty="0"/>
              <a:t>Accepting allows flow in your innate perspective</a:t>
            </a:r>
          </a:p>
          <a:p>
            <a:r>
              <a:rPr lang="en-US" sz="1800" dirty="0"/>
              <a:t>Who knows what the innate means from the </a:t>
            </a:r>
            <a:r>
              <a:rPr lang="en-US" sz="1800" dirty="0" err="1"/>
              <a:t>eModule</a:t>
            </a:r>
            <a:r>
              <a:rPr lang="en-US" sz="1800" dirty="0"/>
              <a:t> Transforming your Viewpoint?</a:t>
            </a:r>
          </a:p>
        </p:txBody>
      </p:sp>
      <p:pic>
        <p:nvPicPr>
          <p:cNvPr id="6" name="Picture 5" descr="A picture containing text, ground, outdoor&#10;&#10;Description automatically generated">
            <a:extLst>
              <a:ext uri="{FF2B5EF4-FFF2-40B4-BE49-F238E27FC236}">
                <a16:creationId xmlns:a16="http://schemas.microsoft.com/office/drawing/2014/main" id="{1EC8EC4C-E758-CFD0-0784-37DCB491BEE3}"/>
              </a:ext>
            </a:extLst>
          </p:cNvPr>
          <p:cNvPicPr>
            <a:picLocks noChangeAspect="1"/>
          </p:cNvPicPr>
          <p:nvPr/>
        </p:nvPicPr>
        <p:blipFill rotWithShape="1">
          <a:blip r:embed="rId3"/>
          <a:srcRect t="6556" b="7445"/>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3D4E8C0-A757-E238-7560-06393A0D9D5B}"/>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19</a:t>
            </a:fld>
            <a:endParaRPr lang="en-US">
              <a:solidFill>
                <a:schemeClr val="accent2"/>
              </a:solidFill>
            </a:endParaRPr>
          </a:p>
        </p:txBody>
      </p:sp>
    </p:spTree>
    <p:extLst>
      <p:ext uri="{BB962C8B-B14F-4D97-AF65-F5344CB8AC3E}">
        <p14:creationId xmlns:p14="http://schemas.microsoft.com/office/powerpoint/2010/main" val="2802926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6DE9847-FA24-8291-97E7-D75AAF161C00}"/>
              </a:ext>
            </a:extLst>
          </p:cNvPr>
          <p:cNvSpPr>
            <a:spLocks noGrp="1"/>
          </p:cNvSpPr>
          <p:nvPr>
            <p:ph type="title"/>
          </p:nvPr>
        </p:nvSpPr>
        <p:spPr>
          <a:xfrm>
            <a:off x="803776" y="1336390"/>
            <a:ext cx="6190412" cy="1182927"/>
          </a:xfrm>
        </p:spPr>
        <p:txBody>
          <a:bodyPr anchor="b">
            <a:noAutofit/>
          </a:bodyPr>
          <a:lstStyle/>
          <a:p>
            <a:r>
              <a:rPr lang="en-US" sz="4400" dirty="0"/>
              <a:t>Self-love essence in you</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F9049DC-C328-7990-CE9A-B22B343C2FC1}"/>
              </a:ext>
            </a:extLst>
          </p:cNvPr>
          <p:cNvSpPr>
            <a:spLocks noGrp="1"/>
          </p:cNvSpPr>
          <p:nvPr>
            <p:ph idx="1"/>
          </p:nvPr>
        </p:nvSpPr>
        <p:spPr>
          <a:xfrm>
            <a:off x="803776" y="2829330"/>
            <a:ext cx="6190412" cy="3344459"/>
          </a:xfrm>
        </p:spPr>
        <p:txBody>
          <a:bodyPr anchor="t">
            <a:normAutofit fontScale="92500" lnSpcReduction="20000"/>
          </a:bodyPr>
          <a:lstStyle/>
          <a:p>
            <a:r>
              <a:rPr lang="en-US" sz="1900" dirty="0"/>
              <a:t>Reactivating Self-love essence in you start with changing how you think and perceive yourself, others, and the world around you. </a:t>
            </a:r>
          </a:p>
          <a:p>
            <a:r>
              <a:rPr lang="en-US" sz="1900" dirty="0"/>
              <a:t>There are many factors that influences how you see yourself, things around you, and how you accept your true essence and power. </a:t>
            </a:r>
          </a:p>
          <a:p>
            <a:r>
              <a:rPr lang="en-US" sz="1900" dirty="0"/>
              <a:t>Practice and study new ways to aid you in changing your mindset. </a:t>
            </a:r>
          </a:p>
          <a:p>
            <a:r>
              <a:rPr lang="en-US" sz="1900" dirty="0"/>
              <a:t>Meditation, Mantras, Affirmations, or sitting in silence.</a:t>
            </a:r>
          </a:p>
          <a:p>
            <a:r>
              <a:rPr lang="en-US" sz="1900" dirty="0"/>
              <a:t>Learning new activities or methods will allow your mind to be open to changing behavior and healing from triggers.  </a:t>
            </a:r>
          </a:p>
          <a:p>
            <a:pPr marL="0" indent="0">
              <a:buNone/>
            </a:pPr>
            <a:endParaRPr lang="en-US" sz="1800" dirty="0"/>
          </a:p>
        </p:txBody>
      </p:sp>
      <p:pic>
        <p:nvPicPr>
          <p:cNvPr id="6" name="Picture 5" descr="A picture containing person, tree, outdoor&#10;&#10;Description automatically generated">
            <a:extLst>
              <a:ext uri="{FF2B5EF4-FFF2-40B4-BE49-F238E27FC236}">
                <a16:creationId xmlns:a16="http://schemas.microsoft.com/office/drawing/2014/main" id="{C9115387-3453-DD35-FFEE-C6500213DB60}"/>
              </a:ext>
            </a:extLst>
          </p:cNvPr>
          <p:cNvPicPr>
            <a:picLocks noChangeAspect="1"/>
          </p:cNvPicPr>
          <p:nvPr/>
        </p:nvPicPr>
        <p:blipFill rotWithShape="1">
          <a:blip r:embed="rId3"/>
          <a:srcRect t="18095" r="2" b="15156"/>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4648AFBE-8CE0-B07D-03C5-D2E8675038FB}"/>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20</a:t>
            </a:fld>
            <a:endParaRPr lang="en-US">
              <a:solidFill>
                <a:schemeClr val="accent2"/>
              </a:solidFill>
            </a:endParaRPr>
          </a:p>
        </p:txBody>
      </p:sp>
    </p:spTree>
    <p:extLst>
      <p:ext uri="{BB962C8B-B14F-4D97-AF65-F5344CB8AC3E}">
        <p14:creationId xmlns:p14="http://schemas.microsoft.com/office/powerpoint/2010/main" val="105894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FEDC22F-DC01-8848-6099-7F2B4FDCF921}"/>
              </a:ext>
            </a:extLst>
          </p:cNvPr>
          <p:cNvSpPr>
            <a:spLocks noGrp="1"/>
          </p:cNvSpPr>
          <p:nvPr>
            <p:ph type="title"/>
          </p:nvPr>
        </p:nvSpPr>
        <p:spPr>
          <a:xfrm>
            <a:off x="803776" y="1336390"/>
            <a:ext cx="6190412" cy="1182927"/>
          </a:xfrm>
        </p:spPr>
        <p:txBody>
          <a:bodyPr anchor="b">
            <a:noAutofit/>
          </a:bodyPr>
          <a:lstStyle/>
          <a:p>
            <a:r>
              <a:rPr lang="en-US" sz="4400" dirty="0"/>
              <a:t>Self-love essence mantra activity</a:t>
            </a:r>
          </a:p>
        </p:txBody>
      </p:sp>
      <p:cxnSp>
        <p:nvCxnSpPr>
          <p:cNvPr id="20"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pic>
        <p:nvPicPr>
          <p:cNvPr id="12" name="3_self-love essence mantra activity">
            <a:hlinkClick r:id="" action="ppaction://media"/>
            <a:extLst>
              <a:ext uri="{FF2B5EF4-FFF2-40B4-BE49-F238E27FC236}">
                <a16:creationId xmlns:a16="http://schemas.microsoft.com/office/drawing/2014/main" id="{66612C78-04B7-872A-9336-B085B0D5C5A3}"/>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5"/>
          <a:stretch>
            <a:fillRect/>
          </a:stretch>
        </p:blipFill>
        <p:spPr>
          <a:xfrm>
            <a:off x="3175349" y="4684946"/>
            <a:ext cx="609600" cy="609600"/>
          </a:xfrm>
        </p:spPr>
      </p:pic>
      <p:pic>
        <p:nvPicPr>
          <p:cNvPr id="11" name="Content Placeholder 10" descr="A picture containing grass, outdoor, tree, person&#10;&#10;Description automatically generated">
            <a:extLst>
              <a:ext uri="{FF2B5EF4-FFF2-40B4-BE49-F238E27FC236}">
                <a16:creationId xmlns:a16="http://schemas.microsoft.com/office/drawing/2014/main" id="{9697A959-F087-2812-F75F-929B86C5979F}"/>
              </a:ext>
            </a:extLst>
          </p:cNvPr>
          <p:cNvPicPr>
            <a:picLocks noChangeAspect="1"/>
          </p:cNvPicPr>
          <p:nvPr/>
        </p:nvPicPr>
        <p:blipFill rotWithShape="1">
          <a:blip r:embed="rId6"/>
          <a:srcRect r="-4" b="6747"/>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22"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24"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A18161F0-CA08-21C7-656B-BDC532BF6F33}"/>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21</a:t>
            </a:fld>
            <a:endParaRPr lang="en-US">
              <a:solidFill>
                <a:schemeClr val="accent2"/>
              </a:solidFill>
            </a:endParaRPr>
          </a:p>
        </p:txBody>
      </p:sp>
      <p:sp>
        <p:nvSpPr>
          <p:cNvPr id="3" name="TextBox 2">
            <a:extLst>
              <a:ext uri="{FF2B5EF4-FFF2-40B4-BE49-F238E27FC236}">
                <a16:creationId xmlns:a16="http://schemas.microsoft.com/office/drawing/2014/main" id="{0A2354EC-3F31-994E-B4D2-32F176D8E613}"/>
              </a:ext>
            </a:extLst>
          </p:cNvPr>
          <p:cNvSpPr txBox="1"/>
          <p:nvPr/>
        </p:nvSpPr>
        <p:spPr>
          <a:xfrm>
            <a:off x="803776" y="3140364"/>
            <a:ext cx="5352747" cy="1200329"/>
          </a:xfrm>
          <a:prstGeom prst="rect">
            <a:avLst/>
          </a:prstGeom>
          <a:noFill/>
        </p:spPr>
        <p:txBody>
          <a:bodyPr wrap="none" rtlCol="0">
            <a:spAutoFit/>
          </a:bodyPr>
          <a:lstStyle/>
          <a:p>
            <a:r>
              <a:rPr lang="en-US" dirty="0"/>
              <a:t>SELF-LOVE ESSENCE MANTRA (Short Version)</a:t>
            </a:r>
          </a:p>
          <a:p>
            <a:endParaRPr lang="en-US" dirty="0"/>
          </a:p>
          <a:p>
            <a:pPr algn="ctr"/>
            <a:r>
              <a:rPr lang="en-US" dirty="0"/>
              <a:t>om </a:t>
            </a:r>
            <a:r>
              <a:rPr lang="en-US" dirty="0" err="1"/>
              <a:t>aham</a:t>
            </a:r>
            <a:r>
              <a:rPr lang="en-US" dirty="0"/>
              <a:t> </a:t>
            </a:r>
            <a:r>
              <a:rPr lang="en-US" dirty="0" err="1"/>
              <a:t>asmi</a:t>
            </a:r>
            <a:r>
              <a:rPr lang="en-US" dirty="0"/>
              <a:t> </a:t>
            </a:r>
            <a:r>
              <a:rPr lang="en-US" dirty="0" err="1"/>
              <a:t>aikātmya</a:t>
            </a:r>
            <a:endParaRPr lang="en-US" dirty="0"/>
          </a:p>
          <a:p>
            <a:pPr algn="ctr"/>
            <a:r>
              <a:rPr lang="hi-IN" dirty="0"/>
              <a:t>अहम् अस्मि ऐकात्म्य</a:t>
            </a:r>
            <a:endParaRPr lang="en-US" dirty="0"/>
          </a:p>
        </p:txBody>
      </p:sp>
    </p:spTree>
    <p:extLst>
      <p:ext uri="{BB962C8B-B14F-4D97-AF65-F5344CB8AC3E}">
        <p14:creationId xmlns:p14="http://schemas.microsoft.com/office/powerpoint/2010/main" val="343487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592"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DF3E757-D9AE-EEB9-E84D-6758165C21EC}"/>
              </a:ext>
            </a:extLst>
          </p:cNvPr>
          <p:cNvSpPr>
            <a:spLocks noGrp="1"/>
          </p:cNvSpPr>
          <p:nvPr>
            <p:ph type="title"/>
          </p:nvPr>
        </p:nvSpPr>
        <p:spPr>
          <a:xfrm>
            <a:off x="803776" y="1336390"/>
            <a:ext cx="6190412" cy="1182927"/>
          </a:xfrm>
        </p:spPr>
        <p:txBody>
          <a:bodyPr anchor="b">
            <a:normAutofit/>
          </a:bodyPr>
          <a:lstStyle/>
          <a:p>
            <a:r>
              <a:rPr lang="en-US" sz="3800" dirty="0"/>
              <a:t>Self-love essence mantra</a:t>
            </a:r>
          </a:p>
        </p:txBody>
      </p:sp>
      <p:cxnSp>
        <p:nvCxnSpPr>
          <p:cNvPr id="12"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7319F7F-0235-BF93-A226-1DD01BE05C4E}"/>
              </a:ext>
            </a:extLst>
          </p:cNvPr>
          <p:cNvSpPr>
            <a:spLocks noGrp="1"/>
          </p:cNvSpPr>
          <p:nvPr>
            <p:ph idx="1"/>
          </p:nvPr>
        </p:nvSpPr>
        <p:spPr>
          <a:xfrm>
            <a:off x="803776" y="2829330"/>
            <a:ext cx="6190412" cy="3344459"/>
          </a:xfrm>
        </p:spPr>
        <p:txBody>
          <a:bodyPr anchor="t">
            <a:normAutofit/>
          </a:bodyPr>
          <a:lstStyle/>
          <a:p>
            <a:r>
              <a:rPr lang="en-US" sz="1800" dirty="0"/>
              <a:t>Self-love Essence is the substance holding all of you together from the inside out. It is the quality of being your true purest and original self-focused on reunification of spirit to align the mind within the heart, and body. </a:t>
            </a:r>
          </a:p>
          <a:p>
            <a:r>
              <a:rPr lang="en-US" sz="1800" dirty="0"/>
              <a:t>Its you getting close to yourself in oneness. </a:t>
            </a:r>
          </a:p>
        </p:txBody>
      </p:sp>
      <p:pic>
        <p:nvPicPr>
          <p:cNvPr id="5" name="Content Placeholder 10" descr="A picture containing grass, outdoor, tree, person&#10;&#10;Description automatically generated">
            <a:extLst>
              <a:ext uri="{FF2B5EF4-FFF2-40B4-BE49-F238E27FC236}">
                <a16:creationId xmlns:a16="http://schemas.microsoft.com/office/drawing/2014/main" id="{598CF0A3-6910-CCFC-7181-731ED4EC22E7}"/>
              </a:ext>
            </a:extLst>
          </p:cNvPr>
          <p:cNvPicPr>
            <a:picLocks noChangeAspect="1"/>
          </p:cNvPicPr>
          <p:nvPr/>
        </p:nvPicPr>
        <p:blipFill rotWithShape="1">
          <a:blip r:embed="rId3"/>
          <a:srcRect r="-4" b="6747"/>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6"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655DF13A-FE75-D463-63C1-19E8D285FBA3}"/>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22</a:t>
            </a:fld>
            <a:endParaRPr lang="en-US">
              <a:solidFill>
                <a:schemeClr val="accent2"/>
              </a:solidFill>
            </a:endParaRPr>
          </a:p>
        </p:txBody>
      </p:sp>
    </p:spTree>
    <p:extLst>
      <p:ext uri="{BB962C8B-B14F-4D97-AF65-F5344CB8AC3E}">
        <p14:creationId xmlns:p14="http://schemas.microsoft.com/office/powerpoint/2010/main" val="1995383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800" y="1935162"/>
            <a:ext cx="4023360" cy="2802219"/>
          </a:xfrm>
        </p:spPr>
        <p:txBody>
          <a:bodyPr vert="horz" lIns="91440" tIns="45720" rIns="91440" bIns="45720" rtlCol="0" anchor="b">
            <a:normAutofit/>
          </a:bodyPr>
          <a:lstStyle/>
          <a:p>
            <a:r>
              <a:rPr lang="en-US" sz="5000"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23</a:t>
            </a:fld>
            <a:endParaRPr lang="en-US">
              <a:solidFill>
                <a:schemeClr val="tx1"/>
              </a:solidFill>
            </a:endParaRPr>
          </a:p>
        </p:txBody>
      </p:sp>
    </p:spTree>
    <p:extLst>
      <p:ext uri="{BB962C8B-B14F-4D97-AF65-F5344CB8AC3E}">
        <p14:creationId xmlns:p14="http://schemas.microsoft.com/office/powerpoint/2010/main" val="28617827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665AD-584B-08C6-2952-4F54D821655B}"/>
              </a:ext>
            </a:extLst>
          </p:cNvPr>
          <p:cNvSpPr>
            <a:spLocks noGrp="1"/>
          </p:cNvSpPr>
          <p:nvPr>
            <p:ph type="title"/>
          </p:nvPr>
        </p:nvSpPr>
        <p:spPr>
          <a:xfrm>
            <a:off x="803776" y="1336390"/>
            <a:ext cx="6190412" cy="1182927"/>
          </a:xfrm>
        </p:spPr>
        <p:txBody>
          <a:bodyPr anchor="b">
            <a:normAutofit/>
          </a:bodyPr>
          <a:lstStyle/>
          <a:p>
            <a:r>
              <a:rPr lang="en-US" sz="4400" dirty="0"/>
              <a:t>Homework</a:t>
            </a:r>
          </a:p>
        </p:txBody>
      </p:sp>
      <p:sp>
        <p:nvSpPr>
          <p:cNvPr id="3" name="Content Placeholder 2">
            <a:extLst>
              <a:ext uri="{FF2B5EF4-FFF2-40B4-BE49-F238E27FC236}">
                <a16:creationId xmlns:a16="http://schemas.microsoft.com/office/drawing/2014/main" id="{7DC6B022-6DA9-947C-F91D-DF210F8DDF8E}"/>
              </a:ext>
            </a:extLst>
          </p:cNvPr>
          <p:cNvSpPr>
            <a:spLocks noGrp="1"/>
          </p:cNvSpPr>
          <p:nvPr>
            <p:ph idx="1"/>
          </p:nvPr>
        </p:nvSpPr>
        <p:spPr>
          <a:xfrm>
            <a:off x="803776" y="2829330"/>
            <a:ext cx="6190412" cy="3344459"/>
          </a:xfrm>
        </p:spPr>
        <p:txBody>
          <a:bodyPr anchor="t">
            <a:normAutofit/>
          </a:bodyPr>
          <a:lstStyle/>
          <a:p>
            <a:r>
              <a:rPr lang="en-US" sz="1800" dirty="0"/>
              <a:t>Listen to the Self-love Essence Mantra</a:t>
            </a:r>
          </a:p>
          <a:p>
            <a:r>
              <a:rPr lang="en-US" sz="1800" dirty="0"/>
              <a:t>Write in your journal your experience and reaction to the Self-love Essence Mantra.  </a:t>
            </a:r>
          </a:p>
          <a:p>
            <a:r>
              <a:rPr lang="en-US" sz="1800" dirty="0"/>
              <a:t>Share your journal entries with the online RITMO Community Fellowship. </a:t>
            </a:r>
          </a:p>
          <a:p>
            <a:r>
              <a:rPr lang="en-US" sz="1800" dirty="0">
                <a:solidFill>
                  <a:srgbClr val="0E101A"/>
                </a:solidFill>
                <a:effectLst/>
                <a:latin typeface="Open Sans" panose="020B0606030504020204" pitchFamily="34" charset="0"/>
                <a:ea typeface="Times New Roman" panose="02020603050405020304" pitchFamily="18" charset="0"/>
              </a:rPr>
              <a:t>Access the RITMO </a:t>
            </a:r>
            <a:r>
              <a:rPr lang="en-US" sz="1800" dirty="0">
                <a:effectLst/>
                <a:latin typeface="Open Sans" panose="020B0606030504020204" pitchFamily="34" charset="0"/>
                <a:ea typeface="Cambria" panose="02040503050406030204" pitchFamily="18" charset="0"/>
              </a:rPr>
              <a:t>Community Fellowship </a:t>
            </a:r>
            <a:r>
              <a:rPr lang="en-US" sz="1800" dirty="0">
                <a:effectLst/>
                <a:ea typeface="Cambria" panose="02040503050406030204" pitchFamily="18" charset="0"/>
              </a:rPr>
              <a:t>forum</a:t>
            </a:r>
            <a:r>
              <a:rPr lang="en-US" sz="1800" dirty="0">
                <a:solidFill>
                  <a:srgbClr val="0E101A"/>
                </a:solidFill>
                <a:effectLst/>
                <a:ea typeface="Times New Roman" panose="02020603050405020304" pitchFamily="18" charset="0"/>
              </a:rPr>
              <a:t> </a:t>
            </a:r>
            <a:r>
              <a:rPr lang="en-US" sz="1800" dirty="0">
                <a:hlinkClick r:id="rId3"/>
              </a:rPr>
              <a:t>https://drshinshuri.com/forums/</a:t>
            </a:r>
            <a:endParaRPr lang="en-US" sz="1800" dirty="0"/>
          </a:p>
          <a:p>
            <a:endParaRPr lang="en-US" sz="1800" dirty="0"/>
          </a:p>
          <a:p>
            <a:pPr marL="0" indent="0">
              <a:buNone/>
            </a:pPr>
            <a:endParaRPr lang="en-US" sz="1800" dirty="0">
              <a:solidFill>
                <a:srgbClr val="FF0000"/>
              </a:solidFill>
            </a:endParaRPr>
          </a:p>
          <a:p>
            <a:endParaRPr lang="en-US" sz="1800" dirty="0"/>
          </a:p>
        </p:txBody>
      </p:sp>
      <p:pic>
        <p:nvPicPr>
          <p:cNvPr id="6" name="Picture 5" descr="A person writing on a piece of paper&#10;&#10;Description automatically generated with medium confidence">
            <a:extLst>
              <a:ext uri="{FF2B5EF4-FFF2-40B4-BE49-F238E27FC236}">
                <a16:creationId xmlns:a16="http://schemas.microsoft.com/office/drawing/2014/main" id="{A41529C5-4752-8FD0-532B-35DE6FEFF832}"/>
              </a:ext>
            </a:extLst>
          </p:cNvPr>
          <p:cNvPicPr>
            <a:picLocks noChangeAspect="1"/>
          </p:cNvPicPr>
          <p:nvPr/>
        </p:nvPicPr>
        <p:blipFill rotWithShape="1">
          <a:blip r:embed="rId4"/>
          <a:srcRect r="33251"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4" name="Slide Number Placeholder 3">
            <a:extLst>
              <a:ext uri="{FF2B5EF4-FFF2-40B4-BE49-F238E27FC236}">
                <a16:creationId xmlns:a16="http://schemas.microsoft.com/office/drawing/2014/main" id="{DE9E8CD5-B37B-442D-4651-0F935A1E85D7}"/>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24</a:t>
            </a:fld>
            <a:endParaRPr lang="en-US">
              <a:solidFill>
                <a:schemeClr val="accent2"/>
              </a:solidFill>
            </a:endParaRPr>
          </a:p>
        </p:txBody>
      </p:sp>
    </p:spTree>
    <p:extLst>
      <p:ext uri="{BB962C8B-B14F-4D97-AF65-F5344CB8AC3E}">
        <p14:creationId xmlns:p14="http://schemas.microsoft.com/office/powerpoint/2010/main" val="1999042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D1E78-E5BF-35E7-2BFF-55A9BB96BF5C}"/>
              </a:ext>
            </a:extLst>
          </p:cNvPr>
          <p:cNvSpPr>
            <a:spLocks noGrp="1"/>
          </p:cNvSpPr>
          <p:nvPr>
            <p:ph type="title"/>
          </p:nvPr>
        </p:nvSpPr>
        <p:spPr>
          <a:xfrm>
            <a:off x="803775" y="1336390"/>
            <a:ext cx="6777147" cy="1182927"/>
          </a:xfrm>
        </p:spPr>
        <p:txBody>
          <a:bodyPr anchor="b">
            <a:noAutofit/>
          </a:bodyPr>
          <a:lstStyle/>
          <a:p>
            <a:r>
              <a:rPr lang="en-US" sz="4400" dirty="0"/>
              <a:t>Schedule appointment</a:t>
            </a:r>
          </a:p>
        </p:txBody>
      </p:sp>
      <p:sp>
        <p:nvSpPr>
          <p:cNvPr id="10" name="Content Placeholder 9">
            <a:extLst>
              <a:ext uri="{FF2B5EF4-FFF2-40B4-BE49-F238E27FC236}">
                <a16:creationId xmlns:a16="http://schemas.microsoft.com/office/drawing/2014/main" id="{85AAB2FF-0009-6D9C-C5F2-44F5195FE067}"/>
              </a:ext>
            </a:extLst>
          </p:cNvPr>
          <p:cNvSpPr>
            <a:spLocks noGrp="1"/>
          </p:cNvSpPr>
          <p:nvPr>
            <p:ph idx="1"/>
          </p:nvPr>
        </p:nvSpPr>
        <p:spPr>
          <a:xfrm>
            <a:off x="803775" y="2829330"/>
            <a:ext cx="6415171" cy="3344459"/>
          </a:xfrm>
        </p:spPr>
        <p:txBody>
          <a:bodyPr anchor="t">
            <a:normAutofit/>
          </a:bodyPr>
          <a:lstStyle/>
          <a:p>
            <a:r>
              <a:rPr lang="en-US" sz="1800" dirty="0"/>
              <a:t>Each session is up to 1-hour max. </a:t>
            </a:r>
          </a:p>
          <a:p>
            <a:r>
              <a:rPr lang="en-US" sz="1800" dirty="0"/>
              <a:t>Click on link in form to schedule your appointment.  </a:t>
            </a:r>
            <a:r>
              <a:rPr lang="en-US" sz="1800" dirty="0">
                <a:effectLst/>
                <a:hlinkClick r:id="rId3" tooltip="https://drshinshuri.com/schedule-an-appointment/"/>
              </a:rPr>
              <a:t>https://drshinshuri.com/schedule-an-appointment/</a:t>
            </a:r>
            <a:endParaRPr lang="en-US" sz="1800" dirty="0"/>
          </a:p>
          <a:p>
            <a:pPr marL="0" indent="0">
              <a:buNone/>
            </a:pPr>
            <a:endParaRPr lang="en-US" sz="1800" dirty="0"/>
          </a:p>
          <a:p>
            <a:pPr marL="0" indent="0">
              <a:buNone/>
            </a:pPr>
            <a:endParaRPr lang="en-US" sz="1800" dirty="0"/>
          </a:p>
        </p:txBody>
      </p:sp>
      <p:pic>
        <p:nvPicPr>
          <p:cNvPr id="5" name="Picture 4" descr="Calendar&#10;&#10;Description automatically generated">
            <a:extLst>
              <a:ext uri="{FF2B5EF4-FFF2-40B4-BE49-F238E27FC236}">
                <a16:creationId xmlns:a16="http://schemas.microsoft.com/office/drawing/2014/main" id="{299836A4-3A05-BD24-05FE-0869275C40F0}"/>
              </a:ext>
            </a:extLst>
          </p:cNvPr>
          <p:cNvPicPr>
            <a:picLocks noChangeAspect="1"/>
          </p:cNvPicPr>
          <p:nvPr/>
        </p:nvPicPr>
        <p:blipFill rotWithShape="1">
          <a:blip r:embed="rId4"/>
          <a:srcRect l="14449" r="18802"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4" name="Slide Number Placeholder 3">
            <a:extLst>
              <a:ext uri="{FF2B5EF4-FFF2-40B4-BE49-F238E27FC236}">
                <a16:creationId xmlns:a16="http://schemas.microsoft.com/office/drawing/2014/main" id="{FDB96918-B10E-9DDF-FDE9-CAE522EACD29}"/>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25</a:t>
            </a:fld>
            <a:endParaRPr lang="en-US">
              <a:solidFill>
                <a:schemeClr val="accent2"/>
              </a:solidFill>
            </a:endParaRPr>
          </a:p>
        </p:txBody>
      </p:sp>
    </p:spTree>
    <p:extLst>
      <p:ext uri="{BB962C8B-B14F-4D97-AF65-F5344CB8AC3E}">
        <p14:creationId xmlns:p14="http://schemas.microsoft.com/office/powerpoint/2010/main" val="1907945086"/>
      </p:ext>
    </p:extLst>
  </p:cSld>
  <p:clrMapOvr>
    <a:masterClrMapping/>
  </p:clrMapOvr>
</p:sld>
</file>

<file path=ppt/theme/theme1.xml><?xml version="1.0" encoding="utf-8"?>
<a:theme xmlns:a="http://schemas.openxmlformats.org/drawingml/2006/main" name="GradientUnivers">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Univers" id="{605F9078-86F9-4258-A3E1-F8EFF02AE8CC}" vid="{4848699B-BB01-41E3-9EC4-3D97DFE529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919F73-B6C2-4A43-95E2-833EC48925FE}">
  <ds:schemaRefs>
    <ds:schemaRef ds:uri="16c05727-aa75-4e4a-9b5f-8a80a1165891"/>
    <ds:schemaRef ds:uri="http://purl.org/dc/elements/1.1/"/>
    <ds:schemaRef ds:uri="http://purl.org/dc/terms/"/>
    <ds:schemaRef ds:uri="71af3243-3dd4-4a8d-8c0d-dd76da1f02a5"/>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ABC329F5-30EE-4BF7-AA2A-B837B51416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C8E00D1-8EA3-4E42-801D-0253E1EAFC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{D291CBDC-41DC-46D2-954D-D9763D432D4A}tf89338750_win32</Template>
  <TotalTime>24500</TotalTime>
  <Words>3384</Words>
  <Application>Microsoft Office PowerPoint</Application>
  <PresentationFormat>Widescreen</PresentationFormat>
  <Paragraphs>333</Paragraphs>
  <Slides>25</Slides>
  <Notes>25</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Cambria Math</vt:lpstr>
      <vt:lpstr>Open Sans</vt:lpstr>
      <vt:lpstr>Univers</vt:lpstr>
      <vt:lpstr>GradientUnivers</vt:lpstr>
      <vt:lpstr>eCourse</vt:lpstr>
      <vt:lpstr>Transforming</vt:lpstr>
      <vt:lpstr>Homework review</vt:lpstr>
      <vt:lpstr>Session 6</vt:lpstr>
      <vt:lpstr>Learning to shift your perspective</vt:lpstr>
      <vt:lpstr>Shift your perspective  </vt:lpstr>
      <vt:lpstr>Shifting breakout activity  </vt:lpstr>
      <vt:lpstr>Shifting breakout activity review</vt:lpstr>
      <vt:lpstr>Changing your perspective</vt:lpstr>
      <vt:lpstr>Any questions</vt:lpstr>
      <vt:lpstr>Recognize your heartbeat </vt:lpstr>
      <vt:lpstr>Your heartbeat </vt:lpstr>
      <vt:lpstr>Heartbeat activity</vt:lpstr>
      <vt:lpstr>Heartbeat activity review</vt:lpstr>
      <vt:lpstr>Recognizing your essence</vt:lpstr>
      <vt:lpstr>Recognizing your essence (cont.)</vt:lpstr>
      <vt:lpstr>Any questions</vt:lpstr>
      <vt:lpstr>Accepting your inner voice </vt:lpstr>
      <vt:lpstr>Accepting</vt:lpstr>
      <vt:lpstr>Self-love essence in you</vt:lpstr>
      <vt:lpstr>Self-love essence mantra activity</vt:lpstr>
      <vt:lpstr>Self-love essence mantra</vt:lpstr>
      <vt:lpstr>Any questions</vt:lpstr>
      <vt:lpstr>Homework</vt:lpstr>
      <vt:lpstr>Schedule appointment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E-MODULE</dc:title>
  <dc:creator>Dr. Tammé Shinshuri</dc:creator>
  <cp:lastModifiedBy>Tamike Wright</cp:lastModifiedBy>
  <cp:revision>36</cp:revision>
  <cp:lastPrinted>2023-04-17T23:37:30Z</cp:lastPrinted>
  <dcterms:created xsi:type="dcterms:W3CDTF">2022-08-13T22:31:46Z</dcterms:created>
  <dcterms:modified xsi:type="dcterms:W3CDTF">2023-10-21T01:35:26Z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