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7"/>
  </p:notesMasterIdLst>
  <p:sldIdLst>
    <p:sldId id="306" r:id="rId5"/>
    <p:sldId id="307" r:id="rId6"/>
    <p:sldId id="349" r:id="rId7"/>
    <p:sldId id="308" r:id="rId8"/>
    <p:sldId id="309" r:id="rId9"/>
    <p:sldId id="310" r:id="rId10"/>
    <p:sldId id="354" r:id="rId11"/>
    <p:sldId id="333" r:id="rId12"/>
    <p:sldId id="350" r:id="rId13"/>
    <p:sldId id="352" r:id="rId14"/>
    <p:sldId id="357" r:id="rId15"/>
    <p:sldId id="356" r:id="rId16"/>
    <p:sldId id="362" r:id="rId17"/>
    <p:sldId id="358" r:id="rId18"/>
    <p:sldId id="361" r:id="rId19"/>
    <p:sldId id="359" r:id="rId20"/>
    <p:sldId id="360" r:id="rId21"/>
    <p:sldId id="366" r:id="rId22"/>
    <p:sldId id="351" r:id="rId23"/>
    <p:sldId id="353" r:id="rId24"/>
    <p:sldId id="367" r:id="rId25"/>
    <p:sldId id="32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82B112F-9558-491B-B523-E2B2AC27924C}">
          <p14:sldIdLst>
            <p14:sldId id="306"/>
            <p14:sldId id="307"/>
            <p14:sldId id="349"/>
            <p14:sldId id="308"/>
            <p14:sldId id="309"/>
            <p14:sldId id="310"/>
            <p14:sldId id="354"/>
            <p14:sldId id="333"/>
            <p14:sldId id="350"/>
            <p14:sldId id="352"/>
            <p14:sldId id="357"/>
            <p14:sldId id="356"/>
            <p14:sldId id="362"/>
            <p14:sldId id="358"/>
            <p14:sldId id="361"/>
            <p14:sldId id="359"/>
            <p14:sldId id="360"/>
            <p14:sldId id="366"/>
            <p14:sldId id="351"/>
            <p14:sldId id="353"/>
            <p14:sldId id="367"/>
            <p14:sldId id="325"/>
          </p14:sldIdLst>
        </p14:section>
      </p14:sectionLst>
    </p:ex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E51BC4-9982-4FE0-A2E5-BA83C8C48969}" v="1" dt="2023-10-22T23:33:20.7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967" autoAdjust="0"/>
  </p:normalViewPr>
  <p:slideViewPr>
    <p:cSldViewPr snapToGrid="0">
      <p:cViewPr varScale="1">
        <p:scale>
          <a:sx n="78" d="100"/>
          <a:sy n="78" d="100"/>
        </p:scale>
        <p:origin x="82" y="58"/>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2827"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10/22/2023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back, This </a:t>
            </a:r>
            <a:r>
              <a:rPr lang="en-US" dirty="0" err="1"/>
              <a:t>eClass</a:t>
            </a:r>
            <a:r>
              <a:rPr lang="en-US" dirty="0"/>
              <a:t> is about Self-love Toolkit. It is also, your last </a:t>
            </a:r>
            <a:r>
              <a:rPr lang="en-US" dirty="0" err="1"/>
              <a:t>eClass</a:t>
            </a:r>
            <a:r>
              <a:rPr lang="en-US" dirty="0"/>
              <a:t> for this </a:t>
            </a:r>
            <a:r>
              <a:rPr lang="en-US" dirty="0" err="1"/>
              <a:t>eCourse</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a:t>
            </a:r>
            <a:r>
              <a:rPr lang="en-US" dirty="0" err="1"/>
              <a:t>eClass</a:t>
            </a:r>
            <a:r>
              <a:rPr lang="en-US" dirty="0"/>
              <a:t> will review Homework, Helpful Tips, Self-love Toolkit, and Self-love.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52525"/>
                </a:solidFill>
                <a:effectLst/>
              </a:rPr>
              <a:t>Even, thought this is our last </a:t>
            </a:r>
            <a:r>
              <a:rPr lang="en-US" dirty="0" err="1">
                <a:solidFill>
                  <a:srgbClr val="252525"/>
                </a:solidFill>
                <a:effectLst/>
              </a:rPr>
              <a:t>eClass</a:t>
            </a:r>
            <a:r>
              <a:rPr lang="en-US" dirty="0">
                <a:solidFill>
                  <a:srgbClr val="252525"/>
                </a:solidFill>
                <a:effectLst/>
              </a:rPr>
              <a:t>, I am still asking and looking forward to you being engaged in the class by sharing, answering questions, listening, supporting your peers with encouraging words, and showing up for yourself by doing the work and applying it to and in your life.</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678479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Review</a:t>
            </a:r>
          </a:p>
          <a:p>
            <a:endParaRPr lang="en-US" dirty="0"/>
          </a:p>
          <a:p>
            <a:r>
              <a:rPr lang="en-US" dirty="0"/>
              <a:t>Your homework was for you to continue to write your story on how you are becoming the new and better version of yourself. </a:t>
            </a:r>
          </a:p>
          <a:p>
            <a:endParaRPr lang="en-US" dirty="0"/>
          </a:p>
          <a:p>
            <a:r>
              <a:rPr lang="en-US" dirty="0"/>
              <a:t>Who have completed their homework? (Randomly call on a participant to share their homework)</a:t>
            </a:r>
          </a:p>
          <a:p>
            <a:endParaRPr lang="en-US" dirty="0"/>
          </a:p>
          <a:p>
            <a:r>
              <a:rPr lang="en-US" dirty="0"/>
              <a:t>What have you notice differently about yourself than you have in the past? </a:t>
            </a:r>
          </a:p>
          <a:p>
            <a:endParaRPr lang="en-US" dirty="0"/>
          </a:p>
          <a:p>
            <a:r>
              <a:rPr lang="en-US" dirty="0"/>
              <a:t>How does the new and better you handle conflict?</a:t>
            </a:r>
          </a:p>
          <a:p>
            <a:endParaRPr lang="en-US" dirty="0"/>
          </a:p>
          <a:p>
            <a:r>
              <a:rPr lang="en-US" dirty="0"/>
              <a:t>How did you celebrate yourself?</a:t>
            </a:r>
          </a:p>
          <a:p>
            <a:endParaRPr lang="en-US" dirty="0"/>
          </a:p>
          <a:p>
            <a:r>
              <a:rPr lang="en-US" dirty="0"/>
              <a:t>Share your experience from your journal on becoming the new and better version of yourself.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3694982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9</a:t>
            </a:r>
          </a:p>
          <a:p>
            <a:endParaRPr lang="en-US" dirty="0"/>
          </a:p>
          <a:p>
            <a:r>
              <a:rPr lang="en-US" dirty="0"/>
              <a:t>In this </a:t>
            </a:r>
            <a:r>
              <a:rPr lang="en-US" dirty="0" err="1"/>
              <a:t>eClass</a:t>
            </a:r>
            <a:r>
              <a:rPr lang="en-US" dirty="0"/>
              <a:t>, you will apply your learning from the </a:t>
            </a:r>
            <a:r>
              <a:rPr lang="en-US" dirty="0" err="1"/>
              <a:t>eModule</a:t>
            </a:r>
            <a:r>
              <a:rPr lang="en-US" dirty="0"/>
              <a:t> Self-love Toolkit. </a:t>
            </a:r>
          </a:p>
          <a:p>
            <a:endParaRPr lang="en-US" dirty="0"/>
          </a:p>
          <a:p>
            <a:r>
              <a:rPr lang="en-US" dirty="0"/>
              <a:t>During this session, you will apply your learning to Helpful Tips, Self-love Toolkit, Self-love.</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3157109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Helpful Tips</a:t>
            </a:r>
          </a:p>
          <a:p>
            <a:endParaRPr lang="en-US" dirty="0"/>
          </a:p>
          <a:p>
            <a:r>
              <a:rPr lang="en-US" dirty="0"/>
              <a:t>Helpful Tips are tools to help you to do something without the ongoing shortfall of trying it over and over again. Its tips that will help you to move forward quicker than later. These helpful tips will always be useful no matter how often you need them. </a:t>
            </a:r>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1061501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a:t>
            </a:r>
          </a:p>
          <a:p>
            <a:endParaRPr lang="en-US" dirty="0"/>
          </a:p>
          <a:p>
            <a:r>
              <a:rPr lang="en-US" dirty="0"/>
              <a:t>If you need to build a house, what type of resources would you need?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type of resources do you currently use in the day-to-day?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Resources comes in so many forms. 10 and 20 years ago the resources available today may not have been available than.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internet has open up so much more resources at the tip of our hands. Most of the resources are available in seconds.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all resources available to you to learn more about Self-love and yourself.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Study and practice it, as you would any hobby or sports.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Self-love is a lifestyle and not a trend. It never goes out of style.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4134132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Tips</a:t>
            </a:r>
          </a:p>
          <a:p>
            <a:endParaRPr lang="en-US" dirty="0"/>
          </a:p>
          <a:p>
            <a:r>
              <a:rPr lang="en-US" dirty="0"/>
              <a:t>There is so much research available to help you to be a better person. Use it and learn from it. No matter how small or big it is compared to your life or story find what you need to push you forward in your self-love journey. </a:t>
            </a:r>
          </a:p>
          <a:p>
            <a:endParaRPr lang="en-US" dirty="0"/>
          </a:p>
          <a:p>
            <a:r>
              <a:rPr lang="en-US" dirty="0"/>
              <a:t>Embrace who you are always from the inside out. No one knows you better than you know yourself. </a:t>
            </a:r>
          </a:p>
          <a:p>
            <a:endParaRPr lang="en-US" dirty="0"/>
          </a:p>
          <a:p>
            <a:r>
              <a:rPr lang="en-US" dirty="0"/>
              <a:t>Find a support system that will be honest yet use kindness to help you become your better version of yourself. </a:t>
            </a:r>
          </a:p>
          <a:p>
            <a:endParaRPr lang="en-US" dirty="0"/>
          </a:p>
          <a:p>
            <a:r>
              <a:rPr lang="en-US" dirty="0"/>
              <a:t>Take time to reflect and tune into how you are feeling daily. Learn what triggers your moods and what makes you happy. </a:t>
            </a:r>
          </a:p>
          <a:p>
            <a:endParaRPr lang="en-US" dirty="0"/>
          </a:p>
          <a:p>
            <a:r>
              <a:rPr lang="en-US" dirty="0"/>
              <a:t>Focus on your overall wellbeing. Exercise your mind and body. Both is need to live a heathy life. </a:t>
            </a:r>
          </a:p>
          <a:p>
            <a:endParaRPr lang="en-US" dirty="0"/>
          </a:p>
          <a:p>
            <a:r>
              <a:rPr lang="en-US" dirty="0"/>
              <a:t>Change happen when you open yourself to change. Give yourself permission to change and become the best version of yourself. </a:t>
            </a:r>
          </a:p>
          <a:p>
            <a:endParaRPr lang="en-US" dirty="0"/>
          </a:p>
          <a:p>
            <a:r>
              <a:rPr lang="en-US" dirty="0"/>
              <a:t>Always stay positive and moving forward. You have experienced the past and learned some or all you needed to learn. Now embrace moving forward. </a:t>
            </a:r>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3442110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do any have any questions or feedback on Helpful Tips?</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Self-love Toolkit</a:t>
            </a:r>
          </a:p>
          <a:p>
            <a:endParaRPr lang="en-US" dirty="0"/>
          </a:p>
          <a:p>
            <a:endParaRPr lang="en-US" dirty="0"/>
          </a:p>
          <a:p>
            <a:r>
              <a:rPr lang="en-US" dirty="0"/>
              <a:t>Who can tell me what a toolkit is? ( if no volunteers, call on someone)</a:t>
            </a:r>
          </a:p>
          <a:p>
            <a:endParaRPr lang="en-US" dirty="0"/>
          </a:p>
          <a:p>
            <a:r>
              <a:rPr lang="en-US" dirty="0"/>
              <a:t>A toolkit is used to store your hammers, nails, screwdriver and other tools you need around the house. </a:t>
            </a:r>
          </a:p>
          <a:p>
            <a:endParaRPr lang="en-US" dirty="0"/>
          </a:p>
          <a:p>
            <a:r>
              <a:rPr lang="en-US" dirty="0"/>
              <a:t>The difference in the two toolkit is that the Self-love Toolkit store mental and physical resources you can use to better yourself all around for wellness and wellbeing.  This toolkit gives you what you need when you need it be a better version of yourself and to aid in making the right decision for yourself.</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409620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by a show of hands, how many of you have focus on how your breath throughout the day? </a:t>
            </a:r>
          </a:p>
          <a:p>
            <a:endParaRPr lang="en-US" dirty="0"/>
          </a:p>
          <a:p>
            <a:r>
              <a:rPr lang="en-US" dirty="0"/>
              <a:t>The flow and operation of our body depends on each breath we inhale and exhale. Breathing is </a:t>
            </a:r>
            <a:r>
              <a:rPr lang="en-US" dirty="0" err="1"/>
              <a:t>exxentail</a:t>
            </a:r>
            <a:r>
              <a:rPr lang="en-US" dirty="0"/>
              <a:t> to life, our brain can only go 3 minutes without air. </a:t>
            </a:r>
          </a:p>
          <a:p>
            <a:endParaRPr lang="en-US" dirty="0"/>
          </a:p>
          <a:p>
            <a:r>
              <a:rPr lang="en-US" dirty="0"/>
              <a:t>Prana (breath) is the Life force energy that flows through our body when we inhale and exhale. Do you know why this is so important to our wellbeing? ( Call on random students or ask for volunteer). </a:t>
            </a:r>
          </a:p>
          <a:p>
            <a:endParaRPr lang="en-US" dirty="0"/>
          </a:p>
          <a:p>
            <a:r>
              <a:rPr lang="en-US" dirty="0"/>
              <a:t>Using the 4-7-8 Breathing exercise technique helps us to connect each breathe to the purpose of our wellbeing. </a:t>
            </a:r>
          </a:p>
          <a:p>
            <a:endParaRPr lang="en-US" dirty="0"/>
          </a:p>
          <a:p>
            <a:r>
              <a:rPr lang="en-US" dirty="0"/>
              <a:t>( Have the student practice doing the 4-7-8 Breathing exercise at this moment). </a:t>
            </a:r>
          </a:p>
          <a:p>
            <a:endParaRPr lang="en-US" dirty="0"/>
          </a:p>
          <a:p>
            <a:r>
              <a:rPr lang="en-US" dirty="0"/>
              <a:t>As you can see the breathing exercise will aid you in focusing on calming your body and mind from any situation; no matter if it a lose of focus or stress. It will center you to be present in the moment.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2118793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Stated</a:t>
            </a:r>
          </a:p>
          <a:p>
            <a:endParaRPr lang="en-US" dirty="0"/>
          </a:p>
          <a:p>
            <a:r>
              <a:rPr lang="en-US" dirty="0"/>
              <a:t>For many this is the hardest part of any journey. Everyone, has a hard time deciding or knowing where to start. </a:t>
            </a:r>
          </a:p>
          <a:p>
            <a:endParaRPr lang="en-US" dirty="0"/>
          </a:p>
          <a:p>
            <a:r>
              <a:rPr lang="en-US" dirty="0"/>
              <a:t>The first step in any journey, is a willingness to change your mindset for change or acceptance of new opportunities. </a:t>
            </a:r>
          </a:p>
          <a:p>
            <a:endParaRPr lang="en-US" dirty="0"/>
          </a:p>
          <a:p>
            <a:r>
              <a:rPr lang="en-US" dirty="0"/>
              <a:t>The perfect timing is always now. No matter what the situation or what is going on around you, now is always the best time to start. </a:t>
            </a:r>
          </a:p>
          <a:p>
            <a:endParaRPr lang="en-US" dirty="0"/>
          </a:p>
          <a:p>
            <a:r>
              <a:rPr lang="en-US" dirty="0"/>
              <a:t>Embrace your self-love journey requires commitment and communication; both are equally important in developing you from the inside out. This is no different than deciding to take a trip or going to the local store. Both, requires you to be commitment to the process. </a:t>
            </a:r>
          </a:p>
          <a:p>
            <a:endParaRPr lang="en-US" dirty="0"/>
          </a:p>
          <a:p>
            <a:r>
              <a:rPr lang="en-US" dirty="0"/>
              <a:t>Always be patience with yourself. There is no need to rush you.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2830173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Self-love Journal is for you to write about your self-love experiences. </a:t>
            </a:r>
          </a:p>
          <a:p>
            <a:endParaRPr lang="en-US" dirty="0"/>
          </a:p>
          <a:p>
            <a:r>
              <a:rPr lang="en-US" dirty="0"/>
              <a:t>I know you may have many journals that you have used or are using, however, use this one for only your self-love experiences. </a:t>
            </a:r>
          </a:p>
          <a:p>
            <a:endParaRPr lang="en-US" dirty="0"/>
          </a:p>
          <a:p>
            <a:r>
              <a:rPr lang="en-US" dirty="0"/>
              <a:t>Use this tool to express your thoughts, experiences, advantages, routines, changes, challenges, and whatever you need to reflect on throughout the day about your self-love experience and journey. </a:t>
            </a:r>
          </a:p>
          <a:p>
            <a:endParaRPr lang="en-US" dirty="0"/>
          </a:p>
          <a:p>
            <a:r>
              <a:rPr lang="en-US" dirty="0"/>
              <a:t>You journey is your story, tell and experience it as it unfold. </a:t>
            </a:r>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3561562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 show of hands, who have had an accountability partner?  (if the class, have had an accountability partner; ask what area were the accountability partner helping?)</a:t>
            </a:r>
          </a:p>
          <a:p>
            <a:endParaRPr lang="en-US" dirty="0"/>
          </a:p>
          <a:p>
            <a:r>
              <a:rPr lang="en-US" dirty="0"/>
              <a:t>self-love accountability partner, will make sure you are given yourself the best chance at embracing yourself and position you to win.</a:t>
            </a:r>
          </a:p>
          <a:p>
            <a:endParaRPr lang="en-US" dirty="0"/>
          </a:p>
          <a:p>
            <a:r>
              <a:rPr lang="en-US" dirty="0"/>
              <a:t>Your self-love accountability partner will say things to get you back on track. They will support you when you are doing right and aid your in correction when you are dong wrong against yourself. </a:t>
            </a:r>
          </a:p>
          <a:p>
            <a:endParaRPr lang="en-US" dirty="0"/>
          </a:p>
          <a:p>
            <a:r>
              <a:rPr lang="en-US" dirty="0"/>
              <a:t>They will push you to make the changes you need to move forward and to grow.</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3143051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in your living environment, you cannot change? ( ask for volunteers or randomly call on a student). </a:t>
            </a:r>
          </a:p>
          <a:p>
            <a:endParaRPr lang="en-US" dirty="0"/>
          </a:p>
          <a:p>
            <a:r>
              <a:rPr lang="en-US" dirty="0"/>
              <a:t>Many of our living environment is out of our control. However, the one thing we do control is ourselves. We decide on how we allow the things happen around us, to effect our day, add stress, change our mood or even how we see the world. </a:t>
            </a:r>
          </a:p>
          <a:p>
            <a:endParaRPr lang="en-US" dirty="0"/>
          </a:p>
          <a:p>
            <a:r>
              <a:rPr lang="en-US" dirty="0"/>
              <a:t>Taking time for yourself is needed to calm your mind and focus on those things that matter for the purpose of growth and development of oneself. </a:t>
            </a:r>
          </a:p>
          <a:p>
            <a:endParaRPr lang="en-US" dirty="0"/>
          </a:p>
          <a:p>
            <a:r>
              <a:rPr lang="en-US" dirty="0"/>
              <a:t>Exercise, allow you to work towards a goal of wellness, reduce stress, relax your day, and much more. </a:t>
            </a:r>
          </a:p>
          <a:p>
            <a:endParaRPr lang="en-US" dirty="0"/>
          </a:p>
          <a:p>
            <a:r>
              <a:rPr lang="en-US" dirty="0"/>
              <a:t>What do you do,  when you feel overwhelmed or stress? (Randomly pick a participant.)</a:t>
            </a:r>
          </a:p>
          <a:p>
            <a:endParaRPr lang="en-US" dirty="0"/>
          </a:p>
          <a:p>
            <a:r>
              <a:rPr lang="en-US" dirty="0"/>
              <a:t>Find time to try something new or do something you already love. Whatever, it is enjoy doing it. </a:t>
            </a:r>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2115036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benefits of drinking water? (Randomly call on the participant ).</a:t>
            </a:r>
          </a:p>
          <a:p>
            <a:endParaRPr lang="en-US" dirty="0"/>
          </a:p>
          <a:p>
            <a:r>
              <a:rPr lang="en-US" dirty="0"/>
              <a:t>Some of the benefits of drinking water is that it carry nutrients and oxygen to your cells, flushing bacterial from your bladder, and Protecting organs and tissues. </a:t>
            </a:r>
          </a:p>
          <a:p>
            <a:endParaRPr lang="en-US" dirty="0"/>
          </a:p>
          <a:p>
            <a:r>
              <a:rPr lang="en-US" dirty="0"/>
              <a:t>There many more benefits of drinking water, who can name a some of the others benefits of drinking water? (call on participants who raise their hand. If no one, randomly pick someone</a:t>
            </a:r>
          </a:p>
          <a:p>
            <a:endParaRPr lang="en-US" dirty="0"/>
          </a:p>
          <a:p>
            <a:r>
              <a:rPr lang="en-US" dirty="0"/>
              <a:t>Water keeps the body functioning properly.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4172286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one is perfect, so its okay for you not to be perfect.</a:t>
            </a:r>
          </a:p>
          <a:p>
            <a:endParaRPr lang="en-US" dirty="0"/>
          </a:p>
          <a:p>
            <a:r>
              <a:rPr lang="en-US" dirty="0"/>
              <a:t>Life happens to us all. Each and everyone of us have something we are </a:t>
            </a:r>
            <a:r>
              <a:rPr lang="en-US" dirty="0" err="1"/>
              <a:t>srruggleing</a:t>
            </a:r>
            <a:r>
              <a:rPr lang="en-US" dirty="0"/>
              <a:t> and overcoming. Continue to choose to grow and develop the person you are becoming on this self-love journey. </a:t>
            </a:r>
          </a:p>
          <a:p>
            <a:endParaRPr lang="en-US" dirty="0"/>
          </a:p>
          <a:p>
            <a:r>
              <a:rPr lang="en-US" dirty="0"/>
              <a:t>Be okay with not being okay. It is okay to not feel ok. Every moment is a teachable moment. Keep moving forward and find something good about yourself to celebrate. </a:t>
            </a:r>
          </a:p>
          <a:p>
            <a:endParaRPr lang="en-US" dirty="0"/>
          </a:p>
          <a:p>
            <a:r>
              <a:rPr lang="en-US" dirty="0"/>
              <a:t>Take time to use your mirror exercise to help you to create and recreate your affirmation and repeat them daily. </a:t>
            </a:r>
          </a:p>
        </p:txBody>
      </p:sp>
      <p:sp>
        <p:nvSpPr>
          <p:cNvPr id="4" name="Slide Number Placeholder 3"/>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589745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Self-love Mantra </a:t>
            </a:r>
          </a:p>
          <a:p>
            <a:endParaRPr lang="en-US" dirty="0"/>
          </a:p>
          <a:p>
            <a:r>
              <a:rPr lang="en-US" dirty="0"/>
              <a:t>Tuning into yourself. Being aware of who you are from the inside out. This is the good and bad of who you are. </a:t>
            </a:r>
          </a:p>
          <a:p>
            <a:endParaRPr lang="en-US" dirty="0"/>
          </a:p>
          <a:p>
            <a:r>
              <a:rPr lang="en-US" dirty="0"/>
              <a:t>Give yourself a break. Sometimes and many times we never slow down or stop to smell the roses of life.  This around, give yourself a break to breath. You can continue to use the breathing techniques to take that pause within your day. </a:t>
            </a:r>
          </a:p>
          <a:p>
            <a:endParaRPr lang="en-US" dirty="0"/>
          </a:p>
          <a:p>
            <a:r>
              <a:rPr lang="en-US" dirty="0"/>
              <a:t>Surround yourself with positive massages. Listen to the Self-love Essence Mantra. Allow yourself to change the energy and vibe around you. </a:t>
            </a:r>
          </a:p>
          <a:p>
            <a:endParaRPr lang="en-US" dirty="0"/>
          </a:p>
          <a:p>
            <a:r>
              <a:rPr lang="en-US" dirty="0"/>
              <a:t>Practice your self-love journey like you would any sports or hobby you enjoy and want to be better at doing. Practice to become better at being aware of who you are daily no matter the situation. The more you know about yourself the better you are at making the needed changes in your life. </a:t>
            </a:r>
          </a:p>
          <a:p>
            <a:endParaRPr lang="en-US" dirty="0"/>
          </a:p>
          <a:p>
            <a:r>
              <a:rPr lang="en-US" dirty="0"/>
              <a:t>In order for you to succeed and reaching your goals, you must embrace being open to change and willing to grow and develop into your authentic self.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2409194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do any have any questions or feedback on Self-love Toolkit?</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1238704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Self-love</a:t>
            </a:r>
          </a:p>
          <a:p>
            <a:endParaRPr lang="en-US" dirty="0"/>
          </a:p>
          <a:p>
            <a:r>
              <a:rPr lang="en-US" dirty="0"/>
              <a:t>Self-love is all about you.</a:t>
            </a:r>
          </a:p>
          <a:p>
            <a:endParaRPr lang="en-US" dirty="0"/>
          </a:p>
          <a:p>
            <a:r>
              <a:rPr lang="en-US" dirty="0"/>
              <a:t>This journey is about your story, life experiences both shared and individually. </a:t>
            </a:r>
          </a:p>
          <a:p>
            <a:endParaRPr lang="en-US" dirty="0"/>
          </a:p>
          <a:p>
            <a:r>
              <a:rPr lang="en-US" dirty="0"/>
              <a:t>It is embracing all of you from the inside out. </a:t>
            </a:r>
          </a:p>
        </p:txBody>
      </p:sp>
      <p:sp>
        <p:nvSpPr>
          <p:cNvPr id="4" name="Slide Number Placeholder 3"/>
          <p:cNvSpPr>
            <a:spLocks noGrp="1"/>
          </p:cNvSpPr>
          <p:nvPr>
            <p:ph type="sldNum" sz="quarter" idx="5"/>
          </p:nvPr>
        </p:nvSpPr>
        <p:spPr/>
        <p:txBody>
          <a:bodyPr/>
          <a:lstStyle/>
          <a:p>
            <a:fld id="{D5939589-3E79-4C82-AA4A-FE78234FAA59}" type="slidenum">
              <a:rPr lang="en-US" smtClean="0"/>
              <a:t>19</a:t>
            </a:fld>
            <a:endParaRPr lang="en-US" dirty="0"/>
          </a:p>
        </p:txBody>
      </p:sp>
    </p:spTree>
    <p:extLst>
      <p:ext uri="{BB962C8B-B14F-4D97-AF65-F5344CB8AC3E}">
        <p14:creationId xmlns:p14="http://schemas.microsoft.com/office/powerpoint/2010/main" val="2932200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Self-love</a:t>
            </a:r>
          </a:p>
          <a:p>
            <a:endParaRPr lang="en-US" dirty="0"/>
          </a:p>
          <a:p>
            <a:r>
              <a:rPr lang="en-US" dirty="0"/>
              <a:t>It Is not a trend; it is a lifestyle. Do you know the difference between a trend and lifestyle? ( Have participant volunteer or randomly select someone)</a:t>
            </a:r>
          </a:p>
          <a:p>
            <a:endParaRPr lang="en-US" dirty="0"/>
          </a:p>
          <a:p>
            <a:r>
              <a:rPr lang="en-US" dirty="0"/>
              <a:t>It is you saying yes to you first before others. Sometimes the hardest part is telling someone no. Self-love requires for you to not please others at the chance of disappointing yourself. Its pleasing your first. </a:t>
            </a:r>
          </a:p>
          <a:p>
            <a:endParaRPr lang="en-US" dirty="0"/>
          </a:p>
          <a:p>
            <a:r>
              <a:rPr lang="en-US" dirty="0"/>
              <a:t>Give yourself a fair chance at living your authentic self. It is better to be the best version of yourself, than to be a copy of someone else. </a:t>
            </a:r>
          </a:p>
          <a:p>
            <a:endParaRPr lang="en-US" dirty="0"/>
          </a:p>
          <a:p>
            <a:r>
              <a:rPr lang="en-US" dirty="0"/>
              <a:t>Accept who you are now and becoming. Both are equally important in developing. </a:t>
            </a:r>
          </a:p>
          <a:p>
            <a:endParaRPr lang="en-US" dirty="0"/>
          </a:p>
          <a:p>
            <a:r>
              <a:rPr lang="en-US" dirty="0"/>
              <a:t>Self-love is just as important as it is to love others. </a:t>
            </a:r>
          </a:p>
          <a:p>
            <a:endParaRPr lang="en-US" dirty="0"/>
          </a:p>
          <a:p>
            <a:r>
              <a:rPr lang="en-US" dirty="0"/>
              <a:t>Self-love teaches you how to love yourself and others on purpose. Sometimes we are going through the motions of life. </a:t>
            </a:r>
          </a:p>
        </p:txBody>
      </p:sp>
      <p:sp>
        <p:nvSpPr>
          <p:cNvPr id="4" name="Slide Number Placeholder 3"/>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90008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conclude session 9 Self-love Toolkit. Do you have any questions or want to share your feedback on Self-love Experience Leadership </a:t>
            </a:r>
            <a:r>
              <a:rPr lang="en-US"/>
              <a:t>eCourse?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21</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you will have the opportunity to schedule your 1x1 exit interview. The exit interview will cover your overall understanding of Self-love Leadership </a:t>
            </a:r>
            <a:r>
              <a:rPr lang="en-US" dirty="0" err="1"/>
              <a:t>eCourse</a:t>
            </a:r>
            <a:r>
              <a:rPr lang="en-US" dirty="0"/>
              <a:t>, allow you to share your experience and feedback about the </a:t>
            </a:r>
            <a:r>
              <a:rPr lang="en-US" dirty="0" err="1"/>
              <a:t>eModule</a:t>
            </a:r>
            <a:r>
              <a:rPr lang="en-US" dirty="0"/>
              <a:t> and </a:t>
            </a:r>
            <a:r>
              <a:rPr lang="en-US" dirty="0" err="1"/>
              <a:t>eClass</a:t>
            </a:r>
            <a:r>
              <a:rPr lang="en-US" dirty="0"/>
              <a:t> materials. The exit interview is up to1-hour max.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appointment for this session will</a:t>
            </a:r>
            <a:r>
              <a:rPr lang="en-US" dirty="0"/>
              <a:t> explore your understanding of the helpful tips, self-love toolkit, and self-love.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will also be a safe place to gain clarity of current or previous topics or issues you may be facing now.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this will be a great time to start thinking about becoming a self-love mentor.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22</a:t>
            </a:fld>
            <a:endParaRPr lang="en-US" dirty="0"/>
          </a:p>
        </p:txBody>
      </p:sp>
    </p:spTree>
    <p:extLst>
      <p:ext uri="{BB962C8B-B14F-4D97-AF65-F5344CB8AC3E}">
        <p14:creationId xmlns:p14="http://schemas.microsoft.com/office/powerpoint/2010/main" val="419435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5" name="Picture 4" descr="Diagram, venn diagram&#10;&#10;Description automatically generated">
            <a:extLst>
              <a:ext uri="{FF2B5EF4-FFF2-40B4-BE49-F238E27FC236}">
                <a16:creationId xmlns:a16="http://schemas.microsoft.com/office/drawing/2014/main" id="{FC7E30A2-9E1D-A4F2-76EC-EE136FB235B3}"/>
              </a:ext>
            </a:extLst>
          </p:cNvPr>
          <p:cNvPicPr>
            <a:picLocks noChangeAspect="1"/>
          </p:cNvPicPr>
          <p:nvPr userDrawn="1"/>
        </p:nvPicPr>
        <p:blipFill>
          <a:blip r:embed="rId2"/>
          <a:stretch>
            <a:fillRect/>
          </a:stretch>
        </p:blipFill>
        <p:spPr>
          <a:xfrm>
            <a:off x="570300" y="412358"/>
            <a:ext cx="1456295" cy="14562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97069D11-39D6-4DCD-AFBB-5D393011D635}" type="datetime1">
              <a:rPr lang="en-US" smtClean="0"/>
              <a:t>10/22/2023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fld id="{AAD5FD0F-5E8B-47A7-ADB7-E730E9782563}" type="datetime1">
              <a:rPr lang="en-US" smtClean="0"/>
              <a:t>10/22/2023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fld id="{92492DC5-269B-4B0B-929E-83E2274A466D}" type="datetime1">
              <a:rPr lang="en-US" smtClean="0"/>
              <a:t>10/22/2023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FAF6A95B-B319-4C59-9F3B-45F8F70145A9}" type="datetime1">
              <a:rPr lang="en-US" smtClean="0"/>
              <a:t>10/22/2023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944DD7A2-7157-4456-90B6-B82EB965240B}" type="datetime1">
              <a:rPr lang="en-US" smtClean="0"/>
              <a:t>10/22/2023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C6ED1E10-1665-4A76-BADD-400E4E0FBF6E}" type="datetime1">
              <a:rPr lang="en-US" smtClean="0"/>
              <a:t>10/22/2023</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SELF-LOVE EXPERIENCE</a:t>
            </a:r>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2177D63-5A15-4A8C-AF58-596D93363C35}" type="datetime1">
              <a:rPr lang="en-US" smtClean="0"/>
              <a:t>10/22/2023</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4CE82472-0972-43D4-A6D5-F5CBC75E7C7A}" type="datetime1">
              <a:rPr lang="en-US" smtClean="0"/>
              <a:t>10/22/2023</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B7356874-BAC4-4ACB-94AD-63317573F0F4}" type="datetime1">
              <a:rPr lang="en-US" smtClean="0"/>
              <a:t>10/22/2023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drshinshuri.com/forum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drshinshuri.com/schedule-an-appointment/"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sz="5400" cap="none" spc="400">
                <a:solidFill>
                  <a:schemeClr val="bg1"/>
                </a:solidFill>
              </a:rPr>
              <a:t>e</a:t>
            </a:r>
            <a:r>
              <a:rPr lang="en-US" cap="none" spc="400"/>
              <a:t>C</a:t>
            </a:r>
            <a:r>
              <a:rPr lang="en-US" sz="5400" cap="none" spc="400">
                <a:solidFill>
                  <a:schemeClr val="bg1"/>
                </a:solidFill>
              </a:rPr>
              <a:t>ourse</a:t>
            </a:r>
            <a:endParaRPr lang="en-US"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2637322" y="4700016"/>
            <a:ext cx="8097734" cy="1197864"/>
          </a:xfrm>
        </p:spPr>
        <p:txBody>
          <a:bodyPr>
            <a:normAutofit/>
          </a:bodyPr>
          <a:lstStyle/>
          <a:p>
            <a:r>
              <a:rPr lang="en-US" sz="3600" dirty="0">
                <a:solidFill>
                  <a:schemeClr val="bg1"/>
                </a:solidFill>
              </a:rPr>
              <a:t>Self-love Experience Leadership</a:t>
            </a:r>
          </a:p>
          <a:p>
            <a:endParaRPr lang="en-US" sz="3600"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C93-70DF-4E4E-98E3-08124185AB18}"/>
              </a:ext>
            </a:extLst>
          </p:cNvPr>
          <p:cNvSpPr>
            <a:spLocks noGrp="1"/>
          </p:cNvSpPr>
          <p:nvPr>
            <p:ph type="title"/>
          </p:nvPr>
        </p:nvSpPr>
        <p:spPr/>
        <p:txBody>
          <a:bodyPr>
            <a:normAutofit/>
          </a:bodyPr>
          <a:lstStyle/>
          <a:p>
            <a:r>
              <a:rPr lang="en-US" sz="5400" b="1" cap="all" spc="400" dirty="0">
                <a:solidFill>
                  <a:schemeClr val="bg1"/>
                </a:solidFill>
                <a:latin typeface="+mn-lt"/>
              </a:rPr>
              <a:t>Self-love Toolkit</a:t>
            </a:r>
            <a:endParaRPr lang="en-US" sz="5400" dirty="0"/>
          </a:p>
        </p:txBody>
      </p:sp>
      <p:sp>
        <p:nvSpPr>
          <p:cNvPr id="4" name="Text Placeholder 3">
            <a:extLst>
              <a:ext uri="{FF2B5EF4-FFF2-40B4-BE49-F238E27FC236}">
                <a16:creationId xmlns:a16="http://schemas.microsoft.com/office/drawing/2014/main" id="{65DE74E9-AA78-46C1-845A-0B72FA8AF35E}"/>
              </a:ext>
            </a:extLst>
          </p:cNvPr>
          <p:cNvSpPr>
            <a:spLocks noGrp="1"/>
          </p:cNvSpPr>
          <p:nvPr>
            <p:ph type="body" sz="quarter" idx="13"/>
          </p:nvPr>
        </p:nvSpPr>
        <p:spPr>
          <a:xfrm>
            <a:off x="5202936" y="2983832"/>
            <a:ext cx="5833872" cy="3261520"/>
          </a:xfrm>
        </p:spPr>
        <p:txBody>
          <a:bodyPr>
            <a:noAutofit/>
          </a:bodyPr>
          <a:lstStyle/>
          <a:p>
            <a:pPr algn="r"/>
            <a:r>
              <a:rPr lang="en-US" dirty="0"/>
              <a:t>Homework review</a:t>
            </a:r>
          </a:p>
          <a:p>
            <a:pPr algn="r"/>
            <a:r>
              <a:rPr lang="en-US" dirty="0"/>
              <a:t>Helpful tips</a:t>
            </a:r>
            <a:endParaRPr lang="en-US" dirty="0">
              <a:solidFill>
                <a:schemeClr val="bg1"/>
              </a:solidFill>
            </a:endParaRPr>
          </a:p>
          <a:p>
            <a:pPr algn="r"/>
            <a:r>
              <a:rPr lang="en-US" dirty="0"/>
              <a:t>Self-love toolkit</a:t>
            </a:r>
          </a:p>
          <a:p>
            <a:pPr algn="r"/>
            <a:r>
              <a:rPr lang="en-US" dirty="0">
                <a:solidFill>
                  <a:schemeClr val="bg1"/>
                </a:solidFill>
              </a:rPr>
              <a:t>Self-love</a:t>
            </a:r>
          </a:p>
        </p:txBody>
      </p:sp>
      <p:sp>
        <p:nvSpPr>
          <p:cNvPr id="7" name="Date Placeholder 6">
            <a:extLst>
              <a:ext uri="{FF2B5EF4-FFF2-40B4-BE49-F238E27FC236}">
                <a16:creationId xmlns:a16="http://schemas.microsoft.com/office/drawing/2014/main" id="{05C25F72-F9A7-42F9-9720-0801ED77D4D1}"/>
              </a:ext>
            </a:extLst>
          </p:cNvPr>
          <p:cNvSpPr>
            <a:spLocks noGrp="1"/>
          </p:cNvSpPr>
          <p:nvPr>
            <p:ph type="dt" sz="half" idx="10"/>
          </p:nvPr>
        </p:nvSpPr>
        <p:spPr/>
        <p:txBody>
          <a:bodyPr/>
          <a:lstStyle/>
          <a:p>
            <a:fld id="{76CDD9D8-E030-42D7-9D6F-251C9B6BDC27}" type="datetime1">
              <a:rPr lang="en-US" smtClean="0"/>
              <a:t>10/22/2023</a:t>
            </a:fld>
            <a:endParaRPr lang="en-US" dirty="0"/>
          </a:p>
        </p:txBody>
      </p:sp>
      <p:sp>
        <p:nvSpPr>
          <p:cNvPr id="8" name="Footer Placeholder 7">
            <a:extLst>
              <a:ext uri="{FF2B5EF4-FFF2-40B4-BE49-F238E27FC236}">
                <a16:creationId xmlns:a16="http://schemas.microsoft.com/office/drawing/2014/main" id="{AEEDFC2F-FF0A-4EC9-A0BB-0AA2B1E6BA4A}"/>
              </a:ext>
            </a:extLst>
          </p:cNvPr>
          <p:cNvSpPr>
            <a:spLocks noGrp="1"/>
          </p:cNvSpPr>
          <p:nvPr>
            <p:ph type="ftr" sz="quarter" idx="11"/>
          </p:nvPr>
        </p:nvSpPr>
        <p:spPr/>
        <p:txBody>
          <a:bodyPr/>
          <a:lstStyle/>
          <a:p>
            <a:r>
              <a:rPr lang="en-US" dirty="0"/>
              <a:t>SELF-LOVE EXPERIENCE</a:t>
            </a:r>
          </a:p>
        </p:txBody>
      </p:sp>
      <p:sp>
        <p:nvSpPr>
          <p:cNvPr id="9" name="Slide Number Placeholder 8">
            <a:extLst>
              <a:ext uri="{FF2B5EF4-FFF2-40B4-BE49-F238E27FC236}">
                <a16:creationId xmlns:a16="http://schemas.microsoft.com/office/drawing/2014/main" id="{6DCF8D89-56D9-4E2B-9838-07DFB6E9D2BB}"/>
              </a:ext>
            </a:extLst>
          </p:cNvPr>
          <p:cNvSpPr>
            <a:spLocks noGrp="1"/>
          </p:cNvSpPr>
          <p:nvPr>
            <p:ph type="sldNum" sz="quarter" idx="12"/>
          </p:nvPr>
        </p:nvSpPr>
        <p:spPr/>
        <p:txBody>
          <a:bodyPr/>
          <a:lstStyle/>
          <a:p>
            <a:fld id="{D8DA9DAA-006C-4F4B-980E-E3DF019B24E2}" type="slidenum">
              <a:rPr lang="en-US" smtClean="0"/>
              <a:pPr/>
              <a:t>2</a:t>
            </a:fld>
            <a:endParaRPr lang="en-US" dirty="0"/>
          </a:p>
        </p:txBody>
      </p:sp>
      <p:pic>
        <p:nvPicPr>
          <p:cNvPr id="16" name="Picture 15" descr="Diagram, venn diagram&#10;&#10;Description automatically generated">
            <a:extLst>
              <a:ext uri="{FF2B5EF4-FFF2-40B4-BE49-F238E27FC236}">
                <a16:creationId xmlns:a16="http://schemas.microsoft.com/office/drawing/2014/main" id="{9F6CE616-1CD9-A586-FF33-9D7FF023899B}"/>
              </a:ext>
            </a:extLst>
          </p:cNvPr>
          <p:cNvPicPr>
            <a:picLocks noChangeAspect="1"/>
          </p:cNvPicPr>
          <p:nvPr/>
        </p:nvPicPr>
        <p:blipFill>
          <a:blip r:embed="rId3"/>
          <a:stretch>
            <a:fillRect/>
          </a:stretch>
        </p:blipFill>
        <p:spPr>
          <a:xfrm>
            <a:off x="1464152" y="2693619"/>
            <a:ext cx="3029867" cy="30298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359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Two people sitting at a table looking at a paper&#10;&#10;Description automatically generated with medium confidence">
            <a:extLst>
              <a:ext uri="{FF2B5EF4-FFF2-40B4-BE49-F238E27FC236}">
                <a16:creationId xmlns:a16="http://schemas.microsoft.com/office/drawing/2014/main" id="{5F197DA3-7A0B-B09E-EFCB-6CC58D475039}"/>
              </a:ext>
            </a:extLst>
          </p:cNvPr>
          <p:cNvPicPr>
            <a:picLocks noGrp="1" noChangeAspect="1"/>
          </p:cNvPicPr>
          <p:nvPr>
            <p:ph type="pic" sz="quarter" idx="13"/>
          </p:nvPr>
        </p:nvPicPr>
        <p:blipFill>
          <a:blip r:embed="rId3"/>
          <a:srcRect t="12517" b="12517"/>
          <a:stretch>
            <a:fillRect/>
          </a:stretch>
        </p:blipFill>
        <p:spPr>
          <a:xfrm>
            <a:off x="7446423" y="1665520"/>
            <a:ext cx="4266960" cy="4266968"/>
          </a:xfrm>
        </p:spPr>
      </p:pic>
      <p:sp>
        <p:nvSpPr>
          <p:cNvPr id="3" name="Title 2">
            <a:extLst>
              <a:ext uri="{FF2B5EF4-FFF2-40B4-BE49-F238E27FC236}">
                <a16:creationId xmlns:a16="http://schemas.microsoft.com/office/drawing/2014/main" id="{7C0A5EBB-D113-3BE2-115B-01BB3D7189CB}"/>
              </a:ext>
            </a:extLst>
          </p:cNvPr>
          <p:cNvSpPr>
            <a:spLocks noGrp="1"/>
          </p:cNvSpPr>
          <p:nvPr>
            <p:ph type="title"/>
          </p:nvPr>
        </p:nvSpPr>
        <p:spPr>
          <a:xfrm>
            <a:off x="804672" y="1335024"/>
            <a:ext cx="6429846" cy="1179576"/>
          </a:xfrm>
        </p:spPr>
        <p:txBody>
          <a:bodyPr>
            <a:noAutofit/>
          </a:bodyPr>
          <a:lstStyle/>
          <a:p>
            <a:r>
              <a:rPr lang="en-US" sz="4400" dirty="0"/>
              <a:t>Homework review</a:t>
            </a:r>
          </a:p>
        </p:txBody>
      </p:sp>
      <p:sp>
        <p:nvSpPr>
          <p:cNvPr id="4" name="Content Placeholder 3">
            <a:extLst>
              <a:ext uri="{FF2B5EF4-FFF2-40B4-BE49-F238E27FC236}">
                <a16:creationId xmlns:a16="http://schemas.microsoft.com/office/drawing/2014/main" id="{8E895C29-08BB-F0AE-52FD-4CAF17E12F67}"/>
              </a:ext>
            </a:extLst>
          </p:cNvPr>
          <p:cNvSpPr>
            <a:spLocks noGrp="1"/>
          </p:cNvSpPr>
          <p:nvPr>
            <p:ph idx="1"/>
          </p:nvPr>
        </p:nvSpPr>
        <p:spPr>
          <a:xfrm>
            <a:off x="910625" y="2514600"/>
            <a:ext cx="6429846" cy="4014537"/>
          </a:xfrm>
        </p:spPr>
        <p:txBody>
          <a:bodyPr>
            <a:normAutofit fontScale="47500" lnSpcReduction="20000"/>
          </a:bodyPr>
          <a:lstStyle/>
          <a:p>
            <a:pPr marL="457200" indent="-457200">
              <a:buFont typeface="Arial" panose="020B0604020202020204" pitchFamily="34" charset="0"/>
              <a:buChar char="•"/>
            </a:pPr>
            <a:r>
              <a:rPr lang="en-US" sz="3300" dirty="0"/>
              <a:t>Continue to write your story on how you are becoming the new and better version of yourself. </a:t>
            </a:r>
          </a:p>
          <a:p>
            <a:pPr marL="457200" indent="-457200">
              <a:buFont typeface="Arial" panose="020B0604020202020204" pitchFamily="34" charset="0"/>
              <a:buChar char="•"/>
            </a:pPr>
            <a:r>
              <a:rPr lang="en-US" sz="3300" dirty="0"/>
              <a:t>What have you notice differently about yourself than you have in the past?</a:t>
            </a:r>
          </a:p>
          <a:p>
            <a:pPr marL="457200" indent="-457200">
              <a:buFont typeface="Arial" panose="020B0604020202020204" pitchFamily="34" charset="0"/>
              <a:buChar char="•"/>
            </a:pPr>
            <a:r>
              <a:rPr lang="en-US" sz="3300" dirty="0"/>
              <a:t>How big of a difference does the new and better you handle conflicts?</a:t>
            </a:r>
          </a:p>
          <a:p>
            <a:pPr marL="457200" indent="-457200">
              <a:buFont typeface="Arial" panose="020B0604020202020204" pitchFamily="34" charset="0"/>
              <a:buChar char="•"/>
            </a:pPr>
            <a:r>
              <a:rPr lang="en-US" sz="3300" dirty="0"/>
              <a:t>How will you celebrate yourself?</a:t>
            </a:r>
          </a:p>
          <a:p>
            <a:pPr marL="457200" indent="-457200">
              <a:buFont typeface="Arial" panose="020B0604020202020204" pitchFamily="34" charset="0"/>
              <a:buChar char="•"/>
            </a:pPr>
            <a:r>
              <a:rPr lang="en-US" sz="3300" dirty="0"/>
              <a:t>Write in your journal your experience on becoming the new and better version of yourself. </a:t>
            </a:r>
          </a:p>
          <a:p>
            <a:pPr marL="457200" indent="-457200">
              <a:buFont typeface="Arial" panose="020B0604020202020204" pitchFamily="34" charset="0"/>
              <a:buChar char="•"/>
            </a:pPr>
            <a:r>
              <a:rPr lang="en-US" sz="3300" dirty="0"/>
              <a:t>Share with the online community, how you plan to enjoy every moment and how breathing impacted your day. </a:t>
            </a:r>
          </a:p>
          <a:p>
            <a:pPr marL="457200" indent="-457200">
              <a:buFont typeface="Arial" panose="020B0604020202020204" pitchFamily="34" charset="0"/>
              <a:buChar char="•"/>
            </a:pPr>
            <a:r>
              <a:rPr lang="en-US" sz="3300" dirty="0">
                <a:solidFill>
                  <a:srgbClr val="0E101A"/>
                </a:solidFill>
                <a:effectLst/>
                <a:ea typeface="Times New Roman" panose="02020603050405020304" pitchFamily="18" charset="0"/>
              </a:rPr>
              <a:t>Access the RITMO </a:t>
            </a:r>
            <a:r>
              <a:rPr lang="en-US" sz="3300" dirty="0">
                <a:effectLst/>
                <a:ea typeface="Cambria" panose="02040503050406030204" pitchFamily="18" charset="0"/>
              </a:rPr>
              <a:t>Community Fellowship forum</a:t>
            </a:r>
            <a:r>
              <a:rPr lang="en-US" sz="3300" dirty="0">
                <a:solidFill>
                  <a:srgbClr val="0E101A"/>
                </a:solidFill>
                <a:effectLst/>
                <a:ea typeface="Times New Roman" panose="02020603050405020304" pitchFamily="18" charset="0"/>
              </a:rPr>
              <a:t> </a:t>
            </a:r>
            <a:r>
              <a:rPr lang="en-US" sz="3300" dirty="0">
                <a:hlinkClick r:id="rId4"/>
              </a:rPr>
              <a:t>https://drshinshuri.com/forums/</a:t>
            </a:r>
            <a:endParaRPr lang="en-US" sz="3300" dirty="0"/>
          </a:p>
          <a:p>
            <a:endParaRPr lang="en-US" dirty="0"/>
          </a:p>
        </p:txBody>
      </p:sp>
      <p:sp>
        <p:nvSpPr>
          <p:cNvPr id="5" name="Date Placeholder 4">
            <a:extLst>
              <a:ext uri="{FF2B5EF4-FFF2-40B4-BE49-F238E27FC236}">
                <a16:creationId xmlns:a16="http://schemas.microsoft.com/office/drawing/2014/main" id="{94CDDF08-EC94-EB21-8A07-33891C17F5D4}"/>
              </a:ext>
            </a:extLst>
          </p:cNvPr>
          <p:cNvSpPr>
            <a:spLocks noGrp="1"/>
          </p:cNvSpPr>
          <p:nvPr>
            <p:ph type="dt" sz="half" idx="10"/>
          </p:nvPr>
        </p:nvSpPr>
        <p:spPr/>
        <p:txBody>
          <a:bodyPr/>
          <a:lstStyle/>
          <a:p>
            <a:fld id="{AAD5FD0F-5E8B-47A7-ADB7-E730E9782563}" type="datetime1">
              <a:rPr lang="en-US" smtClean="0"/>
              <a:t>10/22/2023</a:t>
            </a:fld>
            <a:endParaRPr lang="en-US" dirty="0"/>
          </a:p>
        </p:txBody>
      </p:sp>
      <p:sp>
        <p:nvSpPr>
          <p:cNvPr id="6" name="Footer Placeholder 5">
            <a:extLst>
              <a:ext uri="{FF2B5EF4-FFF2-40B4-BE49-F238E27FC236}">
                <a16:creationId xmlns:a16="http://schemas.microsoft.com/office/drawing/2014/main" id="{07354625-7A6C-3099-BB6F-754C4658AFA8}"/>
              </a:ext>
            </a:extLst>
          </p:cNvPr>
          <p:cNvSpPr>
            <a:spLocks noGrp="1"/>
          </p:cNvSpPr>
          <p:nvPr>
            <p:ph type="ftr" sz="quarter" idx="11"/>
          </p:nvPr>
        </p:nvSpPr>
        <p:spPr/>
        <p:txBody>
          <a:bodyPr/>
          <a:lstStyle/>
          <a:p>
            <a:r>
              <a:rPr lang="en-US" dirty="0"/>
              <a:t>SELF-LOVE EXPERIENCE</a:t>
            </a:r>
          </a:p>
        </p:txBody>
      </p:sp>
      <p:sp>
        <p:nvSpPr>
          <p:cNvPr id="7" name="Slide Number Placeholder 6">
            <a:extLst>
              <a:ext uri="{FF2B5EF4-FFF2-40B4-BE49-F238E27FC236}">
                <a16:creationId xmlns:a16="http://schemas.microsoft.com/office/drawing/2014/main" id="{1F7DF127-AC35-DE76-F7DC-6C276B2D97FE}"/>
              </a:ext>
            </a:extLst>
          </p:cNvPr>
          <p:cNvSpPr>
            <a:spLocks noGrp="1"/>
          </p:cNvSpPr>
          <p:nvPr>
            <p:ph type="sldNum" sz="quarter" idx="12"/>
          </p:nvPr>
        </p:nvSpPr>
        <p:spPr/>
        <p:txBody>
          <a:bodyPr/>
          <a:lstStyle/>
          <a:p>
            <a:fld id="{D8DA9DAA-006C-4F4B-980E-E3DF019B24E2}" type="slidenum">
              <a:rPr lang="en-US" smtClean="0"/>
              <a:pPr/>
              <a:t>3</a:t>
            </a:fld>
            <a:endParaRPr lang="en-US" dirty="0"/>
          </a:p>
        </p:txBody>
      </p:sp>
    </p:spTree>
    <p:extLst>
      <p:ext uri="{BB962C8B-B14F-4D97-AF65-F5344CB8AC3E}">
        <p14:creationId xmlns:p14="http://schemas.microsoft.com/office/powerpoint/2010/main" val="92711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p:txBody>
          <a:bodyPr>
            <a:normAutofit/>
          </a:bodyPr>
          <a:lstStyle/>
          <a:p>
            <a:r>
              <a:rPr lang="en-US" sz="4400" dirty="0"/>
              <a:t>Session 9</a:t>
            </a: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p:txBody>
          <a:bodyPr/>
          <a:lstStyle/>
          <a:p>
            <a:r>
              <a:rPr lang="en-US" sz="1800" dirty="0"/>
              <a:t>In this </a:t>
            </a:r>
            <a:r>
              <a:rPr lang="en-US" sz="1800" dirty="0" err="1"/>
              <a:t>eClass</a:t>
            </a:r>
            <a:r>
              <a:rPr lang="en-US" sz="1800" dirty="0"/>
              <a:t>, you will apply your learning from the </a:t>
            </a:r>
            <a:r>
              <a:rPr lang="en-US" sz="1800" dirty="0" err="1"/>
              <a:t>eModule</a:t>
            </a:r>
            <a:r>
              <a:rPr lang="en-US" sz="1800" dirty="0"/>
              <a:t> Self-love Toolkit this includes:</a:t>
            </a:r>
          </a:p>
          <a:p>
            <a:pPr marL="342900" indent="-342900">
              <a:buFont typeface="Arial" panose="020B0604020202020204" pitchFamily="34" charset="0"/>
              <a:buChar char="•"/>
            </a:pPr>
            <a:r>
              <a:rPr lang="en-US" sz="1800" dirty="0"/>
              <a:t>Helpful Tips</a:t>
            </a:r>
          </a:p>
          <a:p>
            <a:pPr marL="342900" indent="-342900">
              <a:buFont typeface="Arial" panose="020B0604020202020204" pitchFamily="34" charset="0"/>
              <a:buChar char="•"/>
            </a:pPr>
            <a:r>
              <a:rPr lang="en-US" sz="1800" dirty="0"/>
              <a:t>Self-love Toolkit</a:t>
            </a:r>
          </a:p>
          <a:p>
            <a:pPr marL="342900" indent="-342900">
              <a:buFont typeface="Arial" panose="020B0604020202020204" pitchFamily="34" charset="0"/>
              <a:buChar char="•"/>
            </a:pPr>
            <a:r>
              <a:rPr lang="en-US" sz="1800" dirty="0"/>
              <a:t>Self-love</a:t>
            </a:r>
          </a:p>
        </p:txBody>
      </p:sp>
      <p:sp>
        <p:nvSpPr>
          <p:cNvPr id="9" name="Date Placeholder 8">
            <a:extLst>
              <a:ext uri="{FF2B5EF4-FFF2-40B4-BE49-F238E27FC236}">
                <a16:creationId xmlns:a16="http://schemas.microsoft.com/office/drawing/2014/main" id="{D45C472E-4078-40A0-83A2-652E8356EDCB}"/>
              </a:ext>
            </a:extLst>
          </p:cNvPr>
          <p:cNvSpPr>
            <a:spLocks noGrp="1"/>
          </p:cNvSpPr>
          <p:nvPr>
            <p:ph type="dt" sz="half" idx="10"/>
          </p:nvPr>
        </p:nvSpPr>
        <p:spPr/>
        <p:txBody>
          <a:bodyPr/>
          <a:lstStyle/>
          <a:p>
            <a:fld id="{125DFE7C-E1B9-49D7-958D-EA6112D4A9A2}" type="datetime1">
              <a:rPr lang="en-US" smtClean="0"/>
              <a:t>10/22/2023</a:t>
            </a:fld>
            <a:endParaRPr lang="en-US" dirty="0"/>
          </a:p>
        </p:txBody>
      </p:sp>
      <p:sp>
        <p:nvSpPr>
          <p:cNvPr id="10" name="Footer Placeholder 9">
            <a:extLst>
              <a:ext uri="{FF2B5EF4-FFF2-40B4-BE49-F238E27FC236}">
                <a16:creationId xmlns:a16="http://schemas.microsoft.com/office/drawing/2014/main" id="{A8C7C3A0-5E78-49C8-B8D4-F3DF62B2BC93}"/>
              </a:ext>
            </a:extLst>
          </p:cNvPr>
          <p:cNvSpPr>
            <a:spLocks noGrp="1"/>
          </p:cNvSpPr>
          <p:nvPr>
            <p:ph type="ftr" sz="quarter" idx="11"/>
          </p:nvPr>
        </p:nvSpPr>
        <p:spPr/>
        <p:txBody>
          <a:bodyPr/>
          <a:lstStyle/>
          <a:p>
            <a:r>
              <a:rPr lang="en-US"/>
              <a:t>SELF-LOVE EXPERIENCE</a:t>
            </a:r>
            <a:endParaRPr lang="en-US" dirty="0"/>
          </a:p>
        </p:txBody>
      </p:sp>
      <p:sp>
        <p:nvSpPr>
          <p:cNvPr id="11" name="Slide Number Placeholder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a:lstStyle/>
          <a:p>
            <a:fld id="{D8DA9DAA-006C-4F4B-980E-E3DF019B24E2}" type="slidenum">
              <a:rPr lang="en-US" smtClean="0"/>
              <a:pPr/>
              <a:t>4</a:t>
            </a:fld>
            <a:endParaRPr lang="en-US" dirty="0"/>
          </a:p>
        </p:txBody>
      </p:sp>
      <p:pic>
        <p:nvPicPr>
          <p:cNvPr id="6" name="Picture 5" descr="A black and white image of a tree&#10;&#10;Description automatically generated with low confidence">
            <a:extLst>
              <a:ext uri="{FF2B5EF4-FFF2-40B4-BE49-F238E27FC236}">
                <a16:creationId xmlns:a16="http://schemas.microsoft.com/office/drawing/2014/main" id="{9926C6F8-0BE0-5595-1F13-BAA2FF8ACE97}"/>
              </a:ext>
            </a:extLst>
          </p:cNvPr>
          <p:cNvPicPr>
            <a:picLocks noChangeAspect="1"/>
          </p:cNvPicPr>
          <p:nvPr/>
        </p:nvPicPr>
        <p:blipFill>
          <a:blip r:embed="rId3"/>
          <a:stretch>
            <a:fillRect/>
          </a:stretch>
        </p:blipFill>
        <p:spPr>
          <a:xfrm>
            <a:off x="7346021" y="2825497"/>
            <a:ext cx="4269501" cy="28965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3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b="1" cap="all" spc="400" dirty="0">
                <a:solidFill>
                  <a:schemeClr val="bg1"/>
                </a:solidFill>
                <a:latin typeface="+mn-lt"/>
              </a:rPr>
              <a:t>Helpful Tips</a:t>
            </a:r>
            <a:endParaRPr lang="en-US" sz="5400" dirty="0"/>
          </a:p>
        </p:txBody>
      </p:sp>
    </p:spTree>
    <p:extLst>
      <p:ext uri="{BB962C8B-B14F-4D97-AF65-F5344CB8AC3E}">
        <p14:creationId xmlns:p14="http://schemas.microsoft.com/office/powerpoint/2010/main" val="2227882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6" y="1336390"/>
            <a:ext cx="6190412" cy="1182927"/>
          </a:xfrm>
        </p:spPr>
        <p:txBody>
          <a:bodyPr anchor="b">
            <a:normAutofit/>
          </a:bodyPr>
          <a:lstStyle/>
          <a:p>
            <a:r>
              <a:rPr lang="en-US" sz="4400" dirty="0"/>
              <a:t>Resources </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864AA01F-C1CE-1D4F-CCB4-F492394CD1FD}"/>
              </a:ext>
            </a:extLst>
          </p:cNvPr>
          <p:cNvSpPr>
            <a:spLocks noGrp="1"/>
          </p:cNvSpPr>
          <p:nvPr>
            <p:ph idx="1"/>
          </p:nvPr>
        </p:nvSpPr>
        <p:spPr>
          <a:xfrm>
            <a:off x="803776" y="2829330"/>
            <a:ext cx="6190412" cy="3344459"/>
          </a:xfrm>
        </p:spPr>
        <p:txBody>
          <a:bodyPr anchor="t">
            <a:normAutofit/>
          </a:bodyPr>
          <a:lstStyle/>
          <a:p>
            <a:r>
              <a:rPr lang="en-US" sz="1800" dirty="0"/>
              <a:t>There are many resources we have access to more so than 10 or 20 years ago. </a:t>
            </a:r>
          </a:p>
          <a:p>
            <a:r>
              <a:rPr lang="en-US" sz="1800" dirty="0"/>
              <a:t>Now we have the internet to access information in a matter of seconds. </a:t>
            </a:r>
          </a:p>
          <a:p>
            <a:r>
              <a:rPr lang="en-US" sz="1800" dirty="0"/>
              <a:t>Use every resources you have available to you to learn how to love a life of Self-love. </a:t>
            </a:r>
          </a:p>
          <a:p>
            <a:r>
              <a:rPr lang="en-US" sz="1800" dirty="0"/>
              <a:t>Study self-love and live it as a lifestyle and not a trend. </a:t>
            </a:r>
          </a:p>
        </p:txBody>
      </p:sp>
      <p:pic>
        <p:nvPicPr>
          <p:cNvPr id="6" name="Content Placeholder 5" descr="A group of books on shelves&#10;&#10;Description automatically generated">
            <a:extLst>
              <a:ext uri="{FF2B5EF4-FFF2-40B4-BE49-F238E27FC236}">
                <a16:creationId xmlns:a16="http://schemas.microsoft.com/office/drawing/2014/main" id="{720D7368-1802-DA97-1BF8-71FDFC34716B}"/>
              </a:ext>
            </a:extLst>
          </p:cNvPr>
          <p:cNvPicPr>
            <a:picLocks noChangeAspect="1"/>
          </p:cNvPicPr>
          <p:nvPr/>
        </p:nvPicPr>
        <p:blipFill rotWithShape="1">
          <a:blip r:embed="rId3"/>
          <a:srcRect l="11585" r="21666"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6</a:t>
            </a:fld>
            <a:endParaRPr lang="en-US">
              <a:solidFill>
                <a:schemeClr val="accent2"/>
              </a:solidFill>
            </a:endParaRPr>
          </a:p>
        </p:txBody>
      </p:sp>
    </p:spTree>
    <p:extLst>
      <p:ext uri="{BB962C8B-B14F-4D97-AF65-F5344CB8AC3E}">
        <p14:creationId xmlns:p14="http://schemas.microsoft.com/office/powerpoint/2010/main" val="115239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926F696A-B745-2585-6430-E339799C2E92}"/>
              </a:ext>
            </a:extLst>
          </p:cNvPr>
          <p:cNvSpPr>
            <a:spLocks noGrp="1"/>
          </p:cNvSpPr>
          <p:nvPr>
            <p:ph type="title"/>
          </p:nvPr>
        </p:nvSpPr>
        <p:spPr>
          <a:xfrm>
            <a:off x="838200" y="1336390"/>
            <a:ext cx="6155988" cy="1182927"/>
          </a:xfrm>
        </p:spPr>
        <p:txBody>
          <a:bodyPr anchor="b">
            <a:normAutofit/>
          </a:bodyPr>
          <a:lstStyle/>
          <a:p>
            <a:r>
              <a:rPr lang="en-US" dirty="0"/>
              <a:t>Tips</a:t>
            </a:r>
          </a:p>
        </p:txBody>
      </p:sp>
      <p:cxnSp>
        <p:nvCxnSpPr>
          <p:cNvPr id="13" name="Straight Connector 12">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EBA044F-1B2C-7285-1546-576BF4937D80}"/>
              </a:ext>
            </a:extLst>
          </p:cNvPr>
          <p:cNvSpPr>
            <a:spLocks noGrp="1"/>
          </p:cNvSpPr>
          <p:nvPr>
            <p:ph idx="1"/>
          </p:nvPr>
        </p:nvSpPr>
        <p:spPr>
          <a:xfrm>
            <a:off x="803776" y="2829330"/>
            <a:ext cx="6190412" cy="3344459"/>
          </a:xfrm>
        </p:spPr>
        <p:txBody>
          <a:bodyPr anchor="t">
            <a:normAutofit/>
          </a:bodyPr>
          <a:lstStyle/>
          <a:p>
            <a:r>
              <a:rPr lang="en-US" sz="1800" dirty="0"/>
              <a:t>Be willing to research what you need to be a better person. </a:t>
            </a:r>
          </a:p>
          <a:p>
            <a:r>
              <a:rPr lang="en-US" sz="1800" dirty="0"/>
              <a:t>Embrace who you are from the inside out.</a:t>
            </a:r>
          </a:p>
          <a:p>
            <a:r>
              <a:rPr lang="en-US" sz="1800" dirty="0"/>
              <a:t>Find a support system that will keep you accountable for your growth and development. </a:t>
            </a:r>
          </a:p>
          <a:p>
            <a:r>
              <a:rPr lang="en-US" sz="1800" dirty="0"/>
              <a:t>Take time to tune into how you are feeling daily. </a:t>
            </a:r>
          </a:p>
          <a:p>
            <a:r>
              <a:rPr lang="en-US" sz="1800" dirty="0"/>
              <a:t>Focus on your overall wellbeing</a:t>
            </a:r>
          </a:p>
          <a:p>
            <a:r>
              <a:rPr lang="en-US" sz="1800" dirty="0"/>
              <a:t>Change happen when you open yourself to change</a:t>
            </a:r>
          </a:p>
          <a:p>
            <a:r>
              <a:rPr lang="en-US" sz="1800" dirty="0"/>
              <a:t>Stay positive and always move forward. </a:t>
            </a:r>
          </a:p>
        </p:txBody>
      </p:sp>
      <p:pic>
        <p:nvPicPr>
          <p:cNvPr id="5" name="Picture 4" descr="A notebook and pencils on a cutting board&#10;&#10;Description automatically generated">
            <a:extLst>
              <a:ext uri="{FF2B5EF4-FFF2-40B4-BE49-F238E27FC236}">
                <a16:creationId xmlns:a16="http://schemas.microsoft.com/office/drawing/2014/main" id="{4799034B-AE7B-97C7-1CBA-09E6D775E25D}"/>
              </a:ext>
            </a:extLst>
          </p:cNvPr>
          <p:cNvPicPr>
            <a:picLocks noChangeAspect="1"/>
          </p:cNvPicPr>
          <p:nvPr/>
        </p:nvPicPr>
        <p:blipFill>
          <a:blip r:embed="rId3"/>
          <a:stretch>
            <a:fillRect/>
          </a:stretch>
        </p:blipFill>
        <p:spPr>
          <a:xfrm>
            <a:off x="7572653" y="1980885"/>
            <a:ext cx="3548404" cy="3548404"/>
          </a:xfrm>
          <a:prstGeom prst="rect">
            <a:avLst/>
          </a:prstGeom>
        </p:spPr>
      </p:pic>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7</a:t>
            </a:fld>
            <a:endParaRPr lang="en-US">
              <a:solidFill>
                <a:schemeClr val="accent2"/>
              </a:solidFill>
            </a:endParaRPr>
          </a:p>
        </p:txBody>
      </p:sp>
    </p:spTree>
    <p:extLst>
      <p:ext uri="{BB962C8B-B14F-4D97-AF65-F5344CB8AC3E}">
        <p14:creationId xmlns:p14="http://schemas.microsoft.com/office/powerpoint/2010/main" val="2995024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799" y="1935162"/>
            <a:ext cx="4310529" cy="2802219"/>
          </a:xfrm>
        </p:spPr>
        <p:txBody>
          <a:bodyPr vert="horz" lIns="91440" tIns="45720" rIns="91440" bIns="45720" rtlCol="0" anchor="b">
            <a:normAutofit/>
          </a:bodyPr>
          <a:lstStyle/>
          <a:p>
            <a:r>
              <a:rPr lang="en-US"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8</a:t>
            </a:fld>
            <a:endParaRPr lang="en-US">
              <a:solidFill>
                <a:schemeClr val="tx1"/>
              </a:solidFill>
            </a:endParaRPr>
          </a:p>
        </p:txBody>
      </p:sp>
    </p:spTree>
    <p:extLst>
      <p:ext uri="{BB962C8B-B14F-4D97-AF65-F5344CB8AC3E}">
        <p14:creationId xmlns:p14="http://schemas.microsoft.com/office/powerpoint/2010/main" val="2346828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b="1" cap="all" spc="400" dirty="0">
                <a:solidFill>
                  <a:schemeClr val="bg1"/>
                </a:solidFill>
                <a:latin typeface="+mn-lt"/>
              </a:rPr>
              <a:t>Self-love Toolkit</a:t>
            </a:r>
            <a:endParaRPr lang="en-US" sz="5400" dirty="0"/>
          </a:p>
        </p:txBody>
      </p:sp>
    </p:spTree>
    <p:extLst>
      <p:ext uri="{BB962C8B-B14F-4D97-AF65-F5344CB8AC3E}">
        <p14:creationId xmlns:p14="http://schemas.microsoft.com/office/powerpoint/2010/main" val="2886049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38200" y="1336390"/>
            <a:ext cx="6155988" cy="1182927"/>
          </a:xfrm>
        </p:spPr>
        <p:txBody>
          <a:bodyPr anchor="b">
            <a:normAutofit/>
          </a:bodyPr>
          <a:lstStyle/>
          <a:p>
            <a:r>
              <a:rPr lang="en-US" sz="3800" dirty="0">
                <a:effectLst/>
                <a:ea typeface="Cambria" panose="02040503050406030204" pitchFamily="18" charset="0"/>
                <a:cs typeface="Times New Roman" panose="02020603050405020304" pitchFamily="18" charset="0"/>
              </a:rPr>
              <a:t>Breathing</a:t>
            </a:r>
            <a:r>
              <a:rPr lang="en-US" sz="3800" dirty="0">
                <a:ea typeface="Cambria" panose="02040503050406030204" pitchFamily="18" charset="0"/>
                <a:cs typeface="Times New Roman" panose="02020603050405020304" pitchFamily="18" charset="0"/>
              </a:rPr>
              <a:t> </a:t>
            </a:r>
            <a:r>
              <a:rPr lang="en-US" sz="3800" dirty="0">
                <a:effectLst/>
                <a:ea typeface="Cambria" panose="02040503050406030204" pitchFamily="18" charset="0"/>
                <a:cs typeface="Times New Roman" panose="02020603050405020304" pitchFamily="18" charset="0"/>
              </a:rPr>
              <a:t>exercise</a:t>
            </a:r>
            <a:endParaRPr lang="en-US" sz="3800" dirty="0"/>
          </a:p>
        </p:txBody>
      </p:sp>
      <p:cxnSp>
        <p:nvCxnSpPr>
          <p:cNvPr id="14" name="Straight Connector 13">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17B20915-A114-8B04-6586-042EFEDD4AD7}"/>
              </a:ext>
            </a:extLst>
          </p:cNvPr>
          <p:cNvSpPr>
            <a:spLocks noGrp="1"/>
          </p:cNvSpPr>
          <p:nvPr>
            <p:ph idx="1"/>
          </p:nvPr>
        </p:nvSpPr>
        <p:spPr>
          <a:xfrm>
            <a:off x="803776" y="2829330"/>
            <a:ext cx="6190412" cy="3344459"/>
          </a:xfrm>
        </p:spPr>
        <p:txBody>
          <a:bodyPr anchor="t">
            <a:normAutofit/>
          </a:bodyPr>
          <a:lstStyle/>
          <a:p>
            <a:r>
              <a:rPr lang="en-US" sz="1800" dirty="0"/>
              <a:t>The flow and operation of our body depend on each breath we inhale and exhale. </a:t>
            </a:r>
          </a:p>
          <a:p>
            <a:r>
              <a:rPr lang="en-US" sz="1800" dirty="0"/>
              <a:t>In Sanskrit, this flow is called Prana meaning “Life force energy.”</a:t>
            </a:r>
          </a:p>
          <a:p>
            <a:r>
              <a:rPr lang="en-US" sz="1800" dirty="0"/>
              <a:t>No matter what you are doing or encounter in life, take time to breathe and breathe properly. </a:t>
            </a:r>
          </a:p>
          <a:p>
            <a:r>
              <a:rPr lang="en-US" sz="1800" dirty="0"/>
              <a:t>4-7-8 Breathing exercise technique learned during he </a:t>
            </a:r>
            <a:r>
              <a:rPr lang="en-US" sz="1800" dirty="0" err="1"/>
              <a:t>eModule</a:t>
            </a:r>
            <a:r>
              <a:rPr lang="en-US" sz="1800" dirty="0"/>
              <a:t> will allow you to calm your state of being. </a:t>
            </a:r>
          </a:p>
          <a:p>
            <a:r>
              <a:rPr lang="en-US" sz="1800" dirty="0"/>
              <a:t>The breathing exercise will take you from being overwhelmed or stressed to a calmness. </a:t>
            </a:r>
          </a:p>
        </p:txBody>
      </p:sp>
      <p:pic>
        <p:nvPicPr>
          <p:cNvPr id="5" name="Content Placeholder 4" descr="A picture containing purple, wearing, close&#10;&#10;Description automatically generated">
            <a:extLst>
              <a:ext uri="{FF2B5EF4-FFF2-40B4-BE49-F238E27FC236}">
                <a16:creationId xmlns:a16="http://schemas.microsoft.com/office/drawing/2014/main" id="{5E1463AC-8375-5CF2-99DF-F0A24CCDD779}"/>
              </a:ext>
            </a:extLst>
          </p:cNvPr>
          <p:cNvPicPr>
            <a:picLocks noChangeAspect="1"/>
          </p:cNvPicPr>
          <p:nvPr/>
        </p:nvPicPr>
        <p:blipFill>
          <a:blip r:embed="rId3"/>
          <a:stretch>
            <a:fillRect/>
          </a:stretch>
        </p:blipFill>
        <p:spPr>
          <a:xfrm>
            <a:off x="7572653" y="1980885"/>
            <a:ext cx="3548404" cy="3548404"/>
          </a:xfrm>
          <a:prstGeom prst="rect">
            <a:avLst/>
          </a:prstGeom>
        </p:spPr>
      </p:pic>
      <p:sp>
        <p:nvSpPr>
          <p:cNvPr id="1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10</a:t>
            </a:fld>
            <a:endParaRPr lang="en-US">
              <a:solidFill>
                <a:schemeClr val="accent2"/>
              </a:solidFill>
            </a:endParaRPr>
          </a:p>
        </p:txBody>
      </p:sp>
    </p:spTree>
    <p:extLst>
      <p:ext uri="{BB962C8B-B14F-4D97-AF65-F5344CB8AC3E}">
        <p14:creationId xmlns:p14="http://schemas.microsoft.com/office/powerpoint/2010/main" val="848554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38200" y="1336390"/>
            <a:ext cx="6155988" cy="1182927"/>
          </a:xfrm>
        </p:spPr>
        <p:txBody>
          <a:bodyPr anchor="b">
            <a:normAutofit/>
          </a:bodyPr>
          <a:lstStyle/>
          <a:p>
            <a:r>
              <a:rPr lang="en-US" sz="4400" dirty="0">
                <a:effectLst/>
                <a:ea typeface="Cambria" panose="02040503050406030204" pitchFamily="18" charset="0"/>
                <a:cs typeface="Times New Roman" panose="02020603050405020304" pitchFamily="18" charset="0"/>
              </a:rPr>
              <a:t>Get started</a:t>
            </a:r>
            <a:endParaRPr lang="en-US" sz="4400" dirty="0"/>
          </a:p>
        </p:txBody>
      </p:sp>
      <p:cxnSp>
        <p:nvCxnSpPr>
          <p:cNvPr id="14" name="Straight Connector 13">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E61531D8-AC3E-A458-7804-7887FC32524A}"/>
              </a:ext>
            </a:extLst>
          </p:cNvPr>
          <p:cNvSpPr>
            <a:spLocks noGrp="1"/>
          </p:cNvSpPr>
          <p:nvPr>
            <p:ph idx="1"/>
          </p:nvPr>
        </p:nvSpPr>
        <p:spPr>
          <a:xfrm>
            <a:off x="803776" y="2696588"/>
            <a:ext cx="6190412" cy="3659762"/>
          </a:xfrm>
        </p:spPr>
        <p:txBody>
          <a:bodyPr anchor="t">
            <a:normAutofit lnSpcReduction="10000"/>
          </a:bodyPr>
          <a:lstStyle/>
          <a:p>
            <a:r>
              <a:rPr lang="en-US" sz="1800" dirty="0"/>
              <a:t>For many this is the hardest part of any journey. </a:t>
            </a:r>
          </a:p>
          <a:p>
            <a:r>
              <a:rPr lang="en-US" sz="1800" dirty="0"/>
              <a:t>Getting started takes a willingness to change your mindset for change or acceptance of new opportunities. </a:t>
            </a:r>
          </a:p>
          <a:p>
            <a:r>
              <a:rPr lang="en-US" sz="1800" dirty="0"/>
              <a:t>Life happens to us all. The perfect timing is always now. </a:t>
            </a:r>
          </a:p>
          <a:p>
            <a:r>
              <a:rPr lang="en-US" sz="1800" dirty="0"/>
              <a:t>Embracing your self-love journey requires commitment and communication; both are equally important in developing you from the inside out. </a:t>
            </a:r>
          </a:p>
          <a:p>
            <a:r>
              <a:rPr lang="en-US" sz="1800" dirty="0"/>
              <a:t>Rember to be patience with yourself. </a:t>
            </a:r>
          </a:p>
          <a:p>
            <a:r>
              <a:rPr lang="en-US" sz="1800" dirty="0"/>
              <a:t>This is not a race but a lifestyle that you are learning and becoming </a:t>
            </a:r>
          </a:p>
        </p:txBody>
      </p:sp>
      <p:pic>
        <p:nvPicPr>
          <p:cNvPr id="5" name="Content Placeholder 4">
            <a:extLst>
              <a:ext uri="{FF2B5EF4-FFF2-40B4-BE49-F238E27FC236}">
                <a16:creationId xmlns:a16="http://schemas.microsoft.com/office/drawing/2014/main" id="{CE3A95B0-B0C8-64B6-8C90-9895A809918E}"/>
              </a:ext>
            </a:extLst>
          </p:cNvPr>
          <p:cNvPicPr>
            <a:picLocks noChangeAspect="1"/>
          </p:cNvPicPr>
          <p:nvPr/>
        </p:nvPicPr>
        <p:blipFill>
          <a:blip r:embed="rId3"/>
          <a:stretch>
            <a:fillRect/>
          </a:stretch>
        </p:blipFill>
        <p:spPr>
          <a:xfrm>
            <a:off x="7572653" y="1980885"/>
            <a:ext cx="3548404" cy="3548404"/>
          </a:xfrm>
          <a:prstGeom prst="rect">
            <a:avLst/>
          </a:prstGeom>
        </p:spPr>
      </p:pic>
      <p:sp>
        <p:nvSpPr>
          <p:cNvPr id="1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11</a:t>
            </a:fld>
            <a:endParaRPr lang="en-US">
              <a:solidFill>
                <a:schemeClr val="accent2"/>
              </a:solidFill>
            </a:endParaRPr>
          </a:p>
        </p:txBody>
      </p:sp>
    </p:spTree>
    <p:extLst>
      <p:ext uri="{BB962C8B-B14F-4D97-AF65-F5344CB8AC3E}">
        <p14:creationId xmlns:p14="http://schemas.microsoft.com/office/powerpoint/2010/main" val="897079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6" y="1336390"/>
            <a:ext cx="6190412" cy="1182927"/>
          </a:xfrm>
        </p:spPr>
        <p:txBody>
          <a:bodyPr anchor="b">
            <a:normAutofit/>
          </a:bodyPr>
          <a:lstStyle/>
          <a:p>
            <a:r>
              <a:rPr lang="en-US" sz="3800" dirty="0">
                <a:effectLst/>
                <a:latin typeface="Open Sans" panose="020B0606030504020204" pitchFamily="34" charset="0"/>
                <a:ea typeface="Cambria" panose="02040503050406030204" pitchFamily="18" charset="0"/>
                <a:cs typeface="Times New Roman" panose="02020603050405020304" pitchFamily="18" charset="0"/>
              </a:rPr>
              <a:t>Self-love journal</a:t>
            </a:r>
            <a:br>
              <a:rPr lang="en-US" sz="3800" dirty="0">
                <a:effectLst/>
                <a:latin typeface="Century Gothic" panose="020B0502020202020204" pitchFamily="34" charset="0"/>
                <a:ea typeface="Cambria" panose="02040503050406030204" pitchFamily="18" charset="0"/>
                <a:cs typeface="Times New Roman" panose="02020603050405020304" pitchFamily="18" charset="0"/>
              </a:rPr>
            </a:br>
            <a:endParaRPr lang="en-US" sz="3800" dirty="0"/>
          </a:p>
        </p:txBody>
      </p:sp>
      <p:cxnSp>
        <p:nvCxnSpPr>
          <p:cNvPr id="14"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F78196CC-5B2B-0555-108D-2EBBE5BDF2B0}"/>
              </a:ext>
            </a:extLst>
          </p:cNvPr>
          <p:cNvSpPr>
            <a:spLocks noGrp="1"/>
          </p:cNvSpPr>
          <p:nvPr>
            <p:ph idx="1"/>
          </p:nvPr>
        </p:nvSpPr>
        <p:spPr>
          <a:xfrm>
            <a:off x="803776" y="2829330"/>
            <a:ext cx="6190412" cy="3344459"/>
          </a:xfrm>
        </p:spPr>
        <p:txBody>
          <a:bodyPr anchor="t">
            <a:normAutofit/>
          </a:bodyPr>
          <a:lstStyle/>
          <a:p>
            <a:r>
              <a:rPr lang="en-US" sz="1800" dirty="0"/>
              <a:t>Use your Self-love journal to write about your self-love experiences. </a:t>
            </a:r>
          </a:p>
          <a:p>
            <a:r>
              <a:rPr lang="en-US" sz="1800" dirty="0"/>
              <a:t>It is a possibility you may have many journals with notes of all kind written within the pages. However, this journal should only reflect your experiences while on your self-love journey. </a:t>
            </a:r>
          </a:p>
          <a:p>
            <a:r>
              <a:rPr lang="en-US" sz="1800" dirty="0"/>
              <a:t>Within the pages it should be a reflection of your day-to-day routine, life, moods, short coming, celebrations and more. </a:t>
            </a:r>
          </a:p>
          <a:p>
            <a:r>
              <a:rPr lang="en-US" sz="1800" dirty="0"/>
              <a:t>It is your life story and more. </a:t>
            </a:r>
          </a:p>
        </p:txBody>
      </p:sp>
      <p:pic>
        <p:nvPicPr>
          <p:cNvPr id="5" name="Content Placeholder 4" descr="A picture containing text&#10;&#10;Description automatically generated">
            <a:extLst>
              <a:ext uri="{FF2B5EF4-FFF2-40B4-BE49-F238E27FC236}">
                <a16:creationId xmlns:a16="http://schemas.microsoft.com/office/drawing/2014/main" id="{B392E38B-86D7-4875-2B56-4D11E6A88E7B}"/>
              </a:ext>
            </a:extLst>
          </p:cNvPr>
          <p:cNvPicPr>
            <a:picLocks noChangeAspect="1"/>
          </p:cNvPicPr>
          <p:nvPr/>
        </p:nvPicPr>
        <p:blipFill rotWithShape="1">
          <a:blip r:embed="rId3"/>
          <a:srcRect t="9789" b="1321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6"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12</a:t>
            </a:fld>
            <a:endParaRPr lang="en-US">
              <a:solidFill>
                <a:schemeClr val="accent2"/>
              </a:solidFill>
            </a:endParaRPr>
          </a:p>
        </p:txBody>
      </p:sp>
    </p:spTree>
    <p:extLst>
      <p:ext uri="{BB962C8B-B14F-4D97-AF65-F5344CB8AC3E}">
        <p14:creationId xmlns:p14="http://schemas.microsoft.com/office/powerpoint/2010/main" val="4091880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6" y="1336390"/>
            <a:ext cx="6190412" cy="1182927"/>
          </a:xfrm>
        </p:spPr>
        <p:txBody>
          <a:bodyPr anchor="b">
            <a:normAutofit/>
          </a:bodyPr>
          <a:lstStyle/>
          <a:p>
            <a:r>
              <a:rPr lang="en-US" sz="3800" dirty="0">
                <a:effectLst/>
                <a:latin typeface="Open Sans" panose="020B0606030504020204" pitchFamily="34" charset="0"/>
                <a:ea typeface="Cambria" panose="02040503050406030204" pitchFamily="18" charset="0"/>
                <a:cs typeface="Times New Roman" panose="02020603050405020304" pitchFamily="18" charset="0"/>
              </a:rPr>
              <a:t>Accountability partnership</a:t>
            </a:r>
            <a:br>
              <a:rPr lang="en-US" sz="3800" dirty="0">
                <a:effectLst/>
                <a:latin typeface="Century Gothic" panose="020B0502020202020204" pitchFamily="34" charset="0"/>
                <a:ea typeface="Cambria" panose="02040503050406030204" pitchFamily="18" charset="0"/>
                <a:cs typeface="Times New Roman" panose="02020603050405020304" pitchFamily="18" charset="0"/>
              </a:rPr>
            </a:br>
            <a:endParaRPr lang="en-US" sz="3800" dirty="0"/>
          </a:p>
        </p:txBody>
      </p:sp>
      <p:cxnSp>
        <p:nvCxnSpPr>
          <p:cNvPr id="14"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A782BC50-83A8-2289-6A36-2ED8B8D3D5BA}"/>
              </a:ext>
            </a:extLst>
          </p:cNvPr>
          <p:cNvSpPr>
            <a:spLocks noGrp="1"/>
          </p:cNvSpPr>
          <p:nvPr>
            <p:ph idx="1"/>
          </p:nvPr>
        </p:nvSpPr>
        <p:spPr>
          <a:xfrm>
            <a:off x="803776" y="2829330"/>
            <a:ext cx="6190412" cy="3344459"/>
          </a:xfrm>
        </p:spPr>
        <p:txBody>
          <a:bodyPr anchor="t">
            <a:normAutofit lnSpcReduction="10000"/>
          </a:bodyPr>
          <a:lstStyle/>
          <a:p>
            <a:r>
              <a:rPr lang="en-US" sz="1800" dirty="0"/>
              <a:t>Accountability Partners are connection with a person who wants to see you win in life. </a:t>
            </a:r>
          </a:p>
          <a:p>
            <a:r>
              <a:rPr lang="en-US" sz="1800" dirty="0"/>
              <a:t>This is the person, who will not only say what you want to hear but even those things to aid you to make the right and best decision for yourself. </a:t>
            </a:r>
          </a:p>
          <a:p>
            <a:r>
              <a:rPr lang="en-US" sz="1800" dirty="0"/>
              <a:t>Connecting with others who may have similar experiences or struggles who have overcome the odds. </a:t>
            </a:r>
          </a:p>
          <a:p>
            <a:r>
              <a:rPr lang="en-US" sz="1800" dirty="0"/>
              <a:t>Its your personal community or village to help you to stay focus and even get you back on track. </a:t>
            </a:r>
          </a:p>
          <a:p>
            <a:r>
              <a:rPr lang="en-US" sz="1800" dirty="0"/>
              <a:t>They are your cheerleaders, in that they celebrate with and for you. </a:t>
            </a:r>
          </a:p>
        </p:txBody>
      </p:sp>
      <p:pic>
        <p:nvPicPr>
          <p:cNvPr id="5" name="Content Placeholder 4">
            <a:extLst>
              <a:ext uri="{FF2B5EF4-FFF2-40B4-BE49-F238E27FC236}">
                <a16:creationId xmlns:a16="http://schemas.microsoft.com/office/drawing/2014/main" id="{2B8AEBA4-C7D9-D61C-6CEE-4F444ECBA1D7}"/>
              </a:ext>
            </a:extLst>
          </p:cNvPr>
          <p:cNvPicPr>
            <a:picLocks noChangeAspect="1"/>
          </p:cNvPicPr>
          <p:nvPr/>
        </p:nvPicPr>
        <p:blipFill rotWithShape="1">
          <a:blip r:embed="rId3"/>
          <a:srcRect r="-1" b="-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6"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13</a:t>
            </a:fld>
            <a:endParaRPr lang="en-US">
              <a:solidFill>
                <a:schemeClr val="accent2"/>
              </a:solidFill>
            </a:endParaRPr>
          </a:p>
        </p:txBody>
      </p:sp>
    </p:spTree>
    <p:extLst>
      <p:ext uri="{BB962C8B-B14F-4D97-AF65-F5344CB8AC3E}">
        <p14:creationId xmlns:p14="http://schemas.microsoft.com/office/powerpoint/2010/main" val="1619917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6" y="1336390"/>
            <a:ext cx="6190412" cy="1182927"/>
          </a:xfrm>
        </p:spPr>
        <p:txBody>
          <a:bodyPr anchor="b">
            <a:normAutofit/>
          </a:bodyPr>
          <a:lstStyle/>
          <a:p>
            <a:r>
              <a:rPr lang="en-US" sz="3800" dirty="0">
                <a:effectLst/>
                <a:latin typeface="Open Sans" panose="020B0606030504020204" pitchFamily="34" charset="0"/>
                <a:ea typeface="Cambria" panose="02040503050406030204" pitchFamily="18" charset="0"/>
                <a:cs typeface="Times New Roman" panose="02020603050405020304" pitchFamily="18" charset="0"/>
              </a:rPr>
              <a:t>Explore nature or exercise</a:t>
            </a:r>
            <a:endParaRPr lang="en-US" sz="3800" dirty="0"/>
          </a:p>
        </p:txBody>
      </p:sp>
      <p:cxnSp>
        <p:nvCxnSpPr>
          <p:cNvPr id="14"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250AB880-C1A4-527B-1E2E-FCB0DDCE2453}"/>
              </a:ext>
            </a:extLst>
          </p:cNvPr>
          <p:cNvSpPr>
            <a:spLocks noGrp="1"/>
          </p:cNvSpPr>
          <p:nvPr>
            <p:ph idx="1"/>
          </p:nvPr>
        </p:nvSpPr>
        <p:spPr>
          <a:xfrm>
            <a:off x="803776" y="2829330"/>
            <a:ext cx="6190412" cy="3344459"/>
          </a:xfrm>
        </p:spPr>
        <p:txBody>
          <a:bodyPr anchor="t">
            <a:normAutofit/>
          </a:bodyPr>
          <a:lstStyle/>
          <a:p>
            <a:r>
              <a:rPr lang="en-US" sz="1800" dirty="0"/>
              <a:t>There maybe situation where you cannot control your living environment. </a:t>
            </a:r>
          </a:p>
          <a:p>
            <a:r>
              <a:rPr lang="en-US" sz="1800" dirty="0"/>
              <a:t>You may not be able to control the people around you, however, you can control yourself.  </a:t>
            </a:r>
          </a:p>
          <a:p>
            <a:r>
              <a:rPr lang="en-US" sz="1800" dirty="0"/>
              <a:t>Take time to take a walk or explore different parks if you are able. </a:t>
            </a:r>
          </a:p>
          <a:p>
            <a:r>
              <a:rPr lang="en-US" sz="1800" dirty="0"/>
              <a:t>Exercise to help clear your mind. Focusing on your total wellness. </a:t>
            </a:r>
          </a:p>
          <a:p>
            <a:r>
              <a:rPr lang="en-US" sz="1800" dirty="0"/>
              <a:t>Find something new and try it. </a:t>
            </a:r>
          </a:p>
        </p:txBody>
      </p:sp>
      <p:pic>
        <p:nvPicPr>
          <p:cNvPr id="5" name="Content Placeholder 4">
            <a:extLst>
              <a:ext uri="{FF2B5EF4-FFF2-40B4-BE49-F238E27FC236}">
                <a16:creationId xmlns:a16="http://schemas.microsoft.com/office/drawing/2014/main" id="{67200965-5448-0251-E089-2F57FC07FBDA}"/>
              </a:ext>
            </a:extLst>
          </p:cNvPr>
          <p:cNvPicPr>
            <a:picLocks noChangeAspect="1"/>
          </p:cNvPicPr>
          <p:nvPr/>
        </p:nvPicPr>
        <p:blipFill rotWithShape="1">
          <a:blip r:embed="rId3"/>
          <a:srcRect r="-1" b="-1"/>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6"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14</a:t>
            </a:fld>
            <a:endParaRPr lang="en-US">
              <a:solidFill>
                <a:schemeClr val="accent2"/>
              </a:solidFill>
            </a:endParaRPr>
          </a:p>
        </p:txBody>
      </p:sp>
    </p:spTree>
    <p:extLst>
      <p:ext uri="{BB962C8B-B14F-4D97-AF65-F5344CB8AC3E}">
        <p14:creationId xmlns:p14="http://schemas.microsoft.com/office/powerpoint/2010/main" val="1614102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38200" y="1336390"/>
            <a:ext cx="6155988" cy="1182927"/>
          </a:xfrm>
        </p:spPr>
        <p:txBody>
          <a:bodyPr anchor="b">
            <a:normAutofit/>
          </a:bodyPr>
          <a:lstStyle/>
          <a:p>
            <a:r>
              <a:rPr lang="en-US" sz="3800" dirty="0">
                <a:effectLst/>
                <a:latin typeface="Open Sans" panose="020B0606030504020204" pitchFamily="34" charset="0"/>
                <a:ea typeface="Cambria" panose="02040503050406030204" pitchFamily="18" charset="0"/>
                <a:cs typeface="Times New Roman" panose="02020603050405020304" pitchFamily="18" charset="0"/>
              </a:rPr>
              <a:t>Drink water</a:t>
            </a:r>
            <a:endParaRPr lang="en-US" sz="3800" dirty="0"/>
          </a:p>
        </p:txBody>
      </p:sp>
      <p:cxnSp>
        <p:nvCxnSpPr>
          <p:cNvPr id="14" name="Straight Connector 13">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D97C8C73-0602-101E-0255-ACB2C4EB5B8C}"/>
              </a:ext>
            </a:extLst>
          </p:cNvPr>
          <p:cNvSpPr>
            <a:spLocks noGrp="1"/>
          </p:cNvSpPr>
          <p:nvPr>
            <p:ph idx="1"/>
          </p:nvPr>
        </p:nvSpPr>
        <p:spPr>
          <a:xfrm>
            <a:off x="803776" y="2829330"/>
            <a:ext cx="6190412" cy="3344459"/>
          </a:xfrm>
        </p:spPr>
        <p:txBody>
          <a:bodyPr anchor="t">
            <a:normAutofit/>
          </a:bodyPr>
          <a:lstStyle/>
          <a:p>
            <a:r>
              <a:rPr lang="en-US" sz="1800" dirty="0"/>
              <a:t>Do you prefer water or juice?</a:t>
            </a:r>
          </a:p>
          <a:p>
            <a:r>
              <a:rPr lang="en-US" sz="1800" dirty="0"/>
              <a:t>Drinking water has many benefits that will aid our body. </a:t>
            </a:r>
          </a:p>
          <a:p>
            <a:r>
              <a:rPr lang="en-US" sz="1800" dirty="0"/>
              <a:t>Some of the benefits of drinking water is that it carry nutrients and oxygen to your cell, flush bacterial from your bladder, and protecting organs and tissues. </a:t>
            </a:r>
          </a:p>
          <a:p>
            <a:r>
              <a:rPr lang="en-US" sz="1800" dirty="0"/>
              <a:t>Water keep every system in the body functioning properly. </a:t>
            </a:r>
          </a:p>
        </p:txBody>
      </p:sp>
      <p:pic>
        <p:nvPicPr>
          <p:cNvPr id="5" name="Content Placeholder 4">
            <a:extLst>
              <a:ext uri="{FF2B5EF4-FFF2-40B4-BE49-F238E27FC236}">
                <a16:creationId xmlns:a16="http://schemas.microsoft.com/office/drawing/2014/main" id="{29206546-AE8C-63BE-5DB1-36415F03AD95}"/>
              </a:ext>
            </a:extLst>
          </p:cNvPr>
          <p:cNvPicPr>
            <a:picLocks noChangeAspect="1"/>
          </p:cNvPicPr>
          <p:nvPr/>
        </p:nvPicPr>
        <p:blipFill>
          <a:blip r:embed="rId3"/>
          <a:stretch>
            <a:fillRect/>
          </a:stretch>
        </p:blipFill>
        <p:spPr>
          <a:xfrm flipH="1">
            <a:off x="8403563" y="1336390"/>
            <a:ext cx="1886583" cy="4837394"/>
          </a:xfrm>
          <a:prstGeom prst="rect">
            <a:avLst/>
          </a:prstGeom>
        </p:spPr>
      </p:pic>
      <p:sp>
        <p:nvSpPr>
          <p:cNvPr id="1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15</a:t>
            </a:fld>
            <a:endParaRPr lang="en-US">
              <a:solidFill>
                <a:schemeClr val="accent2"/>
              </a:solidFill>
            </a:endParaRPr>
          </a:p>
        </p:txBody>
      </p:sp>
    </p:spTree>
    <p:extLst>
      <p:ext uri="{BB962C8B-B14F-4D97-AF65-F5344CB8AC3E}">
        <p14:creationId xmlns:p14="http://schemas.microsoft.com/office/powerpoint/2010/main" val="2340333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38200" y="1336390"/>
            <a:ext cx="6155988" cy="1182927"/>
          </a:xfrm>
        </p:spPr>
        <p:txBody>
          <a:bodyPr anchor="b">
            <a:normAutofit/>
          </a:bodyPr>
          <a:lstStyle/>
          <a:p>
            <a:r>
              <a:rPr lang="en-US" sz="3400" dirty="0">
                <a:effectLst/>
                <a:latin typeface="Open Sans" panose="020B0606030504020204" pitchFamily="34" charset="0"/>
                <a:ea typeface="Cambria" panose="02040503050406030204" pitchFamily="18" charset="0"/>
                <a:cs typeface="Times New Roman" panose="02020603050405020304" pitchFamily="18" charset="0"/>
              </a:rPr>
              <a:t>Be okay with not being okay</a:t>
            </a:r>
            <a:endParaRPr lang="en-US" sz="3400" dirty="0"/>
          </a:p>
        </p:txBody>
      </p:sp>
      <p:cxnSp>
        <p:nvCxnSpPr>
          <p:cNvPr id="14" name="Straight Connector 13">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E265C6AC-A4C6-29C9-476B-51B7C82AA0E5}"/>
              </a:ext>
            </a:extLst>
          </p:cNvPr>
          <p:cNvSpPr>
            <a:spLocks noGrp="1"/>
          </p:cNvSpPr>
          <p:nvPr>
            <p:ph idx="1"/>
          </p:nvPr>
        </p:nvSpPr>
        <p:spPr>
          <a:xfrm>
            <a:off x="803776" y="2829330"/>
            <a:ext cx="6190412" cy="3344459"/>
          </a:xfrm>
        </p:spPr>
        <p:txBody>
          <a:bodyPr anchor="t">
            <a:normAutofit/>
          </a:bodyPr>
          <a:lstStyle/>
          <a:p>
            <a:r>
              <a:rPr lang="en-US" sz="1800" dirty="0"/>
              <a:t>No one is perfect.</a:t>
            </a:r>
          </a:p>
          <a:p>
            <a:r>
              <a:rPr lang="en-US" sz="1800" dirty="0"/>
              <a:t>Everyone has something they are dealing with, overcoming, or learning from. </a:t>
            </a:r>
          </a:p>
          <a:p>
            <a:r>
              <a:rPr lang="en-US" sz="1800" dirty="0"/>
              <a:t>No matter what it maybe, be okay with not being okay. </a:t>
            </a:r>
          </a:p>
          <a:p>
            <a:r>
              <a:rPr lang="en-US" sz="1800" dirty="0"/>
              <a:t>Be okay with not having a good day. Learn from it. </a:t>
            </a:r>
          </a:p>
          <a:p>
            <a:r>
              <a:rPr lang="en-US" sz="1800" dirty="0"/>
              <a:t>Continue to use your mirror exercise to build your confidence, until you learn how to embrace all of yourself. </a:t>
            </a:r>
          </a:p>
        </p:txBody>
      </p:sp>
      <p:pic>
        <p:nvPicPr>
          <p:cNvPr id="5" name="Content Placeholder 4" descr="A person wearing glasses&#10;&#10;Description automatically generated with low confidence">
            <a:extLst>
              <a:ext uri="{FF2B5EF4-FFF2-40B4-BE49-F238E27FC236}">
                <a16:creationId xmlns:a16="http://schemas.microsoft.com/office/drawing/2014/main" id="{4B82D4FE-DDAF-7104-30B0-2D4590D2A8F0}"/>
              </a:ext>
            </a:extLst>
          </p:cNvPr>
          <p:cNvPicPr>
            <a:picLocks noChangeAspect="1"/>
          </p:cNvPicPr>
          <p:nvPr/>
        </p:nvPicPr>
        <p:blipFill>
          <a:blip r:embed="rId3"/>
          <a:stretch>
            <a:fillRect/>
          </a:stretch>
        </p:blipFill>
        <p:spPr>
          <a:xfrm>
            <a:off x="7572653" y="1980885"/>
            <a:ext cx="3548404" cy="3548404"/>
          </a:xfrm>
          <a:prstGeom prst="rect">
            <a:avLst/>
          </a:prstGeom>
        </p:spPr>
      </p:pic>
      <p:sp>
        <p:nvSpPr>
          <p:cNvPr id="1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16</a:t>
            </a:fld>
            <a:endParaRPr lang="en-US">
              <a:solidFill>
                <a:schemeClr val="accent2"/>
              </a:solidFill>
            </a:endParaRPr>
          </a:p>
        </p:txBody>
      </p:sp>
    </p:spTree>
    <p:extLst>
      <p:ext uri="{BB962C8B-B14F-4D97-AF65-F5344CB8AC3E}">
        <p14:creationId xmlns:p14="http://schemas.microsoft.com/office/powerpoint/2010/main" val="1235935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38200" y="1336390"/>
            <a:ext cx="6155988" cy="1182927"/>
          </a:xfrm>
        </p:spPr>
        <p:txBody>
          <a:bodyPr anchor="b">
            <a:normAutofit/>
          </a:bodyPr>
          <a:lstStyle/>
          <a:p>
            <a:r>
              <a:rPr lang="en-US" sz="3800" dirty="0">
                <a:effectLst/>
                <a:latin typeface="Open Sans" panose="020B0606030504020204" pitchFamily="34" charset="0"/>
                <a:ea typeface="Cambria" panose="02040503050406030204" pitchFamily="18" charset="0"/>
                <a:cs typeface="Times New Roman" panose="02020603050405020304" pitchFamily="18" charset="0"/>
              </a:rPr>
              <a:t>Self-love essence mantra</a:t>
            </a:r>
            <a:endParaRPr lang="en-US" sz="3800" dirty="0"/>
          </a:p>
        </p:txBody>
      </p:sp>
      <p:cxnSp>
        <p:nvCxnSpPr>
          <p:cNvPr id="14" name="Straight Connector 13">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75BA758E-668B-7A0A-2B20-3FA7EB435793}"/>
              </a:ext>
            </a:extLst>
          </p:cNvPr>
          <p:cNvSpPr>
            <a:spLocks noGrp="1"/>
          </p:cNvSpPr>
          <p:nvPr>
            <p:ph idx="1"/>
          </p:nvPr>
        </p:nvSpPr>
        <p:spPr>
          <a:xfrm>
            <a:off x="803776" y="2829330"/>
            <a:ext cx="6190412" cy="3344459"/>
          </a:xfrm>
        </p:spPr>
        <p:txBody>
          <a:bodyPr anchor="t">
            <a:normAutofit/>
          </a:bodyPr>
          <a:lstStyle/>
          <a:p>
            <a:r>
              <a:rPr lang="en-US" sz="1800" dirty="0"/>
              <a:t>Tune into who you are from the inside out.</a:t>
            </a:r>
          </a:p>
          <a:p>
            <a:r>
              <a:rPr lang="en-US" sz="1800" dirty="0"/>
              <a:t>Give yourself a break and sit still with being in oneness with yourself. </a:t>
            </a:r>
          </a:p>
          <a:p>
            <a:r>
              <a:rPr lang="en-US" sz="1800" dirty="0"/>
              <a:t>Listen to the Self-love Essence Mantra and repeat it daily. </a:t>
            </a:r>
          </a:p>
          <a:p>
            <a:r>
              <a:rPr lang="en-US" sz="1800" dirty="0"/>
              <a:t>Set time aside to practice the Self-love Essence Mantra along with your personal affirmations of empowerment </a:t>
            </a:r>
          </a:p>
          <a:p>
            <a:r>
              <a:rPr lang="en-US" sz="1800" dirty="0"/>
              <a:t>In order for you to succeed and reach your Self-love goals you will need to embrace being open. </a:t>
            </a:r>
          </a:p>
        </p:txBody>
      </p:sp>
      <p:pic>
        <p:nvPicPr>
          <p:cNvPr id="5" name="Content Placeholder 4">
            <a:extLst>
              <a:ext uri="{FF2B5EF4-FFF2-40B4-BE49-F238E27FC236}">
                <a16:creationId xmlns:a16="http://schemas.microsoft.com/office/drawing/2014/main" id="{D81DDF26-0C33-90EC-B68A-8D85E47669E1}"/>
              </a:ext>
            </a:extLst>
          </p:cNvPr>
          <p:cNvPicPr>
            <a:picLocks noChangeAspect="1"/>
          </p:cNvPicPr>
          <p:nvPr/>
        </p:nvPicPr>
        <p:blipFill>
          <a:blip r:embed="rId3"/>
          <a:stretch>
            <a:fillRect/>
          </a:stretch>
        </p:blipFill>
        <p:spPr>
          <a:xfrm>
            <a:off x="7572653" y="1980885"/>
            <a:ext cx="3548404" cy="3548404"/>
          </a:xfrm>
          <a:prstGeom prst="rect">
            <a:avLst/>
          </a:prstGeom>
        </p:spPr>
      </p:pic>
      <p:sp>
        <p:nvSpPr>
          <p:cNvPr id="1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17</a:t>
            </a:fld>
            <a:endParaRPr lang="en-US">
              <a:solidFill>
                <a:schemeClr val="accent2"/>
              </a:solidFill>
            </a:endParaRPr>
          </a:p>
        </p:txBody>
      </p:sp>
    </p:spTree>
    <p:extLst>
      <p:ext uri="{BB962C8B-B14F-4D97-AF65-F5344CB8AC3E}">
        <p14:creationId xmlns:p14="http://schemas.microsoft.com/office/powerpoint/2010/main" val="3161726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799" y="1935162"/>
            <a:ext cx="4310529" cy="2802219"/>
          </a:xfrm>
        </p:spPr>
        <p:txBody>
          <a:bodyPr vert="horz" lIns="91440" tIns="45720" rIns="91440" bIns="45720" rtlCol="0" anchor="b">
            <a:normAutofit/>
          </a:bodyPr>
          <a:lstStyle/>
          <a:p>
            <a:r>
              <a:rPr lang="en-US"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18</a:t>
            </a:fld>
            <a:endParaRPr lang="en-US">
              <a:solidFill>
                <a:schemeClr val="tx1"/>
              </a:solidFill>
            </a:endParaRPr>
          </a:p>
        </p:txBody>
      </p:sp>
    </p:spTree>
    <p:extLst>
      <p:ext uri="{BB962C8B-B14F-4D97-AF65-F5344CB8AC3E}">
        <p14:creationId xmlns:p14="http://schemas.microsoft.com/office/powerpoint/2010/main" val="2296620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p:txBody>
          <a:bodyPr>
            <a:normAutofit/>
          </a:bodyPr>
          <a:lstStyle/>
          <a:p>
            <a:r>
              <a:rPr lang="en-US" sz="5400" b="1" cap="all" spc="400" dirty="0">
                <a:solidFill>
                  <a:schemeClr val="bg1"/>
                </a:solidFill>
                <a:latin typeface="+mn-lt"/>
              </a:rPr>
              <a:t>Self-love</a:t>
            </a:r>
            <a:endParaRPr lang="en-US" sz="5400" dirty="0"/>
          </a:p>
        </p:txBody>
      </p:sp>
    </p:spTree>
    <p:extLst>
      <p:ext uri="{BB962C8B-B14F-4D97-AF65-F5344CB8AC3E}">
        <p14:creationId xmlns:p14="http://schemas.microsoft.com/office/powerpoint/2010/main" val="2293833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p:txBody>
          <a:bodyPr/>
          <a:lstStyle/>
          <a:p>
            <a:r>
              <a:rPr lang="en-US" dirty="0"/>
              <a:t>Self-love</a:t>
            </a:r>
          </a:p>
        </p:txBody>
      </p:sp>
      <p:sp>
        <p:nvSpPr>
          <p:cNvPr id="3" name="Content Placeholder 2">
            <a:extLst>
              <a:ext uri="{FF2B5EF4-FFF2-40B4-BE49-F238E27FC236}">
                <a16:creationId xmlns:a16="http://schemas.microsoft.com/office/drawing/2014/main" id="{3EBA044F-1B2C-7285-1546-576BF4937D80}"/>
              </a:ext>
            </a:extLst>
          </p:cNvPr>
          <p:cNvSpPr>
            <a:spLocks noGrp="1"/>
          </p:cNvSpPr>
          <p:nvPr>
            <p:ph idx="1"/>
          </p:nvPr>
        </p:nvSpPr>
        <p:spPr/>
        <p:txBody>
          <a:bodyPr/>
          <a:lstStyle/>
          <a:p>
            <a:r>
              <a:rPr lang="en-US" dirty="0"/>
              <a:t>Self-love is a lifestyle not a trend</a:t>
            </a:r>
          </a:p>
          <a:p>
            <a:r>
              <a:rPr lang="en-US" dirty="0"/>
              <a:t>Its you saying yes to you first before any and everyone.</a:t>
            </a:r>
          </a:p>
          <a:p>
            <a:r>
              <a:rPr lang="en-US" dirty="0"/>
              <a:t>Self-love is giving yourself a fair chance at living your authentic self. </a:t>
            </a:r>
          </a:p>
          <a:p>
            <a:r>
              <a:rPr lang="en-US" dirty="0"/>
              <a:t>It is getting you to accept who you are now and becoming.</a:t>
            </a:r>
          </a:p>
          <a:p>
            <a:r>
              <a:rPr lang="en-US" dirty="0"/>
              <a:t>Self-love is equally as important as loving on others. </a:t>
            </a:r>
          </a:p>
          <a:p>
            <a:r>
              <a:rPr lang="en-US" dirty="0"/>
              <a:t>Self-love teaches you how to love yourself and others on purpose. </a:t>
            </a:r>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p:txBody>
          <a:bodyPr/>
          <a:lstStyle/>
          <a:p>
            <a:fld id="{D8DA9DAA-006C-4F4B-980E-E3DF019B24E2}" type="slidenum">
              <a:rPr lang="en-US" smtClean="0"/>
              <a:t>20</a:t>
            </a:fld>
            <a:endParaRPr lang="en-US" dirty="0"/>
          </a:p>
        </p:txBody>
      </p:sp>
    </p:spTree>
    <p:extLst>
      <p:ext uri="{BB962C8B-B14F-4D97-AF65-F5344CB8AC3E}">
        <p14:creationId xmlns:p14="http://schemas.microsoft.com/office/powerpoint/2010/main" val="1945491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799" y="1935162"/>
            <a:ext cx="4310529" cy="2802219"/>
          </a:xfrm>
        </p:spPr>
        <p:txBody>
          <a:bodyPr vert="horz" lIns="91440" tIns="45720" rIns="91440" bIns="45720" rtlCol="0" anchor="b">
            <a:normAutofit/>
          </a:bodyPr>
          <a:lstStyle/>
          <a:p>
            <a:r>
              <a:rPr lang="en-US"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21</a:t>
            </a:fld>
            <a:endParaRPr lang="en-US">
              <a:solidFill>
                <a:schemeClr val="tx1"/>
              </a:solidFill>
            </a:endParaRPr>
          </a:p>
        </p:txBody>
      </p:sp>
    </p:spTree>
    <p:extLst>
      <p:ext uri="{BB962C8B-B14F-4D97-AF65-F5344CB8AC3E}">
        <p14:creationId xmlns:p14="http://schemas.microsoft.com/office/powerpoint/2010/main" val="3840302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6" y="1336390"/>
            <a:ext cx="6457636" cy="1182927"/>
          </a:xfrm>
        </p:spPr>
        <p:txBody>
          <a:bodyPr anchor="b">
            <a:noAutofit/>
          </a:bodyPr>
          <a:lstStyle/>
          <a:p>
            <a:r>
              <a:rPr lang="en-US" sz="4400" dirty="0"/>
              <a:t>Schedule 1x1 Interview</a:t>
            </a:r>
          </a:p>
        </p:txBody>
      </p: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6" y="2829330"/>
            <a:ext cx="6190412" cy="3344459"/>
          </a:xfrm>
        </p:spPr>
        <p:txBody>
          <a:bodyPr anchor="t">
            <a:normAutofit/>
          </a:bodyPr>
          <a:lstStyle/>
          <a:p>
            <a:r>
              <a:rPr lang="en-US" sz="1800" dirty="0"/>
              <a:t>1x1 exit interview is up to 1-hour max. </a:t>
            </a:r>
          </a:p>
          <a:p>
            <a:r>
              <a:rPr lang="en-US" sz="1800" dirty="0"/>
              <a:t>Click on link in form to schedule your appointment.  </a:t>
            </a:r>
            <a:r>
              <a:rPr lang="en-US" sz="1800" dirty="0">
                <a:effectLst/>
                <a:hlinkClick r:id="rId3" tooltip="https://drshinshuri.com/schedule-an-appointment/"/>
              </a:rPr>
              <a:t>https://drshinshuri.com/schedule-an-appointment/</a:t>
            </a:r>
            <a:endParaRPr lang="en-US" sz="1800" dirty="0"/>
          </a:p>
          <a:p>
            <a:endParaRPr lang="en-US" sz="1800" dirty="0"/>
          </a:p>
          <a:p>
            <a:pPr marL="0" indent="0">
              <a:buNone/>
            </a:pPr>
            <a:endParaRPr lang="en-US" sz="1800" dirty="0"/>
          </a:p>
        </p:txBody>
      </p:sp>
      <p:pic>
        <p:nvPicPr>
          <p:cNvPr id="5" name="Picture 4" descr="Calendar&#10;&#10;Description automatically generated">
            <a:extLst>
              <a:ext uri="{FF2B5EF4-FFF2-40B4-BE49-F238E27FC236}">
                <a16:creationId xmlns:a16="http://schemas.microsoft.com/office/drawing/2014/main" id="{299836A4-3A05-BD24-05FE-0869275C40F0}"/>
              </a:ext>
            </a:extLst>
          </p:cNvPr>
          <p:cNvPicPr>
            <a:picLocks noChangeAspect="1"/>
          </p:cNvPicPr>
          <p:nvPr/>
        </p:nvPicPr>
        <p:blipFill rotWithShape="1">
          <a:blip r:embed="rId4"/>
          <a:srcRect l="14449" r="1880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22</a:t>
            </a:fld>
            <a:endParaRPr lang="en-US">
              <a:solidFill>
                <a:schemeClr val="accent2"/>
              </a:solidFill>
            </a:endParaRPr>
          </a:p>
        </p:txBody>
      </p:sp>
    </p:spTree>
    <p:extLst>
      <p:ext uri="{BB962C8B-B14F-4D97-AF65-F5344CB8AC3E}">
        <p14:creationId xmlns:p14="http://schemas.microsoft.com/office/powerpoint/2010/main" val="1907945086"/>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919F73-B6C2-4A43-95E2-833EC48925FE}">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8E00D1-8EA3-4E42-801D-0253E1EAFC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{D291CBDC-41DC-46D2-954D-D9763D432D4A}tf89338750_win32</Template>
  <TotalTime>1670</TotalTime>
  <Words>3120</Words>
  <Application>Microsoft Office PowerPoint</Application>
  <PresentationFormat>Widescreen</PresentationFormat>
  <Paragraphs>310</Paragraphs>
  <Slides>22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Century Gothic</vt:lpstr>
      <vt:lpstr>Open Sans</vt:lpstr>
      <vt:lpstr>Univers</vt:lpstr>
      <vt:lpstr>GradientUnivers</vt:lpstr>
      <vt:lpstr>eCourse</vt:lpstr>
      <vt:lpstr>Self-love Toolkit</vt:lpstr>
      <vt:lpstr>Homework review</vt:lpstr>
      <vt:lpstr>Session 9</vt:lpstr>
      <vt:lpstr>Helpful Tips</vt:lpstr>
      <vt:lpstr>Resources </vt:lpstr>
      <vt:lpstr>Tips</vt:lpstr>
      <vt:lpstr>Any questions</vt:lpstr>
      <vt:lpstr>Self-love Toolkit</vt:lpstr>
      <vt:lpstr>Breathing exercise</vt:lpstr>
      <vt:lpstr>Get started</vt:lpstr>
      <vt:lpstr>Self-love journal </vt:lpstr>
      <vt:lpstr>Accountability partnership </vt:lpstr>
      <vt:lpstr>Explore nature or exercise</vt:lpstr>
      <vt:lpstr>Drink water</vt:lpstr>
      <vt:lpstr>Be okay with not being okay</vt:lpstr>
      <vt:lpstr>Self-love essence mantra</vt:lpstr>
      <vt:lpstr>Any questions</vt:lpstr>
      <vt:lpstr>Self-love</vt:lpstr>
      <vt:lpstr>Self-love</vt:lpstr>
      <vt:lpstr>Any questions</vt:lpstr>
      <vt:lpstr>Schedule 1x1 Interview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E-MODULE</dc:title>
  <dc:creator>Dr. Tammé Shinshuri</dc:creator>
  <cp:lastModifiedBy>Tamike Wright</cp:lastModifiedBy>
  <cp:revision>17</cp:revision>
  <dcterms:created xsi:type="dcterms:W3CDTF">2022-08-13T22:31:46Z</dcterms:created>
  <dcterms:modified xsi:type="dcterms:W3CDTF">2023-10-22T23:36:48Z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